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docProps/custom.xml" ContentType="application/vnd.openxmlformats-officedocument.custom-properti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17" r:id="rId5"/>
    <p:sldId id="312" r:id="rId6"/>
    <p:sldId id="315" r:id="rId7"/>
    <p:sldId id="311" r:id="rId8"/>
    <p:sldId id="316" r:id="rId9"/>
    <p:sldId id="259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2" r:id="rId26"/>
    <p:sldId id="309" r:id="rId27"/>
    <p:sldId id="318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168" autoAdjust="0"/>
    <p:restoredTop sz="92989" autoAdjust="0"/>
  </p:normalViewPr>
  <p:slideViewPr>
    <p:cSldViewPr>
      <p:cViewPr>
        <p:scale>
          <a:sx n="100" d="100"/>
          <a:sy n="100" d="100"/>
        </p:scale>
        <p:origin x="-2286" y="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4593288985428586E-2"/>
          <c:y val="0.13162573818897638"/>
          <c:w val="0.96474358974359065"/>
          <c:h val="0.7068873031496063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-1.1139130238030603E-2"/>
                  <c:y val="-7.8125E-2"/>
                </c:manualLayout>
              </c:layout>
              <c:showVal val="1"/>
            </c:dLbl>
            <c:dLbl>
              <c:idx val="1"/>
              <c:layout>
                <c:manualLayout>
                  <c:x val="-3.442755000452534E-2"/>
                  <c:y val="6.2500000000000064E-3"/>
                </c:manualLayout>
              </c:layout>
              <c:showVal val="1"/>
            </c:dLbl>
            <c:dLbl>
              <c:idx val="2"/>
              <c:layout>
                <c:manualLayout>
                  <c:x val="-3.0172413793103481E-2"/>
                  <c:y val="6.2500000000000064E-3"/>
                </c:manualLayout>
              </c:layout>
              <c:showVal val="1"/>
            </c:dLbl>
            <c:dLbl>
              <c:idx val="3"/>
              <c:layout>
                <c:manualLayout>
                  <c:x val="-3.3432776721875355E-2"/>
                  <c:y val="9.3750000000000534E-3"/>
                </c:manualLayout>
              </c:layout>
              <c:showVal val="1"/>
            </c:dLbl>
            <c:dLbl>
              <c:idx val="4"/>
              <c:layout>
                <c:manualLayout>
                  <c:x val="-2.7243589743589799E-2"/>
                  <c:y val="3.1250000000000071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164013.29999999999</c:v>
                </c:pt>
                <c:pt idx="1">
                  <c:v>148115.70000000001</c:v>
                </c:pt>
                <c:pt idx="2">
                  <c:v>175534.3</c:v>
                </c:pt>
                <c:pt idx="3">
                  <c:v>161690.9</c:v>
                </c:pt>
                <c:pt idx="4">
                  <c:v>167061.4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layout>
                <c:manualLayout>
                  <c:x val="2.8846162548646956E-2"/>
                  <c:y val="-5.9375000000000039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5.3125246062992099E-2"/>
                </c:manualLayout>
              </c:layout>
              <c:showVal val="1"/>
            </c:dLbl>
            <c:dLbl>
              <c:idx val="2"/>
              <c:layout>
                <c:manualLayout>
                  <c:x val="1.149425287356327E-2"/>
                  <c:y val="-4.3750246062992097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3.7500246062992224E-2"/>
                </c:manualLayout>
              </c:layout>
              <c:showVal val="1"/>
            </c:dLbl>
            <c:dLbl>
              <c:idx val="4"/>
              <c:layout>
                <c:manualLayout>
                  <c:x val="4.0229771925061122E-2"/>
                  <c:y val="-3.1250000000000032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197133.3</c:v>
                </c:pt>
                <c:pt idx="1">
                  <c:v>148115.70000000001</c:v>
                </c:pt>
                <c:pt idx="2">
                  <c:v>179903.8</c:v>
                </c:pt>
                <c:pt idx="3">
                  <c:v>161690.9</c:v>
                </c:pt>
                <c:pt idx="4">
                  <c:v>168051.3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403846153846155E-2"/>
                  <c:y val="6.2500000000000142E-3"/>
                </c:manualLayout>
              </c:layout>
              <c:showVal val="1"/>
            </c:dLbl>
            <c:dLbl>
              <c:idx val="1"/>
              <c:layout>
                <c:manualLayout>
                  <c:x val="2.243589743589755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24358974358975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4369,5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2.403846153846155E-2"/>
                  <c:y val="-3.1250000000000071E-3"/>
                </c:manualLayout>
              </c:layout>
              <c:showVal val="1"/>
            </c:dLbl>
            <c:dLbl>
              <c:idx val="4"/>
              <c:layout>
                <c:manualLayout>
                  <c:x val="1.121794871794872E-2"/>
                  <c:y val="-6.2500000000000142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 formatCode="0.0">
                  <c:v>33120</c:v>
                </c:pt>
                <c:pt idx="2" formatCode="0.0">
                  <c:v>4369.5</c:v>
                </c:pt>
                <c:pt idx="4" formatCode="0.0">
                  <c:v>989.9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CC66"/>
            </a:solidFill>
          </c:spPr>
          <c:dLbls>
            <c:txPr>
              <a:bodyPr/>
              <a:lstStyle/>
              <a:p>
                <a:pPr>
                  <a:defRPr>
                    <a:solidFill>
                      <a:srgbClr val="00CC66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</c:ser>
        <c:dLbls>
          <c:showVal val="1"/>
        </c:dLbls>
        <c:overlap val="-25"/>
        <c:axId val="61467648"/>
        <c:axId val="85574400"/>
      </c:barChart>
      <c:catAx>
        <c:axId val="61467648"/>
        <c:scaling>
          <c:orientation val="minMax"/>
        </c:scaling>
        <c:axPos val="b"/>
        <c:majorTickMark val="none"/>
        <c:tickLblPos val="nextTo"/>
        <c:crossAx val="85574400"/>
        <c:crosses val="autoZero"/>
        <c:auto val="1"/>
        <c:lblAlgn val="ctr"/>
        <c:lblOffset val="100"/>
      </c:catAx>
      <c:valAx>
        <c:axId val="8557440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61467648"/>
        <c:crosses val="autoZero"/>
        <c:crossBetween val="between"/>
      </c:valAx>
    </c:plotArea>
    <c:legend>
      <c:legendPos val="t"/>
      <c:legendEntry>
        <c:idx val="3"/>
        <c:txPr>
          <a:bodyPr/>
          <a:lstStyle/>
          <a:p>
            <a:pPr>
              <a:defRPr>
                <a:solidFill>
                  <a:srgbClr val="00CC66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endParaRPr lang="ru-RU"/>
          </a:p>
        </c:txPr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1.4048330165625848E-2"/>
                  <c:y val="2.6377132545931801E-2"/>
                </c:manualLayout>
              </c:layout>
              <c:showPercent val="1"/>
            </c:dLbl>
            <c:dLbl>
              <c:idx val="1"/>
              <c:layout>
                <c:manualLayout>
                  <c:x val="-2.6666666666666672E-2"/>
                  <c:y val="-9.1324200913242559E-3"/>
                </c:manualLayout>
              </c:layout>
              <c:showPercent val="1"/>
            </c:dLbl>
            <c:dLbl>
              <c:idx val="2"/>
              <c:layout>
                <c:manualLayout>
                  <c:x val="1.33333333333334E-2"/>
                  <c:y val="-6.8493150684932023E-3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131822.6</c:v>
                </c:pt>
                <c:pt idx="1">
                  <c:v>3881.7</c:v>
                </c:pt>
                <c:pt idx="2">
                  <c:v>28308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7.6206079078824776E-2"/>
                  <c:y val="-3.3014624299070483E-2"/>
                </c:manualLayout>
              </c:layout>
              <c:showPercent val="1"/>
            </c:dLbl>
            <c:dLbl>
              <c:idx val="1"/>
              <c:layout>
                <c:manualLayout>
                  <c:x val="7.5806451612903294E-2"/>
                  <c:y val="-3.3365789512114691E-2"/>
                </c:manualLayout>
              </c:layout>
              <c:showPercent val="1"/>
            </c:dLbl>
            <c:dLbl>
              <c:idx val="2"/>
              <c:layout>
                <c:manualLayout>
                  <c:x val="5.0258092738407704E-3"/>
                  <c:y val="-9.050329149371344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Лист1!$A$2:$A$4</c:f>
              <c:strCache>
                <c:ptCount val="2"/>
                <c:pt idx="1">
                  <c:v>                                      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1560</c:v>
                </c:pt>
                <c:pt idx="1">
                  <c:v>849.7</c:v>
                </c:pt>
                <c:pt idx="2">
                  <c:v>173124.6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12680815288713929"/>
          <c:y val="0.24337695963680214"/>
          <c:w val="0.73596702755905552"/>
          <c:h val="0.63651202383485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0416666666666675"/>
                  <c:y val="4.2856767904012091E-2"/>
                </c:manualLayout>
              </c:layout>
              <c:showPercent val="1"/>
            </c:dLbl>
            <c:dLbl>
              <c:idx val="1"/>
              <c:layout>
                <c:manualLayout>
                  <c:x val="-3.125E-2"/>
                  <c:y val="-1.4285714285714285E-2"/>
                </c:manualLayout>
              </c:layout>
              <c:showPercent val="1"/>
            </c:dLbl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108124.2</c:v>
                </c:pt>
                <c:pt idx="1">
                  <c:v>2496.1999999999998</c:v>
                </c:pt>
                <c:pt idx="2">
                  <c:v>37495.300000000003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6.5656565656565663E-2"/>
                  <c:y val="-3.6661468147462815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8.5714285714285715E-2"/>
                  <c:y val="-5.5470427560674787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"/>
                  <c:y val="-5.0409879543983301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1622.4</c:v>
                </c:pt>
                <c:pt idx="1">
                  <c:v>884.9</c:v>
                </c:pt>
                <c:pt idx="2">
                  <c:v>159183.6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5.0382217847769084E-2"/>
                  <c:y val="-5.0823768850927563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6.081856955380581E-2"/>
                  <c:y val="-3.1098024823168289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1.2595733225654519E-2"/>
                  <c:y val="-4.3827685601799782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1687.3</c:v>
                </c:pt>
                <c:pt idx="1">
                  <c:v>920.7</c:v>
                </c:pt>
                <c:pt idx="2">
                  <c:v>164453.4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Lbls>
            <c:dLbl>
              <c:idx val="1"/>
              <c:layout>
                <c:manualLayout>
                  <c:x val="9.5657510140778251E-2"/>
                  <c:y val="-0.1536931818181824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2503400143163923"/>
                  <c:y val="9.9431818181818246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379.7</c:v>
                </c:pt>
                <c:pt idx="1">
                  <c:v>1560</c:v>
                </c:pt>
                <c:pt idx="2">
                  <c:v>470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Lbls>
            <c:dLbl>
              <c:idx val="1"/>
              <c:layout>
                <c:manualLayout>
                  <c:x val="9.5657510140778265E-2"/>
                  <c:y val="-0.15369318181818248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2502624671916021"/>
                  <c:y val="0.10511363636363653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394.9</c:v>
                </c:pt>
                <c:pt idx="1">
                  <c:v>1622.4</c:v>
                </c:pt>
                <c:pt idx="2">
                  <c:v>490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Lbls>
            <c:dLbl>
              <c:idx val="1"/>
              <c:layout>
                <c:manualLayout>
                  <c:x val="7.9202209098862719E-2"/>
                  <c:y val="1.3888888888888924E-3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0.11391595581802275"/>
                  <c:y val="0.12916666666666668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410.7</c:v>
                </c:pt>
                <c:pt idx="1">
                  <c:v>1687.3</c:v>
                </c:pt>
                <c:pt idx="2">
                  <c:v>510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1"/>
              <c:layout>
                <c:manualLayout>
                  <c:x val="-5.8796981627296692E-2"/>
                  <c:y val="0.19551282051282068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24991.200000000001</c:v>
                </c:pt>
                <c:pt idx="1">
                  <c:v>4866.9000000000005</c:v>
                </c:pt>
                <c:pt idx="2">
                  <c:v>129325.5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showCatName val="1"/>
            <c:showPercent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25991.200000000001</c:v>
                </c:pt>
                <c:pt idx="1">
                  <c:v>5061.4000000000005</c:v>
                </c:pt>
                <c:pt idx="2">
                  <c:v>134400.79999999999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50000"/>
                </a:schemeClr>
              </a:solidFill>
            </c:spPr>
          </c:dPt>
          <c:dLbls>
            <c:showCatName val="1"/>
            <c:showPercent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24030.9</c:v>
                </c:pt>
                <c:pt idx="1">
                  <c:v>4675.9000000000005</c:v>
                </c:pt>
                <c:pt idx="2">
                  <c:v>124417.8</c:v>
                </c:pt>
                <c:pt idx="3">
                  <c:v>20000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2738116068824763E-2"/>
          <c:y val="1.6450131233595813E-2"/>
          <c:w val="0.96726190476190255"/>
          <c:h val="0.86866704161980013"/>
        </c:manualLayout>
      </c:layout>
      <c:bar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0"/>
              <c:layout>
                <c:manualLayout>
                  <c:x val="2.232142857142858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636904761904762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8273809523809743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2321428571428582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2.5297619047619277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1742.7</c:v>
                </c:pt>
                <c:pt idx="1">
                  <c:v>2115</c:v>
                </c:pt>
                <c:pt idx="2">
                  <c:v>2419</c:v>
                </c:pt>
                <c:pt idx="3">
                  <c:v>2515.6999999999998</c:v>
                </c:pt>
                <c:pt idx="4">
                  <c:v>2616.4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dLbls>
            <c:dLbl>
              <c:idx val="0"/>
              <c:layout>
                <c:manualLayout>
                  <c:x val="-2.2321428571428582E-2"/>
                  <c:y val="-4.9784401949756786E-3"/>
                </c:manualLayout>
              </c:layout>
              <c:showVal val="1"/>
            </c:dLbl>
            <c:dLbl>
              <c:idx val="1"/>
              <c:layout>
                <c:manualLayout>
                  <c:x val="-2.3313492063492064E-2"/>
                  <c:y val="-7.1428571428571504E-3"/>
                </c:manualLayout>
              </c:layout>
              <c:showVal val="1"/>
            </c:dLbl>
            <c:dLbl>
              <c:idx val="2"/>
              <c:layout>
                <c:manualLayout>
                  <c:x val="-1.7857142857142856E-2"/>
                  <c:y val="-4.7619047619047623E-3"/>
                </c:manualLayout>
              </c:layout>
              <c:showVal val="1"/>
            </c:dLbl>
            <c:dLbl>
              <c:idx val="3"/>
              <c:layout>
                <c:manualLayout>
                  <c:x val="-2.1825396825396852E-2"/>
                  <c:y val="-4.9784401949756786E-3"/>
                </c:manualLayout>
              </c:layout>
              <c:showVal val="1"/>
            </c:dLbl>
            <c:dLbl>
              <c:idx val="4"/>
              <c:layout>
                <c:manualLayout>
                  <c:x val="-1.9841269841269916E-2"/>
                  <c:y val="-5.194788151481070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1034</c:v>
                </c:pt>
                <c:pt idx="1">
                  <c:v>1165</c:v>
                </c:pt>
                <c:pt idx="2">
                  <c:v>1250</c:v>
                </c:pt>
                <c:pt idx="3">
                  <c:v>1250</c:v>
                </c:pt>
                <c:pt idx="4">
                  <c:v>1300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0"/>
              <c:layout>
                <c:manualLayout>
                  <c:x val="1.4880952380952315E-3"/>
                  <c:y val="6.7099737532809439E-3"/>
                </c:manualLayout>
              </c:layout>
              <c:showVal val="1"/>
            </c:dLbl>
            <c:dLbl>
              <c:idx val="1"/>
              <c:layout>
                <c:manualLayout>
                  <c:x val="5.4563492063492199E-3"/>
                  <c:y val="-4.7619047619047623E-3"/>
                </c:manualLayout>
              </c:layout>
              <c:showVal val="1"/>
            </c:dLbl>
            <c:dLbl>
              <c:idx val="2"/>
              <c:layout>
                <c:manualLayout>
                  <c:x val="-4.464285714285714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1.4880952380952404E-3"/>
                  <c:y val="2.1644169478815256E-3"/>
                </c:manualLayout>
              </c:layout>
              <c:showVal val="1"/>
            </c:dLbl>
            <c:dLbl>
              <c:idx val="4"/>
              <c:layout>
                <c:manualLayout>
                  <c:x val="4.9603174603174611E-4"/>
                  <c:y val="1.947881514810653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23539.8</c:v>
                </c:pt>
                <c:pt idx="1">
                  <c:v>25743</c:v>
                </c:pt>
                <c:pt idx="2">
                  <c:v>25254.3</c:v>
                </c:pt>
                <c:pt idx="3">
                  <c:v>26263.4</c:v>
                </c:pt>
                <c:pt idx="4">
                  <c:v>27314.3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23611.8</c:v>
                </c:pt>
                <c:pt idx="1">
                  <c:v>13128</c:v>
                </c:pt>
                <c:pt idx="2">
                  <c:v>9234</c:v>
                </c:pt>
                <c:pt idx="3">
                  <c:v>9234</c:v>
                </c:pt>
                <c:pt idx="4">
                  <c:v>9600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Лист1!$F$2:$F$6</c:f>
              <c:numCache>
                <c:formatCode>0.0</c:formatCode>
                <c:ptCount val="5"/>
                <c:pt idx="0">
                  <c:v>1095.5</c:v>
                </c:pt>
                <c:pt idx="1">
                  <c:v>2191.5</c:v>
                </c:pt>
                <c:pt idx="2">
                  <c:v>3400</c:v>
                </c:pt>
                <c:pt idx="3">
                  <c:v>3526</c:v>
                </c:pt>
                <c:pt idx="4">
                  <c:v>3677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dLbls>
            <c:dLbl>
              <c:idx val="1"/>
              <c:layout>
                <c:manualLayout>
                  <c:x val="-1.9841269841269892E-3"/>
                  <c:y val="-2.6190476190476188E-2"/>
                </c:manualLayout>
              </c:layout>
              <c:showVal val="1"/>
            </c:dLbl>
            <c:dLbl>
              <c:idx val="2"/>
              <c:layout>
                <c:manualLayout>
                  <c:x val="-1.9841269841269892E-3"/>
                  <c:y val="-1.6666666666666701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1.6666666666666621E-2"/>
                </c:manualLayout>
              </c:layout>
              <c:showVal val="1"/>
            </c:dLbl>
            <c:dLbl>
              <c:idx val="4"/>
              <c:layout>
                <c:manualLayout>
                  <c:x val="3.9682539682539776E-3"/>
                  <c:y val="4.761904761904762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Лист1!$G$2:$G$6</c:f>
              <c:numCache>
                <c:formatCode>0.0</c:formatCode>
                <c:ptCount val="5"/>
                <c:pt idx="0">
                  <c:v>109527.9</c:v>
                </c:pt>
                <c:pt idx="1">
                  <c:v>74286.399999999994</c:v>
                </c:pt>
                <c:pt idx="2">
                  <c:v>107103.5</c:v>
                </c:pt>
                <c:pt idx="3">
                  <c:v>86594.2</c:v>
                </c:pt>
                <c:pt idx="4">
                  <c:v>89929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dLbl>
              <c:idx val="0"/>
              <c:layout>
                <c:manualLayout>
                  <c:x val="-2.5297619047619166E-2"/>
                  <c:y val="6.49350649350652E-3"/>
                </c:manualLayout>
              </c:layout>
              <c:showVal val="1"/>
            </c:dLbl>
            <c:dLbl>
              <c:idx val="1"/>
              <c:layout>
                <c:manualLayout>
                  <c:x val="-2.2321428571428582E-2"/>
                  <c:y val="1.0822510822510827E-2"/>
                </c:manualLayout>
              </c:layout>
              <c:showVal val="1"/>
            </c:dLbl>
            <c:dLbl>
              <c:idx val="2"/>
              <c:layout>
                <c:manualLayout>
                  <c:x val="-2.5297619047619166E-2"/>
                  <c:y val="1.0822340389269543E-2"/>
                </c:manualLayout>
              </c:layout>
              <c:showVal val="1"/>
            </c:dLbl>
            <c:dLbl>
              <c:idx val="3"/>
              <c:layout>
                <c:manualLayout>
                  <c:x val="-2.5297619047619166E-2"/>
                  <c:y val="8.6580086580087048E-3"/>
                </c:manualLayout>
              </c:layout>
              <c:showVal val="1"/>
            </c:dLbl>
            <c:dLbl>
              <c:idx val="4"/>
              <c:layout>
                <c:manualLayout>
                  <c:x val="-2.8273809523809743E-2"/>
                  <c:y val="8.6580086580087048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Лист1!$H$2:$H$6</c:f>
              <c:numCache>
                <c:formatCode>0.0</c:formatCode>
                <c:ptCount val="5"/>
                <c:pt idx="0">
                  <c:v>585.1</c:v>
                </c:pt>
                <c:pt idx="1">
                  <c:v>0</c:v>
                </c:pt>
                <c:pt idx="2">
                  <c:v>305.10000000000002</c:v>
                </c:pt>
                <c:pt idx="3">
                  <c:v>317.3</c:v>
                </c:pt>
                <c:pt idx="4">
                  <c:v>330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2.2321428571428582E-2"/>
                  <c:y val="-2.164502164502174E-3"/>
                </c:manualLayout>
              </c:layout>
              <c:showVal val="1"/>
            </c:dLbl>
            <c:dLbl>
              <c:idx val="1"/>
              <c:layout>
                <c:manualLayout>
                  <c:x val="2.827380952380974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3.5714285714285712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9761904761904791E-2"/>
                  <c:y val="-2.164502164502174E-3"/>
                </c:manualLayout>
              </c:layout>
              <c:showVal val="1"/>
            </c:dLbl>
            <c:dLbl>
              <c:idx val="4"/>
              <c:layout>
                <c:manualLayout>
                  <c:x val="2.9761904761904791E-2"/>
                  <c:y val="-4.329004329004333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Лист1!$I$2:$I$6</c:f>
              <c:numCache>
                <c:formatCode>0.0</c:formatCode>
                <c:ptCount val="5"/>
                <c:pt idx="0">
                  <c:v>8.8000000000000007</c:v>
                </c:pt>
                <c:pt idx="1">
                  <c:v>32</c:v>
                </c:pt>
                <c:pt idx="2">
                  <c:v>32</c:v>
                </c:pt>
                <c:pt idx="3">
                  <c:v>33.300000000000004</c:v>
                </c:pt>
                <c:pt idx="4">
                  <c:v>34.6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dLbls>
            <c:dLbl>
              <c:idx val="0"/>
              <c:layout>
                <c:manualLayout>
                  <c:x val="2.9760342457192902E-3"/>
                  <c:y val="-1.1904761904761921E-2"/>
                </c:manualLayout>
              </c:layout>
              <c:showVal val="1"/>
            </c:dLbl>
            <c:dLbl>
              <c:idx val="1"/>
              <c:layout>
                <c:manualLayout>
                  <c:x val="-2.9761904761904812E-3"/>
                  <c:y val="2.3809523809523812E-3"/>
                </c:manualLayout>
              </c:layout>
              <c:showVal val="1"/>
            </c:dLbl>
            <c:dLbl>
              <c:idx val="2"/>
              <c:layout>
                <c:manualLayout>
                  <c:x val="5.9523809523809521E-3"/>
                  <c:y val="-7.1428571428571504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4.3290043290043333E-3"/>
                </c:manualLayout>
              </c:layout>
              <c:showVal val="1"/>
            </c:dLbl>
            <c:dLbl>
              <c:idx val="4"/>
              <c:layout>
                <c:manualLayout>
                  <c:x val="-1.4880952380952404E-3"/>
                  <c:y val="7.1428571428571504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2019 год (отчет)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Лист1!$J$2:$J$6</c:f>
              <c:numCache>
                <c:formatCode>0.0</c:formatCode>
                <c:ptCount val="5"/>
                <c:pt idx="0">
                  <c:v>35987.699999999997</c:v>
                </c:pt>
                <c:pt idx="1">
                  <c:v>29454.799999999996</c:v>
                </c:pt>
                <c:pt idx="2">
                  <c:v>30905.9</c:v>
                </c:pt>
                <c:pt idx="3">
                  <c:v>31957</c:v>
                </c:pt>
                <c:pt idx="4">
                  <c:v>33250</c:v>
                </c:pt>
              </c:numCache>
            </c:numRef>
          </c:val>
        </c:ser>
        <c:dLbls>
          <c:showVal val="1"/>
        </c:dLbls>
        <c:gapWidth val="95"/>
        <c:overlap val="100"/>
        <c:axId val="125213696"/>
        <c:axId val="123949824"/>
      </c:barChart>
      <c:catAx>
        <c:axId val="125213696"/>
        <c:scaling>
          <c:orientation val="minMax"/>
        </c:scaling>
        <c:axPos val="b"/>
        <c:majorTickMark val="none"/>
        <c:tickLblPos val="nextTo"/>
        <c:crossAx val="123949824"/>
        <c:crosses val="autoZero"/>
        <c:auto val="1"/>
        <c:lblAlgn val="ctr"/>
        <c:lblOffset val="100"/>
      </c:catAx>
      <c:valAx>
        <c:axId val="123949824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2521369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1724137931034524E-2"/>
          <c:y val="0"/>
          <c:w val="0.93678160919540265"/>
          <c:h val="0.8581233595800527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/>
                      <a:t>30 848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baseline="0" dirty="0" smtClean="0"/>
                      <a:t>31 898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baseline="0" dirty="0" smtClean="0"/>
                      <a:t>33 191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30848.1</c:v>
                </c:pt>
                <c:pt idx="1">
                  <c:v>31898.9</c:v>
                </c:pt>
                <c:pt idx="2">
                  <c:v>33191.599999999999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3.4482758620689655E-2"/>
                  <c:y val="-2.8124999999999987E-2"/>
                </c:manualLayout>
              </c:layout>
              <c:showVal val="1"/>
            </c:dLbl>
            <c:dLbl>
              <c:idx val="1"/>
              <c:layout>
                <c:manualLayout>
                  <c:x val="-3.4482984885510014E-2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-2.0115168793555981E-2"/>
                  <c:y val="-1.8749999999999999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6.8965517241379309E-2"/>
                  <c:y val="-3.9075283272517795E-2"/>
                </c:manualLayout>
              </c:layout>
              <c:showVal val="1"/>
            </c:dLbl>
            <c:dLbl>
              <c:idx val="1"/>
              <c:layout>
                <c:manualLayout>
                  <c:x val="6.6091954022988522E-2"/>
                  <c:y val="-4.0015363933166931E-2"/>
                </c:manualLayout>
              </c:layout>
              <c:showVal val="1"/>
            </c:dLbl>
            <c:dLbl>
              <c:idx val="2"/>
              <c:layout>
                <c:manualLayout>
                  <c:x val="8.333310706851299E-2"/>
                  <c:y val="-1.8750080020485258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7.8</c:v>
                </c:pt>
                <c:pt idx="1">
                  <c:v>8.1</c:v>
                </c:pt>
                <c:pt idx="2">
                  <c:v>8.4</c:v>
                </c:pt>
              </c:numCache>
            </c:numRef>
          </c:val>
        </c:ser>
        <c:dLbls>
          <c:showVal val="1"/>
        </c:dLbls>
        <c:gapWidth val="95"/>
        <c:overlap val="100"/>
        <c:axId val="123426688"/>
        <c:axId val="123428224"/>
      </c:barChart>
      <c:catAx>
        <c:axId val="123426688"/>
        <c:scaling>
          <c:orientation val="minMax"/>
        </c:scaling>
        <c:axPos val="b"/>
        <c:majorTickMark val="none"/>
        <c:tickLblPos val="nextTo"/>
        <c:crossAx val="123428224"/>
        <c:crosses val="autoZero"/>
        <c:auto val="1"/>
        <c:lblAlgn val="ctr"/>
        <c:lblOffset val="100"/>
      </c:catAx>
      <c:valAx>
        <c:axId val="123428224"/>
        <c:scaling>
          <c:orientation val="minMax"/>
        </c:scaling>
        <c:delete val="1"/>
        <c:axPos val="l"/>
        <c:numFmt formatCode="General" sourceLinked="1"/>
        <c:tickLblPos val="none"/>
        <c:crossAx val="12342668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97708333333333364"/>
          <c:h val="0.8057572749058541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3.7500000000000006E-2"/>
                  <c:y val="-0.121739130434782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32,0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1"/>
              <c:layout>
                <c:manualLayout>
                  <c:x val="4.3749999999999997E-2"/>
                  <c:y val="-6.086956521739131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33,3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dLbl>
              <c:idx val="2"/>
              <c:layout>
                <c:manualLayout>
                  <c:x val="1.6856060606060631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</a:t>
                    </a:r>
                    <a:r>
                      <a:rPr lang="en-US" dirty="0" smtClean="0"/>
                      <a:t>4,</a:t>
                    </a:r>
                    <a:r>
                      <a:rPr lang="ru-RU" dirty="0" smtClean="0"/>
                      <a:t>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 руб.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Val val="1"/>
            </c:dLbl>
            <c:spPr>
              <a:solidFill>
                <a:schemeClr val="accent5">
                  <a:lumMod val="75000"/>
                </a:schemeClr>
              </a:solidFill>
            </c:spPr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32</c:v>
                </c:pt>
                <c:pt idx="1">
                  <c:v>33.300000000000004</c:v>
                </c:pt>
                <c:pt idx="2">
                  <c:v>34.6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gapWidth val="95"/>
        <c:gapDepth val="95"/>
        <c:shape val="box"/>
        <c:axId val="125946880"/>
        <c:axId val="125850368"/>
        <c:axId val="0"/>
      </c:bar3DChart>
      <c:catAx>
        <c:axId val="125946880"/>
        <c:scaling>
          <c:orientation val="minMax"/>
        </c:scaling>
        <c:axPos val="b"/>
        <c:majorTickMark val="none"/>
        <c:tickLblPos val="nextTo"/>
        <c:crossAx val="125850368"/>
        <c:crosses val="autoZero"/>
        <c:auto val="1"/>
        <c:lblAlgn val="ctr"/>
        <c:lblOffset val="100"/>
      </c:catAx>
      <c:valAx>
        <c:axId val="125850368"/>
        <c:scaling>
          <c:orientation val="minMax"/>
        </c:scaling>
        <c:delete val="1"/>
        <c:axPos val="l"/>
        <c:numFmt formatCode="0.0" sourceLinked="1"/>
        <c:tickLblPos val="none"/>
        <c:crossAx val="1259468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8985507246376812E-2"/>
          <c:y val="0"/>
          <c:w val="0.94685990338164261"/>
          <c:h val="0.7781420239136779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/>
                      <a:t>89 550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69 550,0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7.246376811594222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72 210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">
                  <c:v>89550</c:v>
                </c:pt>
                <c:pt idx="1">
                  <c:v>69550</c:v>
                </c:pt>
                <c:pt idx="2">
                  <c:v>72210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17 553,5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17</a:t>
                    </a:r>
                    <a:r>
                      <a:rPr lang="ru-RU" baseline="0" dirty="0" smtClean="0"/>
                      <a:t> 044,2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17</a:t>
                    </a:r>
                    <a:r>
                      <a:rPr lang="ru-RU" baseline="0" dirty="0" smtClean="0"/>
                      <a:t> 719,0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17553.5</c:v>
                </c:pt>
                <c:pt idx="1">
                  <c:v>17044.2</c:v>
                </c:pt>
                <c:pt idx="2">
                  <c:v>17719</c:v>
                </c:pt>
              </c:numCache>
            </c:numRef>
          </c:val>
        </c:ser>
        <c:dLbls>
          <c:showVal val="1"/>
        </c:dLbls>
        <c:gapWidth val="95"/>
        <c:overlap val="100"/>
        <c:axId val="126036224"/>
        <c:axId val="126046208"/>
      </c:barChart>
      <c:catAx>
        <c:axId val="126036224"/>
        <c:scaling>
          <c:orientation val="minMax"/>
        </c:scaling>
        <c:axPos val="b"/>
        <c:majorTickMark val="none"/>
        <c:tickLblPos val="nextTo"/>
        <c:crossAx val="126046208"/>
        <c:crosses val="autoZero"/>
        <c:auto val="1"/>
        <c:lblAlgn val="ctr"/>
        <c:lblOffset val="100"/>
      </c:catAx>
      <c:valAx>
        <c:axId val="12604620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260362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6.8965517241379309E-2"/>
          <c:w val="0.92810457516339873"/>
          <c:h val="0.8735632183908046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sz="1200" dirty="0" smtClean="0"/>
                      <a:t>3</a:t>
                    </a:r>
                    <a:r>
                      <a:rPr lang="ru-RU" sz="1200" baseline="0" dirty="0" smtClean="0"/>
                      <a:t>300</a:t>
                    </a:r>
                    <a:r>
                      <a:rPr lang="ru-RU" sz="1200" dirty="0" smtClean="0"/>
                      <a:t>,0</a:t>
                    </a:r>
                    <a:endParaRPr lang="en-US" sz="1200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100</c:v>
                </c:pt>
                <c:pt idx="1">
                  <c:v>3300</c:v>
                </c:pt>
              </c:numCache>
            </c:numRef>
          </c:val>
        </c:ser>
        <c:dLbls>
          <c:showVal val="1"/>
        </c:dLbls>
        <c:gapWidth val="95"/>
        <c:overlap val="100"/>
        <c:axId val="125979648"/>
        <c:axId val="125990400"/>
      </c:barChart>
      <c:catAx>
        <c:axId val="125979648"/>
        <c:scaling>
          <c:orientation val="minMax"/>
        </c:scaling>
        <c:delete val="1"/>
        <c:axPos val="b"/>
        <c:majorTickMark val="none"/>
        <c:tickLblPos val="none"/>
        <c:crossAx val="125990400"/>
        <c:crosses val="autoZero"/>
        <c:auto val="1"/>
        <c:lblAlgn val="ctr"/>
        <c:lblOffset val="100"/>
      </c:catAx>
      <c:valAx>
        <c:axId val="12599040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259796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7027027027027136E-2"/>
          <c:y val="6.6265060240963861E-2"/>
          <c:w val="0.97297297297297303"/>
          <c:h val="0.86746987951807486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rgbClr val="00B050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3426,0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100</c:v>
                </c:pt>
                <c:pt idx="1">
                  <c:v>3426</c:v>
                </c:pt>
              </c:numCache>
            </c:numRef>
          </c:val>
        </c:ser>
        <c:dLbls>
          <c:showVal val="1"/>
        </c:dLbls>
        <c:gapWidth val="95"/>
        <c:overlap val="100"/>
        <c:axId val="126210048"/>
        <c:axId val="126550784"/>
      </c:barChart>
      <c:catAx>
        <c:axId val="126210048"/>
        <c:scaling>
          <c:orientation val="minMax"/>
        </c:scaling>
        <c:delete val="1"/>
        <c:axPos val="b"/>
        <c:majorTickMark val="none"/>
        <c:tickLblPos val="none"/>
        <c:crossAx val="126550784"/>
        <c:crosses val="autoZero"/>
        <c:auto val="1"/>
        <c:lblAlgn val="ctr"/>
        <c:lblOffset val="100"/>
      </c:catAx>
      <c:valAx>
        <c:axId val="126550784"/>
        <c:scaling>
          <c:orientation val="minMax"/>
        </c:scaling>
        <c:delete val="1"/>
        <c:axPos val="l"/>
        <c:numFmt formatCode="0.0" sourceLinked="1"/>
        <c:tickLblPos val="none"/>
        <c:crossAx val="1262100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0,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577,0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100</c:v>
                </c:pt>
                <c:pt idx="1">
                  <c:v>3099</c:v>
                </c:pt>
              </c:numCache>
            </c:numRef>
          </c:val>
        </c:ser>
        <c:dLbls>
          <c:showVal val="1"/>
        </c:dLbls>
        <c:gapWidth val="95"/>
        <c:overlap val="100"/>
        <c:axId val="126686336"/>
        <c:axId val="126687872"/>
      </c:barChart>
      <c:catAx>
        <c:axId val="126686336"/>
        <c:scaling>
          <c:orientation val="minMax"/>
        </c:scaling>
        <c:delete val="1"/>
        <c:axPos val="b"/>
        <c:majorTickMark val="none"/>
        <c:tickLblPos val="none"/>
        <c:crossAx val="126687872"/>
        <c:crosses val="autoZero"/>
        <c:auto val="1"/>
        <c:lblAlgn val="ctr"/>
        <c:lblOffset val="100"/>
      </c:catAx>
      <c:valAx>
        <c:axId val="126687872"/>
        <c:scaling>
          <c:orientation val="minMax"/>
        </c:scaling>
        <c:delete val="1"/>
        <c:axPos val="l"/>
        <c:numFmt formatCode="0.0" sourceLinked="1"/>
        <c:tickLblPos val="none"/>
        <c:crossAx val="1266863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667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7.9365079365079361E-2"/>
                  <c:y val="-6.7498456075343563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4 614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3.1746031746031744E-2"/>
                  <c:y val="-5.4622124440327338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4 620,0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4614</c:v>
                </c:pt>
                <c:pt idx="1">
                  <c:v>4620</c:v>
                </c:pt>
              </c:numCache>
            </c:numRef>
          </c:val>
        </c:ser>
        <c:dLbls>
          <c:showVal val="1"/>
        </c:dLbls>
        <c:gapWidth val="95"/>
        <c:shape val="box"/>
        <c:axId val="129337216"/>
        <c:axId val="129338752"/>
        <c:axId val="0"/>
      </c:bar3DChart>
      <c:catAx>
        <c:axId val="129337216"/>
        <c:scaling>
          <c:orientation val="minMax"/>
        </c:scaling>
        <c:delete val="1"/>
        <c:axPos val="b"/>
        <c:majorTickMark val="none"/>
        <c:tickLblPos val="none"/>
        <c:crossAx val="129338752"/>
        <c:crosses val="autoZero"/>
        <c:auto val="1"/>
        <c:lblAlgn val="ctr"/>
        <c:lblOffset val="100"/>
      </c:catAx>
      <c:valAx>
        <c:axId val="129338752"/>
        <c:scaling>
          <c:orientation val="minMax"/>
        </c:scaling>
        <c:delete val="1"/>
        <c:axPos val="l"/>
        <c:numFmt formatCode="#,##0" sourceLinked="1"/>
        <c:tickLblPos val="none"/>
        <c:crossAx val="1293372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734"/>
          <c:h val="0.8690476190476196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6096695299451244E-2"/>
                  <c:y val="-0.26711327099737531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4 614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1644893820090601E-2"/>
                  <c:y val="-0.42516322178477706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4 620</a:t>
                    </a:r>
                    <a:r>
                      <a:rPr lang="ru-RU" sz="1400" dirty="0" smtClean="0"/>
                      <a:t>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4614</c:v>
                </c:pt>
                <c:pt idx="1">
                  <c:v>4620</c:v>
                </c:pt>
              </c:numCache>
            </c:numRef>
          </c:val>
        </c:ser>
        <c:dLbls>
          <c:showVal val="1"/>
        </c:dLbls>
        <c:gapWidth val="95"/>
        <c:shape val="box"/>
        <c:axId val="129429504"/>
        <c:axId val="129431040"/>
        <c:axId val="0"/>
      </c:bar3DChart>
      <c:catAx>
        <c:axId val="129429504"/>
        <c:scaling>
          <c:orientation val="minMax"/>
        </c:scaling>
        <c:delete val="1"/>
        <c:axPos val="b"/>
        <c:majorTickMark val="none"/>
        <c:tickLblPos val="none"/>
        <c:crossAx val="129431040"/>
        <c:crosses val="autoZero"/>
        <c:auto val="1"/>
        <c:lblAlgn val="ctr"/>
        <c:lblOffset val="100"/>
      </c:catAx>
      <c:valAx>
        <c:axId val="129431040"/>
        <c:scaling>
          <c:orientation val="minMax"/>
        </c:scaling>
        <c:delete val="1"/>
        <c:axPos val="l"/>
        <c:numFmt formatCode="#,##0" sourceLinked="1"/>
        <c:tickLblPos val="none"/>
        <c:crossAx val="12942950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4.7619047619047623E-2"/>
          <c:y val="0.10714285714285714"/>
          <c:w val="0.912698412698418"/>
          <c:h val="0.86904761904761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9523497062867164E-2"/>
                  <c:y val="-5.4589165937591132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4 800,0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1586989126359221E-2"/>
                  <c:y val="-5.352070574511518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 smtClean="0"/>
                      <a:t>4 800,0</a:t>
                    </a:r>
                    <a:endParaRPr lang="en-US" sz="1400" dirty="0"/>
                  </a:p>
                </c:rich>
              </c:tx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4800</c:v>
                </c:pt>
                <c:pt idx="1">
                  <c:v>4800</c:v>
                </c:pt>
              </c:numCache>
            </c:numRef>
          </c:val>
        </c:ser>
        <c:dLbls>
          <c:showVal val="1"/>
        </c:dLbls>
        <c:gapWidth val="95"/>
        <c:shape val="box"/>
        <c:axId val="127444864"/>
        <c:axId val="127446400"/>
        <c:axId val="0"/>
      </c:bar3DChart>
      <c:catAx>
        <c:axId val="127444864"/>
        <c:scaling>
          <c:orientation val="minMax"/>
        </c:scaling>
        <c:delete val="1"/>
        <c:axPos val="b"/>
        <c:majorTickMark val="none"/>
        <c:tickLblPos val="none"/>
        <c:crossAx val="127446400"/>
        <c:crosses val="autoZero"/>
        <c:auto val="1"/>
        <c:lblAlgn val="ctr"/>
        <c:lblOffset val="100"/>
      </c:catAx>
      <c:valAx>
        <c:axId val="127446400"/>
        <c:scaling>
          <c:orientation val="minMax"/>
        </c:scaling>
        <c:delete val="1"/>
        <c:axPos val="l"/>
        <c:numFmt formatCode="#,##0" sourceLinked="1"/>
        <c:tickLblPos val="none"/>
        <c:crossAx val="1274448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4.1095890410958895E-2"/>
          <c:y val="0"/>
          <c:w val="0.94977168949771684"/>
          <c:h val="0.8055261962447002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1223.4000000000001</c:v>
                </c:pt>
                <c:pt idx="1">
                  <c:v>1272.2</c:v>
                </c:pt>
                <c:pt idx="2">
                  <c:v>1323.1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24030.9</c:v>
                </c:pt>
                <c:pt idx="1">
                  <c:v>24991.200000000001</c:v>
                </c:pt>
                <c:pt idx="2">
                  <c:v>25991.200000000001</c:v>
                </c:pt>
              </c:numCache>
            </c:numRef>
          </c:val>
        </c:ser>
        <c:dLbls>
          <c:showVal val="1"/>
        </c:dLbls>
        <c:gapWidth val="95"/>
        <c:overlap val="100"/>
        <c:axId val="129444480"/>
        <c:axId val="129458560"/>
      </c:barChart>
      <c:catAx>
        <c:axId val="129444480"/>
        <c:scaling>
          <c:orientation val="minMax"/>
        </c:scaling>
        <c:axPos val="b"/>
        <c:numFmt formatCode="General" sourceLinked="1"/>
        <c:majorTickMark val="none"/>
        <c:tickLblPos val="nextTo"/>
        <c:crossAx val="129458560"/>
        <c:crosses val="autoZero"/>
        <c:auto val="1"/>
        <c:lblAlgn val="ctr"/>
        <c:lblOffset val="100"/>
      </c:catAx>
      <c:valAx>
        <c:axId val="129458560"/>
        <c:scaling>
          <c:orientation val="minMax"/>
        </c:scaling>
        <c:delete val="1"/>
        <c:axPos val="l"/>
        <c:numFmt formatCode="General" sourceLinked="1"/>
        <c:tickLblPos val="none"/>
        <c:crossAx val="1294444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5.2380952380952375E-2"/>
                  <c:y val="-2.77777777777779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250,0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0476190476190478E-2"/>
                  <c:y val="-2.46913580246914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250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4.5238095238095154E-2"/>
                  <c:y val="-9.259259259259303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300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.0">
                  <c:v>1250</c:v>
                </c:pt>
                <c:pt idx="1">
                  <c:v>1250</c:v>
                </c:pt>
                <c:pt idx="2">
                  <c:v>1300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129573632"/>
        <c:axId val="129575168"/>
        <c:axId val="0"/>
      </c:bar3DChart>
      <c:catAx>
        <c:axId val="129573632"/>
        <c:scaling>
          <c:orientation val="minMax"/>
        </c:scaling>
        <c:axPos val="b"/>
        <c:numFmt formatCode="General" sourceLinked="1"/>
        <c:majorTickMark val="none"/>
        <c:tickLblPos val="nextTo"/>
        <c:crossAx val="129575168"/>
        <c:crosses val="autoZero"/>
        <c:auto val="1"/>
        <c:lblAlgn val="ctr"/>
        <c:lblOffset val="100"/>
      </c:catAx>
      <c:valAx>
        <c:axId val="129575168"/>
        <c:scaling>
          <c:orientation val="minMax"/>
        </c:scaling>
        <c:delete val="1"/>
        <c:axPos val="l"/>
        <c:numFmt formatCode="#,##0.0" sourceLinked="1"/>
        <c:tickLblPos val="none"/>
        <c:crossAx val="1295736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419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515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616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2419</c:v>
                </c:pt>
                <c:pt idx="1">
                  <c:v>2515.6999999999998</c:v>
                </c:pt>
                <c:pt idx="2">
                  <c:v>2616.4</c:v>
                </c:pt>
              </c:numCache>
            </c:numRef>
          </c:val>
        </c:ser>
        <c:dLbls>
          <c:showVal val="1"/>
        </c:dLbls>
        <c:gapWidth val="95"/>
        <c:overlap val="100"/>
        <c:axId val="129761280"/>
        <c:axId val="129762816"/>
      </c:barChart>
      <c:catAx>
        <c:axId val="129761280"/>
        <c:scaling>
          <c:orientation val="minMax"/>
        </c:scaling>
        <c:axPos val="b"/>
        <c:numFmt formatCode="General" sourceLinked="1"/>
        <c:majorTickMark val="none"/>
        <c:tickLblPos val="nextTo"/>
        <c:crossAx val="129762816"/>
        <c:crosses val="autoZero"/>
        <c:auto val="1"/>
        <c:lblAlgn val="ctr"/>
        <c:lblOffset val="100"/>
      </c:catAx>
      <c:valAx>
        <c:axId val="129762816"/>
        <c:scaling>
          <c:orientation val="minMax"/>
        </c:scaling>
        <c:delete val="1"/>
        <c:axPos val="l"/>
        <c:numFmt formatCode="#,##0.00" sourceLinked="1"/>
        <c:tickLblPos val="none"/>
        <c:crossAx val="1297612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68AF-5602-410E-8038-9C0302089B78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B803-FE7B-483F-B46C-561CE62CB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B803-FE7B-483F-B46C-561CE62CB05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8663" y="132635"/>
            <a:ext cx="622896" cy="788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930" y="28447"/>
            <a:ext cx="7762138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514" y="2214117"/>
            <a:ext cx="82849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chart" Target="../charts/chart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41.jpeg"/><Relationship Id="rId7" Type="http://schemas.openxmlformats.org/officeDocument/2006/relationships/chart" Target="../charts/chart18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3.pn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47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chart" Target="../charts/chart22.xml"/><Relationship Id="rId4" Type="http://schemas.openxmlformats.org/officeDocument/2006/relationships/image" Target="../media/image44.png"/><Relationship Id="rId9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54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://www.minfin.kirov.ru/" TargetMode="External"/><Relationship Id="rId7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infin.kirov.ru/otkrytyy-byudzhet/dlya-grazhdan/dopolnitelnye-materialy/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gov.spb.ru/" TargetMode="External"/><Relationship Id="rId10" Type="http://schemas.openxmlformats.org/officeDocument/2006/relationships/image" Target="../media/image62.jpeg"/><Relationship Id="rId4" Type="http://schemas.openxmlformats.org/officeDocument/2006/relationships/hyperlink" Target="http://minfin.ru/ru/" TargetMode="External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depfin.kirov.ru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eg"/><Relationship Id="rId4" Type="http://schemas.openxmlformats.org/officeDocument/2006/relationships/hyperlink" Target="http://www.dachno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8109262" cy="62352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2400" y="76200"/>
            <a:ext cx="762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58670" y="503682"/>
            <a:ext cx="6018530" cy="11105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lang="ru-RU" sz="24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естная</a:t>
            </a:r>
            <a:r>
              <a:rPr lang="ru-RU"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Администрация Муниципального образования Муниципальный округ Дачное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533400" y="2209800"/>
            <a:ext cx="8284971" cy="2220595"/>
          </a:xfrm>
          <a:prstGeom prst="rect">
            <a:avLst/>
          </a:prstGeom>
        </p:spPr>
        <p:txBody>
          <a:bodyPr vert="horz" wrap="square" lIns="0" tIns="10383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6600" smtClean="0">
                <a:solidFill>
                  <a:srgbClr val="FFFFFF"/>
                </a:solidFill>
              </a:rPr>
              <a:t>БЮДЖЕ</a:t>
            </a:r>
            <a:r>
              <a:rPr lang="ru-RU" sz="6600" smtClean="0">
                <a:solidFill>
                  <a:srgbClr val="FFFFFF"/>
                </a:solidFill>
              </a:rPr>
              <a:t>Т</a:t>
            </a:r>
            <a:endParaRPr sz="66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6600" dirty="0">
                <a:solidFill>
                  <a:srgbClr val="FFFFFF"/>
                </a:solidFill>
              </a:rPr>
              <a:t>ДЛЯ</a:t>
            </a:r>
            <a:r>
              <a:rPr sz="6600" spc="-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ГРАЖДАН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1907539" y="4975605"/>
            <a:ext cx="547243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Решению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МС МО Дачное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«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entury Gothic"/>
                <a:cs typeface="Century Gothic"/>
              </a:rPr>
              <a:t>бюджете</a:t>
            </a: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внутригородского Муниципального образования Санкт-Петербурга Муниципальный округ Дачное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21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»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24085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473131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 descr="Dahnoe_11_small[1]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"/>
            <a:ext cx="585216" cy="6966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200" y="76200"/>
            <a:ext cx="685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33400"/>
            <a:ext cx="7333522" cy="5638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7088" y="2926714"/>
            <a:ext cx="532130" cy="577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СОДЕРЖАНИЕ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313" y="838200"/>
            <a:ext cx="7706359" cy="35708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solidFill>
                  <a:srgbClr val="171717"/>
                </a:solidFill>
                <a:latin typeface="Century Gothic"/>
                <a:cs typeface="Century Gothic"/>
              </a:rPr>
              <a:t>СОДЕРЖАНИЕ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ПАСПОРТ</a:t>
            </a:r>
            <a:r>
              <a:rPr sz="1100" b="1" u="sng" spc="-2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ОКРУГА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История округа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Основные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характеристики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sz="1100" b="1" u="sng" spc="-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налоговых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неналоговых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безвозмездных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поступлений</a:t>
            </a:r>
            <a:endParaRPr sz="11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 разделам бюджетной классификации расходов</a:t>
            </a:r>
            <a:r>
              <a:rPr sz="1100" b="1" u="sng" spc="17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общегосударственные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вопросы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безопасность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экономику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жилищно–коммунальное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хозяйство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8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образование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культуру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социальную политику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физическую культуру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спорт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средства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массовой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информации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КОНТАКТНАЯ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ИНФОРМАЦИЯ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152400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E:\округ Дачное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62400"/>
            <a:ext cx="2666999" cy="270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218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ПАСПОРТ</a:t>
            </a:r>
            <a:r>
              <a:rPr spc="-65" dirty="0"/>
              <a:t> </a:t>
            </a:r>
            <a:r>
              <a:rPr lang="ru-RU" spc="-65" dirty="0" smtClean="0"/>
              <a:t>ОКРУГА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579365" y="505206"/>
            <a:ext cx="26035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entury Gothic"/>
                <a:cs typeface="Century Gothic"/>
              </a:rPr>
              <a:t>Население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72</a:t>
            </a:r>
            <a:r>
              <a:rPr sz="1400" smtClean="0">
                <a:latin typeface="Century Gothic"/>
                <a:cs typeface="Century Gothic"/>
              </a:rPr>
              <a:t> </a:t>
            </a:r>
            <a:r>
              <a:rPr lang="ru-RU" sz="1400" dirty="0" smtClean="0">
                <a:latin typeface="Century Gothic"/>
                <a:cs typeface="Century Gothic"/>
              </a:rPr>
              <a:t>252</a:t>
            </a:r>
            <a:r>
              <a:rPr sz="1400" spc="-5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0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тыс.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чел.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9365" y="932180"/>
            <a:ext cx="41503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Территория округа</a:t>
            </a:r>
            <a:r>
              <a:rPr sz="1400" b="1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430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3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км.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1358900"/>
            <a:ext cx="373126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 зеленых насаждений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17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5 га</a:t>
            </a:r>
            <a:r>
              <a:rPr sz="1400" spc="-5" dirty="0" smtClean="0">
                <a:latin typeface="Century Gothic"/>
                <a:cs typeface="Century Gothic"/>
              </a:rPr>
              <a:t>.</a:t>
            </a:r>
            <a:r>
              <a:rPr sz="1400" spc="-50" dirty="0" smtClean="0">
                <a:latin typeface="Century Gothic"/>
                <a:cs typeface="Century Gothic"/>
              </a:rPr>
              <a:t> 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dirty="0" smtClean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785620"/>
            <a:ext cx="39192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b="1" spc="-5" dirty="0" err="1">
                <a:latin typeface="Century Gothic"/>
                <a:cs typeface="Century Gothic"/>
              </a:rPr>
              <a:t>водных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lang="ru-RU" sz="1400" b="1" spc="-5" dirty="0" smtClean="0">
                <a:latin typeface="Century Gothic"/>
                <a:cs typeface="Century Gothic"/>
              </a:rPr>
              <a:t>акваторий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5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1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м</a:t>
            </a:r>
            <a:r>
              <a:rPr lang="ru-RU" sz="1400" dirty="0" smtClean="0">
                <a:latin typeface="Century Gothic"/>
                <a:cs typeface="Century Gothic"/>
              </a:rPr>
              <a:t>2</a:t>
            </a:r>
            <a:r>
              <a:rPr sz="1400" dirty="0" smtClean="0"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5258816"/>
            <a:ext cx="2722245" cy="867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lang="ru-RU"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Муниципальный округ</a:t>
            </a:r>
            <a:r>
              <a:rPr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входит в </a:t>
            </a:r>
            <a:r>
              <a:rPr sz="1400" dirty="0" err="1">
                <a:solidFill>
                  <a:srgbClr val="404040"/>
                </a:solidFill>
                <a:latin typeface="Century Gothic"/>
                <a:cs typeface="Century Gothic"/>
              </a:rPr>
              <a:t>состав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lang="ru-RU" sz="1400" dirty="0" smtClean="0">
                <a:solidFill>
                  <a:srgbClr val="404040"/>
                </a:solidFill>
                <a:latin typeface="Century Gothic"/>
                <a:cs typeface="Century Gothic"/>
              </a:rPr>
              <a:t>Кировского административного района г. Санкт-Петербурга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9946" y="47663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351" y="542188"/>
            <a:ext cx="221335" cy="221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1752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1371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09800" y="3810000"/>
            <a:ext cx="196024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7</a:t>
            </a:r>
            <a:r>
              <a:rPr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lang="ru-RU" sz="1400" dirty="0" smtClean="0">
                <a:solidFill>
                  <a:srgbClr val="0D0D0D"/>
                </a:solidFill>
                <a:latin typeface="Century Gothic"/>
                <a:cs typeface="Century Gothic"/>
              </a:rPr>
              <a:t>внутри</a:t>
            </a:r>
            <a:r>
              <a:rPr sz="1200" spc="-5" dirty="0" err="1" smtClean="0">
                <a:solidFill>
                  <a:srgbClr val="0D0D0D"/>
                </a:solidFill>
                <a:latin typeface="Century Gothic"/>
                <a:cs typeface="Century Gothic"/>
              </a:rPr>
              <a:t>городских</a:t>
            </a:r>
            <a:r>
              <a:rPr sz="1200" spc="-25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0D0D0D"/>
                </a:solidFill>
                <a:latin typeface="Century Gothic"/>
                <a:cs typeface="Century Gothic"/>
              </a:rPr>
              <a:t>округов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7" name="Рисунок 26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3352800" cy="2286000"/>
          </a:xfrm>
          <a:prstGeom prst="rect">
            <a:avLst/>
          </a:prstGeom>
        </p:spPr>
      </p:pic>
      <p:pic>
        <p:nvPicPr>
          <p:cNvPr id="28" name="Рисунок 27" descr="К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0" y="2743200"/>
            <a:ext cx="2971800" cy="2494398"/>
          </a:xfrm>
          <a:prstGeom prst="rect">
            <a:avLst/>
          </a:prstGeom>
        </p:spPr>
      </p:pic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pic>
        <p:nvPicPr>
          <p:cNvPr id="2051" name="Picture 3" descr="E:\МО Дачное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048000"/>
            <a:ext cx="2590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округ Дачно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038600"/>
            <a:ext cx="2590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object 15"/>
          <p:cNvSpPr/>
          <p:nvPr/>
        </p:nvSpPr>
        <p:spPr>
          <a:xfrm>
            <a:off x="4114800" y="9144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 descr="МО.png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tretch>
            <a:fillRect/>
          </a:stretch>
        </p:blipFill>
        <p:spPr>
          <a:xfrm>
            <a:off x="4038600" y="914400"/>
            <a:ext cx="457200" cy="304800"/>
          </a:xfrm>
          <a:prstGeom prst="rect">
            <a:avLst/>
          </a:prstGeom>
          <a:noFill/>
        </p:spPr>
      </p:pic>
      <p:sp>
        <p:nvSpPr>
          <p:cNvPr id="23" name="object 26"/>
          <p:cNvSpPr/>
          <p:nvPr/>
        </p:nvSpPr>
        <p:spPr>
          <a:xfrm>
            <a:off x="4114800" y="1371600"/>
            <a:ext cx="326009" cy="326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4114800" y="1752600"/>
            <a:ext cx="340233" cy="3402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5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762138" cy="92333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ИСТОРИЯ ОКРУГА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514" y="1295401"/>
            <a:ext cx="8284971" cy="4924425"/>
          </a:xfrm>
        </p:spPr>
        <p:txBody>
          <a:bodyPr/>
          <a:lstStyle/>
          <a:p>
            <a:r>
              <a:rPr lang="ru-RU" dirty="0" smtClean="0"/>
              <a:t>В первой четверти </a:t>
            </a:r>
            <a:r>
              <a:rPr lang="en-US" dirty="0" smtClean="0"/>
              <a:t>XVIII</a:t>
            </a:r>
            <a:r>
              <a:rPr lang="ru-RU" dirty="0" smtClean="0"/>
              <a:t> века участки земли на этой территории вдоль Петергофской дороги были розданы приближённым царского двора под строительство загородных дач. Район оставался аристократическим до середины </a:t>
            </a:r>
            <a:r>
              <a:rPr lang="en-US" dirty="0" smtClean="0"/>
              <a:t>XIX </a:t>
            </a:r>
            <a:r>
              <a:rPr lang="ru-RU" dirty="0" smtClean="0"/>
              <a:t>века. В этих местах были дачи Воронцовых, Лопухиных, Нарышкиных, Шереметевых, Щербатовых. На месте будущего посёлка Дачное, в частности, изначально был участок князя Михаила Шаховского, а впоследствии здесь находилась усадьба Брюсов.</a:t>
            </a:r>
          </a:p>
          <a:p>
            <a:r>
              <a:rPr lang="ru-RU" dirty="0" smtClean="0"/>
              <a:t>Со временем владельцы территорий менялись: так, значительную территорию вдоль Петергофской дороги занял возникший во второй трети XIX века посёлок немецких колонистов (позднее - селение Красненькое). В 1904 году дворянин Сергей Константинович Максимович, купивший ранее участок к югу от современной </a:t>
            </a:r>
            <a:r>
              <a:rPr lang="ru-RU" dirty="0" err="1" smtClean="0"/>
              <a:t>Кронштадской</a:t>
            </a:r>
            <a:r>
              <a:rPr lang="ru-RU" dirty="0" smtClean="0"/>
              <a:t> площади (неподалёку от колонистов), представил в Санкт-Петербургское губернское правление план посёлка, названного им «Дачное» с сетью улиц и переулков. Этот план был утверждён, и в последующие годы между Петергофским шоссе и Балтийской линией железной дороги появилось новое пригородное поселение. Название «Дачное» было присвоено и новой железнодорожной платформе, примыкавшей к посёлку, которая была открыта в 1909 году. Впоследствии оно перешло и на протекавшую через посёлок реку.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8447"/>
            <a:ext cx="7310068" cy="8489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Рисунок 6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66800" y="6324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914400" y="563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57400" y="594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6670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6576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343400" y="4800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239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5867400" y="2286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65532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7010400" y="25146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7724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81534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8610600" y="1371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229600" y="838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88423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8686800" y="45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315200" y="914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7467600" y="2743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7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685800"/>
            <a:ext cx="8284971" cy="5790664"/>
          </a:xfrm>
        </p:spPr>
        <p:txBody>
          <a:bodyPr/>
          <a:lstStyle/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smtClean="0">
                <a:latin typeface="Century Gothic" pitchFamily="34" charset="0"/>
              </a:rPr>
              <a:t>КРАСНАЯ</a:t>
            </a:r>
            <a:r>
              <a:rPr lang="ru-RU" sz="1400" dirty="0" smtClean="0">
                <a:latin typeface="Century Gothic" pitchFamily="34" charset="0"/>
              </a:rPr>
              <a:t> - </a:t>
            </a:r>
            <a:r>
              <a:rPr lang="en-US" sz="1400" dirty="0" smtClean="0">
                <a:latin typeface="Century Gothic" pitchFamily="34" charset="0"/>
              </a:rPr>
              <a:t>ЛЕНИНСКИЙ ПРОСП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i="1" dirty="0" err="1" smtClean="0">
                <a:latin typeface="Century Gothic" pitchFamily="34" charset="0"/>
              </a:rPr>
              <a:t>Красная</a:t>
            </a:r>
            <a:r>
              <a:rPr lang="en-US" sz="1400" i="1" dirty="0" smtClean="0">
                <a:latin typeface="Century Gothic" pitchFamily="34" charset="0"/>
              </a:rPr>
              <a:t> — </a:t>
            </a:r>
            <a:r>
              <a:rPr lang="en-US" sz="1400" i="1" dirty="0" err="1" smtClean="0">
                <a:latin typeface="Century Gothic" pitchFamily="34" charset="0"/>
              </a:rPr>
              <a:t>Ленинский</a:t>
            </a:r>
            <a:r>
              <a:rPr lang="en-US" sz="1400" i="1" dirty="0" smtClean="0">
                <a:latin typeface="Century Gothic" pitchFamily="34" charset="0"/>
              </a:rPr>
              <a:t> </a:t>
            </a:r>
            <a:r>
              <a:rPr lang="en-US" sz="1400" i="1" dirty="0" err="1" smtClean="0">
                <a:latin typeface="Century Gothic" pitchFamily="34" charset="0"/>
              </a:rPr>
              <a:t>просп</a:t>
            </a:r>
            <a:r>
              <a:rPr lang="ru-RU" sz="1400" i="1" dirty="0" smtClean="0">
                <a:latin typeface="Century Gothic" pitchFamily="34" charset="0"/>
              </a:rPr>
              <a:t>. </a:t>
            </a:r>
            <a:r>
              <a:rPr lang="ru-RU" sz="1400" dirty="0" smtClean="0">
                <a:latin typeface="Century Gothic" pitchFamily="34" charset="0"/>
              </a:rPr>
              <a:t>415</a:t>
            </a:r>
          </a:p>
          <a:p>
            <a:r>
              <a:rPr lang="ru-RU" sz="1400" dirty="0" smtClean="0">
                <a:latin typeface="Century Gothic" pitchFamily="34" charset="0"/>
              </a:rPr>
              <a:t>1.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Красную</a:t>
            </a:r>
            <a:r>
              <a:rPr lang="ru-RU" sz="1400" dirty="0" smtClean="0">
                <a:latin typeface="Century Gothic" pitchFamily="34" charset="0"/>
              </a:rPr>
              <a:t>: </a:t>
            </a:r>
            <a:r>
              <a:rPr lang="en-US" sz="1400" dirty="0" err="1" smtClean="0">
                <a:latin typeface="Century Gothic" pitchFamily="34" charset="0"/>
              </a:rPr>
              <a:t>утрачен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гранитный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на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трассе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проспекта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smtClean="0">
                <a:latin typeface="Century Gothic" pitchFamily="34" charset="0"/>
              </a:rPr>
              <a:t>и </a:t>
            </a:r>
            <a:r>
              <a:rPr lang="en-US" sz="1400" dirty="0" err="1" smtClean="0">
                <a:latin typeface="Century Gothic" pitchFamily="34" charset="0"/>
              </a:rPr>
              <a:t>бетонный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2. </a:t>
            </a:r>
            <a:r>
              <a:rPr lang="en-US" sz="1400" dirty="0" err="1" smtClean="0">
                <a:latin typeface="Century Gothic" pitchFamily="34" charset="0"/>
              </a:rPr>
              <a:t>Красненькое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кладбище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3.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Казанской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Божьей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Матери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4. </a:t>
            </a:r>
            <a:r>
              <a:rPr lang="en-US" sz="1400" dirty="0" err="1" smtClean="0">
                <a:latin typeface="Century Gothic" pitchFamily="34" charset="0"/>
              </a:rPr>
              <a:t>Редут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5.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нач</a:t>
            </a:r>
            <a:r>
              <a:rPr lang="ru-RU" sz="1400" dirty="0" smtClean="0">
                <a:latin typeface="Century Gothic" pitchFamily="34" charset="0"/>
              </a:rPr>
              <a:t>. XX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6. </a:t>
            </a:r>
            <a:r>
              <a:rPr lang="en-US" sz="1400" dirty="0" err="1" smtClean="0">
                <a:latin typeface="Century Gothic" pitchFamily="34" charset="0"/>
              </a:rPr>
              <a:t>Новая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7.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(XVIII - </a:t>
            </a:r>
            <a:r>
              <a:rPr lang="en-US" sz="1400" dirty="0" err="1" smtClean="0">
                <a:latin typeface="Century Gothic" pitchFamily="34" charset="0"/>
              </a:rPr>
              <a:t>перв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err="1" smtClean="0">
                <a:latin typeface="Century Gothic" pitchFamily="34" charset="0"/>
              </a:rPr>
              <a:t>пол</a:t>
            </a:r>
            <a:r>
              <a:rPr lang="ru-RU" sz="1400" dirty="0" smtClean="0">
                <a:latin typeface="Century Gothic" pitchFamily="34" charset="0"/>
              </a:rPr>
              <a:t>. XIX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8. </a:t>
            </a:r>
            <a:r>
              <a:rPr lang="en-US" sz="1400" dirty="0" smtClean="0">
                <a:latin typeface="Century Gothic" pitchFamily="34" charset="0"/>
              </a:rPr>
              <a:t>ДОТ и </a:t>
            </a:r>
            <a:r>
              <a:rPr lang="en-US" sz="1400" dirty="0" err="1" smtClean="0">
                <a:latin typeface="Century Gothic" pitchFamily="34" charset="0"/>
              </a:rPr>
              <a:t>танк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воинский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мемориал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9.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Гансена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Лестока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11. </a:t>
            </a:r>
            <a:r>
              <a:rPr lang="en-US" sz="1400" dirty="0" err="1" smtClean="0">
                <a:latin typeface="Century Gothic" pitchFamily="34" charset="0"/>
              </a:rPr>
              <a:t>Вагонное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депо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трамвай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парк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им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Котлякова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12. </a:t>
            </a:r>
            <a:r>
              <a:rPr lang="en-US" sz="1400" dirty="0" err="1" smtClean="0">
                <a:latin typeface="Century Gothic" pitchFamily="34" charset="0"/>
              </a:rPr>
              <a:t>Трансформаторная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подстанция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13.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Г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Потемкина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14. </a:t>
            </a:r>
            <a:r>
              <a:rPr lang="en-US" sz="1400" dirty="0" err="1" smtClean="0">
                <a:latin typeface="Century Gothic" pitchFamily="34" charset="0"/>
              </a:rPr>
              <a:t>Поселок</a:t>
            </a:r>
            <a:r>
              <a:rPr lang="en-US" sz="1400" dirty="0" smtClean="0">
                <a:latin typeface="Century Gothic" pitchFamily="34" charset="0"/>
              </a:rPr>
              <a:t> ≪</a:t>
            </a:r>
            <a:r>
              <a:rPr lang="en-US" sz="1400" dirty="0" err="1" smtClean="0">
                <a:latin typeface="Century Gothic" pitchFamily="34" charset="0"/>
              </a:rPr>
              <a:t>Княжево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15.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Л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Нарышкина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smtClean="0">
                <a:latin typeface="Century Gothic" pitchFamily="34" charset="0"/>
              </a:rPr>
              <a:t>≪</a:t>
            </a:r>
            <a:r>
              <a:rPr lang="en-US" sz="1400" dirty="0" err="1" smtClean="0">
                <a:latin typeface="Century Gothic" pitchFamily="34" charset="0"/>
              </a:rPr>
              <a:t>Левен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даль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16.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К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Е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Сиверса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17.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Ф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Апраксина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18.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Паниных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19.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Дачную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Теплова</a:t>
            </a:r>
            <a:endParaRPr lang="ru-RU" sz="1400" dirty="0" smtClean="0">
              <a:latin typeface="Century Gothic" pitchFamily="34" charset="0"/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" name="Рисунок 10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6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05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914400" y="4343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514600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886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895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810000" y="3352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3200400" y="5181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3340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7912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248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7150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4770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8660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772400" y="228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7391400" y="129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8486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8686800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9248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29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8284971" cy="5817512"/>
          </a:xfrm>
        </p:spPr>
        <p:txBody>
          <a:bodyPr/>
          <a:lstStyle/>
          <a:p>
            <a:r>
              <a:rPr lang="en-US" sz="1400" dirty="0" smtClean="0"/>
              <a:t>ЛЕНИНСКИЙ ПРОСП</a:t>
            </a:r>
            <a:r>
              <a:rPr lang="ru-RU" sz="1400" dirty="0" smtClean="0"/>
              <a:t>. - </a:t>
            </a:r>
            <a:r>
              <a:rPr lang="en-US" sz="1400" dirty="0" smtClean="0"/>
              <a:t>ПОЛЕЖАЕВСКИЙ ПАРК</a:t>
            </a:r>
            <a:endParaRPr lang="ru-RU" sz="1400" dirty="0" smtClean="0"/>
          </a:p>
          <a:p>
            <a:r>
              <a:rPr lang="en-US" sz="1400" i="1" dirty="0" err="1" smtClean="0"/>
              <a:t>Ленинский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просп</a:t>
            </a:r>
            <a:r>
              <a:rPr lang="ru-RU" sz="1400" i="1" dirty="0" smtClean="0"/>
              <a:t>. </a:t>
            </a:r>
            <a:r>
              <a:rPr lang="en-US" sz="1400" i="1" dirty="0" smtClean="0"/>
              <a:t>— </a:t>
            </a:r>
            <a:r>
              <a:rPr lang="en-US" sz="1400" i="1" dirty="0" err="1" smtClean="0"/>
              <a:t>Полежаевский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парк</a:t>
            </a:r>
            <a:r>
              <a:rPr lang="en-US" sz="1400" i="1" dirty="0" smtClean="0"/>
              <a:t> </a:t>
            </a:r>
            <a:r>
              <a:rPr lang="ru-RU" sz="1400" dirty="0" smtClean="0"/>
              <a:t>417</a:t>
            </a:r>
          </a:p>
          <a:p>
            <a:r>
              <a:rPr lang="ru-RU" sz="1400" dirty="0" smtClean="0"/>
              <a:t>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Я</a:t>
            </a:r>
            <a:r>
              <a:rPr lang="ru-RU" sz="1400" dirty="0" smtClean="0"/>
              <a:t>.</a:t>
            </a:r>
            <a:r>
              <a:rPr lang="en-US" sz="1400" dirty="0" smtClean="0"/>
              <a:t>А</a:t>
            </a:r>
            <a:r>
              <a:rPr lang="ru-RU" sz="1400" dirty="0" smtClean="0"/>
              <a:t>.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2. </a:t>
            </a:r>
            <a:r>
              <a:rPr lang="en-US" sz="1400" dirty="0" err="1" smtClean="0"/>
              <a:t>Поселок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Дачное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3.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Р</a:t>
            </a:r>
            <a:r>
              <a:rPr lang="ru-RU" sz="1400" dirty="0" smtClean="0"/>
              <a:t>.</a:t>
            </a:r>
            <a:r>
              <a:rPr lang="en-US" sz="1400" dirty="0" smtClean="0"/>
              <a:t>И</a:t>
            </a:r>
            <a:r>
              <a:rPr lang="ru-RU" sz="1400" dirty="0" smtClean="0"/>
              <a:t>.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en-US" sz="1400" dirty="0" err="1" smtClean="0"/>
              <a:t>Пруд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6. </a:t>
            </a:r>
            <a:r>
              <a:rPr lang="en-US" sz="1400" dirty="0" err="1" smtClean="0"/>
              <a:t>Кабачок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7.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Шереметевых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8.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Ульянки</a:t>
            </a:r>
            <a:endParaRPr lang="ru-RU" sz="1400" dirty="0" smtClean="0"/>
          </a:p>
          <a:p>
            <a:r>
              <a:rPr lang="ru-RU" sz="1400" dirty="0" smtClean="0"/>
              <a:t>9. </a:t>
            </a:r>
            <a:r>
              <a:rPr lang="en-US" sz="1400" dirty="0" err="1" smtClean="0"/>
              <a:t>Пожарное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депо</a:t>
            </a:r>
            <a:endParaRPr lang="ru-RU" sz="1400" dirty="0" smtClean="0"/>
          </a:p>
          <a:p>
            <a:r>
              <a:rPr lang="ru-RU" sz="1400" dirty="0" smtClean="0"/>
              <a:t>10. </a:t>
            </a:r>
            <a:r>
              <a:rPr lang="en-US" sz="1400" dirty="0" err="1" smtClean="0"/>
              <a:t>Сохранившиеся</a:t>
            </a:r>
            <a:r>
              <a:rPr lang="en-US" sz="1400" dirty="0" smtClean="0"/>
              <a:t> </a:t>
            </a:r>
            <a:r>
              <a:rPr lang="en-US" sz="1400" dirty="0" err="1" smtClean="0"/>
              <a:t>части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ского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сада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Головиной</a:t>
            </a:r>
            <a:endParaRPr lang="ru-RU" sz="1400" dirty="0" smtClean="0"/>
          </a:p>
          <a:p>
            <a:r>
              <a:rPr lang="ru-RU" sz="1400" dirty="0" smtClean="0"/>
              <a:t>12. </a:t>
            </a:r>
            <a:r>
              <a:rPr lang="en-US" sz="1400" dirty="0" err="1" smtClean="0"/>
              <a:t>Церкви</a:t>
            </a:r>
            <a:r>
              <a:rPr lang="en-US" sz="1400" dirty="0" smtClean="0"/>
              <a:t> </a:t>
            </a:r>
            <a:r>
              <a:rPr lang="en-US" sz="1400" dirty="0" err="1" smtClean="0"/>
              <a:t>св</a:t>
            </a:r>
            <a:r>
              <a:rPr lang="ru-RU" sz="1400" dirty="0" smtClean="0"/>
              <a:t>. </a:t>
            </a:r>
            <a:r>
              <a:rPr lang="en-US" sz="1400" dirty="0" err="1" smtClean="0"/>
              <a:t>Петра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Митрополита</a:t>
            </a:r>
            <a:endParaRPr lang="ru-RU" sz="1400" dirty="0" smtClean="0"/>
          </a:p>
          <a:p>
            <a:r>
              <a:rPr lang="ru-RU" sz="1400" dirty="0" smtClean="0"/>
              <a:t>(</a:t>
            </a:r>
            <a:r>
              <a:rPr lang="en-US" sz="1400" dirty="0" err="1" smtClean="0"/>
              <a:t>разрушенная</a:t>
            </a:r>
            <a:r>
              <a:rPr lang="en-US" sz="1400" dirty="0" smtClean="0"/>
              <a:t> </a:t>
            </a:r>
            <a:r>
              <a:rPr lang="en-US" sz="1400" dirty="0" err="1" smtClean="0"/>
              <a:t>во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время</a:t>
            </a:r>
            <a:r>
              <a:rPr lang="en-US" sz="1400" dirty="0" smtClean="0"/>
              <a:t> </a:t>
            </a:r>
            <a:r>
              <a:rPr lang="en-US" sz="1400" dirty="0" err="1" smtClean="0"/>
              <a:t>войны</a:t>
            </a:r>
            <a:r>
              <a:rPr lang="en-US" sz="1400" dirty="0" smtClean="0"/>
              <a:t> и</a:t>
            </a:r>
            <a:endParaRPr lang="ru-RU" sz="1400" dirty="0" smtClean="0"/>
          </a:p>
          <a:p>
            <a:r>
              <a:rPr lang="en-US" sz="1400" dirty="0" err="1" smtClean="0"/>
              <a:t>ныне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существующая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13.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Спиридова</a:t>
            </a:r>
            <a:endParaRPr lang="ru-RU" sz="1400" dirty="0" smtClean="0"/>
          </a:p>
          <a:p>
            <a:r>
              <a:rPr lang="ru-RU" sz="1400" dirty="0" smtClean="0"/>
              <a:t>14.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Киммеля</a:t>
            </a:r>
            <a:endParaRPr lang="ru-RU" sz="1400" dirty="0" smtClean="0"/>
          </a:p>
          <a:p>
            <a:r>
              <a:rPr lang="ru-RU" sz="1400" dirty="0" smtClean="0"/>
              <a:t>15.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Г</a:t>
            </a:r>
            <a:r>
              <a:rPr lang="ru-RU" sz="1400" dirty="0" smtClean="0"/>
              <a:t>. </a:t>
            </a:r>
            <a:r>
              <a:rPr lang="en-US" sz="1400" dirty="0" err="1" smtClean="0"/>
              <a:t>Чернышева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Алек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сандрино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16. </a:t>
            </a:r>
            <a:r>
              <a:rPr lang="en-US" sz="1400" dirty="0" err="1" smtClean="0"/>
              <a:t>Лесопарк</a:t>
            </a:r>
            <a:r>
              <a:rPr lang="en-US" sz="1400" dirty="0" smtClean="0"/>
              <a:t> ≪</a:t>
            </a:r>
            <a:r>
              <a:rPr lang="en-US" sz="1400" dirty="0" err="1" smtClean="0"/>
              <a:t>Александрино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17. </a:t>
            </a:r>
            <a:r>
              <a:rPr lang="en-US" sz="1400" dirty="0" err="1" smtClean="0"/>
              <a:t>Гранитный</a:t>
            </a:r>
            <a:r>
              <a:rPr lang="en-US" sz="1400" dirty="0" smtClean="0"/>
              <a:t> </a:t>
            </a:r>
            <a:r>
              <a:rPr lang="en-US" sz="1400" dirty="0" err="1" smtClean="0"/>
              <a:t>мост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через</a:t>
            </a:r>
            <a:r>
              <a:rPr lang="en-US" sz="1400" dirty="0" smtClean="0"/>
              <a:t> р</a:t>
            </a:r>
            <a:r>
              <a:rPr lang="ru-RU" sz="1400" dirty="0" smtClean="0"/>
              <a:t>. </a:t>
            </a:r>
            <a:r>
              <a:rPr lang="en-US" sz="1400" dirty="0" err="1" smtClean="0"/>
              <a:t>Новую</a:t>
            </a:r>
            <a:endParaRPr lang="ru-RU" sz="1400" dirty="0" smtClean="0"/>
          </a:p>
          <a:p>
            <a:r>
              <a:rPr lang="ru-RU" sz="1400" dirty="0" smtClean="0"/>
              <a:t>18.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М</a:t>
            </a:r>
            <a:r>
              <a:rPr lang="ru-RU" sz="1400" dirty="0" smtClean="0"/>
              <a:t>. </a:t>
            </a:r>
            <a:r>
              <a:rPr lang="en-US" sz="1400" dirty="0" err="1" smtClean="0"/>
              <a:t>Кошелева</a:t>
            </a:r>
            <a:endParaRPr lang="ru-RU" sz="1400" dirty="0" smtClean="0"/>
          </a:p>
          <a:p>
            <a:r>
              <a:rPr lang="ru-RU" sz="1400" dirty="0" smtClean="0"/>
              <a:t>19. </a:t>
            </a:r>
            <a:r>
              <a:rPr lang="en-US" sz="1400" dirty="0" err="1" smtClean="0"/>
              <a:t>Редут</a:t>
            </a:r>
            <a:endParaRPr lang="ru-RU" sz="1400" dirty="0" smtClean="0"/>
          </a:p>
          <a:p>
            <a:r>
              <a:rPr lang="ru-RU" sz="1400" dirty="0" smtClean="0"/>
              <a:t>20. </a:t>
            </a:r>
            <a:r>
              <a:rPr lang="en-US" sz="1400" dirty="0" err="1" smtClean="0"/>
              <a:t>Усадьба</a:t>
            </a:r>
            <a:r>
              <a:rPr lang="ru-RU" sz="1400" dirty="0" smtClean="0"/>
              <a:t> P.M. </a:t>
            </a:r>
            <a:r>
              <a:rPr lang="en-US" sz="1400" dirty="0" err="1" smtClean="0"/>
              <a:t>Кошелева</a:t>
            </a:r>
            <a:r>
              <a:rPr lang="ru-RU" sz="1400" dirty="0" smtClean="0"/>
              <a:t> (</a:t>
            </a:r>
            <a:r>
              <a:rPr lang="en-US" sz="1400" dirty="0" err="1" smtClean="0"/>
              <a:t>трактир</a:t>
            </a:r>
            <a:endParaRPr lang="ru-RU" sz="1400" dirty="0" smtClean="0"/>
          </a:p>
          <a:p>
            <a:r>
              <a:rPr lang="en-US" sz="1400" dirty="0" smtClean="0"/>
              <a:t>≪</a:t>
            </a:r>
            <a:r>
              <a:rPr lang="en-US" sz="1400" dirty="0" err="1" smtClean="0"/>
              <a:t>Привал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21. </a:t>
            </a:r>
            <a:r>
              <a:rPr lang="en-US" sz="1400" dirty="0" err="1" smtClean="0"/>
              <a:t>Народная</a:t>
            </a:r>
            <a:r>
              <a:rPr lang="en-US" sz="1400" dirty="0" smtClean="0"/>
              <a:t> </a:t>
            </a:r>
            <a:r>
              <a:rPr lang="en-US" sz="1400" dirty="0" err="1" smtClean="0"/>
              <a:t>читальня</a:t>
            </a:r>
            <a:endParaRPr lang="ru-RU" sz="1400" dirty="0" smtClean="0"/>
          </a:p>
          <a:p>
            <a:endParaRPr lang="ru-RU" dirty="0"/>
          </a:p>
        </p:txBody>
      </p:sp>
      <p:pic>
        <p:nvPicPr>
          <p:cNvPr id="6" name="Рисунок 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621" y="439877"/>
            <a:ext cx="125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05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СОСТАВЛЕНИЕ </a:t>
            </a:r>
            <a:r>
              <a:rPr spc="-5" dirty="0"/>
              <a:t>ПРОЕКТА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 </a:t>
            </a:r>
            <a:r>
              <a:rPr dirty="0"/>
              <a:t>ОСНОВЫВАЕТСЯ </a:t>
            </a:r>
            <a:r>
              <a:rPr spc="-5" dirty="0"/>
              <a:t>НА</a:t>
            </a:r>
            <a:r>
              <a:rPr spc="-50" dirty="0"/>
              <a:t> </a:t>
            </a:r>
            <a:r>
              <a:rPr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611555" y="980706"/>
            <a:ext cx="5616575" cy="1000494"/>
          </a:xfrm>
          <a:custGeom>
            <a:avLst/>
            <a:gdLst/>
            <a:ahLst/>
            <a:cxnLst/>
            <a:rect l="l" t="t" r="r" b="b"/>
            <a:pathLst>
              <a:path w="5616575" h="1224280">
                <a:moveTo>
                  <a:pt x="0" y="1224140"/>
                </a:moveTo>
                <a:lnTo>
                  <a:pt x="5616575" y="1224140"/>
                </a:lnTo>
                <a:lnTo>
                  <a:pt x="5616575" y="0"/>
                </a:lnTo>
                <a:lnTo>
                  <a:pt x="0" y="0"/>
                </a:lnTo>
                <a:lnTo>
                  <a:pt x="0" y="122414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2895600"/>
            <a:ext cx="5616575" cy="990599"/>
          </a:xfrm>
          <a:custGeom>
            <a:avLst/>
            <a:gdLst/>
            <a:ahLst/>
            <a:cxnLst/>
            <a:rect l="l" t="t" r="r" b="b"/>
            <a:pathLst>
              <a:path w="5616575" h="720089">
                <a:moveTo>
                  <a:pt x="0" y="720077"/>
                </a:moveTo>
                <a:lnTo>
                  <a:pt x="5616575" y="720077"/>
                </a:lnTo>
                <a:lnTo>
                  <a:pt x="5616575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55" y="3886201"/>
            <a:ext cx="5616575" cy="761999"/>
          </a:xfrm>
          <a:custGeom>
            <a:avLst/>
            <a:gdLst/>
            <a:ahLst/>
            <a:cxnLst/>
            <a:rect l="l" t="t" r="r" b="b"/>
            <a:pathLst>
              <a:path w="5616575" h="936625">
                <a:moveTo>
                  <a:pt x="0" y="936104"/>
                </a:moveTo>
                <a:lnTo>
                  <a:pt x="5616575" y="936104"/>
                </a:lnTo>
                <a:lnTo>
                  <a:pt x="5616575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555" y="4648201"/>
            <a:ext cx="5616575" cy="762000"/>
          </a:xfrm>
          <a:custGeom>
            <a:avLst/>
            <a:gdLst/>
            <a:ahLst/>
            <a:cxnLst/>
            <a:rect l="l" t="t" r="r" b="b"/>
            <a:pathLst>
              <a:path w="5616575" h="1080135">
                <a:moveTo>
                  <a:pt x="0" y="1080122"/>
                </a:moveTo>
                <a:lnTo>
                  <a:pt x="5616575" y="1080122"/>
                </a:lnTo>
                <a:lnTo>
                  <a:pt x="5616575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555" y="1981200"/>
            <a:ext cx="5616575" cy="914400"/>
          </a:xfrm>
          <a:custGeom>
            <a:avLst/>
            <a:gdLst/>
            <a:ahLst/>
            <a:cxnLst/>
            <a:rect l="l" t="t" r="r" b="b"/>
            <a:pathLst>
              <a:path w="5616575" h="831214">
                <a:moveTo>
                  <a:pt x="0" y="830999"/>
                </a:moveTo>
                <a:lnTo>
                  <a:pt x="5616575" y="830999"/>
                </a:lnTo>
                <a:lnTo>
                  <a:pt x="5616575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1555" y="990600"/>
            <a:ext cx="5616575" cy="4274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5840" marR="861694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направлениях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бюджетной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политики 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 направлениях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налоговой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политики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МО Дачное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21 г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од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период</a:t>
            </a:r>
            <a:r>
              <a:rPr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smtClean="0">
                <a:solidFill>
                  <a:srgbClr val="171717"/>
                </a:solidFill>
                <a:latin typeface="Century Gothic"/>
                <a:cs typeface="Century Gothic"/>
              </a:rPr>
              <a:t>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23</a:t>
            </a:r>
            <a:r>
              <a:rPr sz="1600" spc="-3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год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а</a:t>
            </a:r>
            <a:endParaRPr sz="1600" dirty="0">
              <a:latin typeface="Century Gothic"/>
              <a:cs typeface="Century Gothic"/>
            </a:endParaRPr>
          </a:p>
          <a:p>
            <a:pPr marL="1005840">
              <a:lnSpc>
                <a:spcPct val="100000"/>
              </a:lnSpc>
              <a:spcBef>
                <a:spcPts val="5"/>
              </a:spcBef>
            </a:pPr>
            <a:r>
              <a:rPr lang="ru-RU" sz="1600" dirty="0" smtClean="0">
                <a:latin typeface="Century Gothic"/>
                <a:cs typeface="Century Gothic"/>
              </a:rPr>
              <a:t>основных параметрах прогноза социально-экономического развития Санкт-Петербурга на 2021 год и плановый период 2022-2023 годов</a:t>
            </a:r>
            <a:endParaRPr sz="1600" dirty="0">
              <a:latin typeface="Century Gothic"/>
              <a:cs typeface="Century Gothic"/>
            </a:endParaRPr>
          </a:p>
          <a:p>
            <a:pPr marL="1005840" marR="696595">
              <a:lnSpc>
                <a:spcPct val="100000"/>
              </a:lnSpc>
            </a:pP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предварительных и ожидаемых итогах 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а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развития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 за 2020 год</a:t>
            </a:r>
            <a:endParaRPr sz="1600" dirty="0">
              <a:latin typeface="Century Gothic"/>
              <a:cs typeface="Century Gothic"/>
            </a:endParaRPr>
          </a:p>
          <a:p>
            <a:pPr marL="1005840" marR="107314">
              <a:lnSpc>
                <a:spcPct val="100000"/>
              </a:lnSpc>
            </a:pP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прогнозе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развития МО Дачное на 2021 год и на период до 2023 года</a:t>
            </a:r>
            <a:endParaRPr sz="1600" dirty="0" smtClean="0">
              <a:latin typeface="Century Gothic"/>
              <a:cs typeface="Century Gothic"/>
            </a:endParaRPr>
          </a:p>
          <a:p>
            <a:pPr marL="1005840" marR="387985">
              <a:lnSpc>
                <a:spcPct val="100000"/>
              </a:lnSpc>
            </a:pPr>
            <a:r>
              <a:rPr lang="ru-RU"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муниципаль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ных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программах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8207" y="980694"/>
            <a:ext cx="467995" cy="1000506"/>
          </a:xfrm>
          <a:custGeom>
            <a:avLst/>
            <a:gdLst/>
            <a:ahLst/>
            <a:cxnLst/>
            <a:rect l="l" t="t" r="r" b="b"/>
            <a:pathLst>
              <a:path w="467995" h="1224280">
                <a:moveTo>
                  <a:pt x="0" y="0"/>
                </a:moveTo>
                <a:lnTo>
                  <a:pt x="0" y="1224152"/>
                </a:lnTo>
                <a:lnTo>
                  <a:pt x="467994" y="61213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8207" y="2895600"/>
            <a:ext cx="467995" cy="990599"/>
          </a:xfrm>
          <a:custGeom>
            <a:avLst/>
            <a:gdLst/>
            <a:ahLst/>
            <a:cxnLst/>
            <a:rect l="l" t="t" r="r" b="b"/>
            <a:pathLst>
              <a:path w="467995" h="710564">
                <a:moveTo>
                  <a:pt x="0" y="0"/>
                </a:moveTo>
                <a:lnTo>
                  <a:pt x="0" y="710184"/>
                </a:lnTo>
                <a:lnTo>
                  <a:pt x="467994" y="355092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4648201"/>
            <a:ext cx="609600" cy="761999"/>
          </a:xfrm>
          <a:custGeom>
            <a:avLst/>
            <a:gdLst/>
            <a:ahLst/>
            <a:cxnLst/>
            <a:rect l="l" t="t" r="r" b="b"/>
            <a:pathLst>
              <a:path w="467995" h="1080135">
                <a:moveTo>
                  <a:pt x="0" y="0"/>
                </a:moveTo>
                <a:lnTo>
                  <a:pt x="0" y="1080096"/>
                </a:lnTo>
                <a:lnTo>
                  <a:pt x="467994" y="54002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8207" y="1981200"/>
            <a:ext cx="467995" cy="914400"/>
          </a:xfrm>
          <a:custGeom>
            <a:avLst/>
            <a:gdLst/>
            <a:ahLst/>
            <a:cxnLst/>
            <a:rect l="l" t="t" r="r" b="b"/>
            <a:pathLst>
              <a:path w="467995" h="822960">
                <a:moveTo>
                  <a:pt x="0" y="0"/>
                </a:moveTo>
                <a:lnTo>
                  <a:pt x="0" y="822960"/>
                </a:lnTo>
                <a:lnTo>
                  <a:pt x="467994" y="41148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8207" y="3886201"/>
            <a:ext cx="467995" cy="762000"/>
          </a:xfrm>
          <a:custGeom>
            <a:avLst/>
            <a:gdLst/>
            <a:ahLst/>
            <a:cxnLst/>
            <a:rect l="l" t="t" r="r" b="b"/>
            <a:pathLst>
              <a:path w="467995" h="903604">
                <a:moveTo>
                  <a:pt x="0" y="0"/>
                </a:moveTo>
                <a:lnTo>
                  <a:pt x="0" y="903351"/>
                </a:lnTo>
                <a:lnTo>
                  <a:pt x="467994" y="45161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92728" y="533400"/>
            <a:ext cx="1354217" cy="605884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0"/>
              </a:spcBef>
            </a:pPr>
            <a:r>
              <a:rPr sz="8800" b="1" spc="-5" dirty="0" smtClean="0">
                <a:solidFill>
                  <a:srgbClr val="585858"/>
                </a:solidFill>
                <a:latin typeface="Century Gothic"/>
                <a:cs typeface="Century Gothic"/>
              </a:rPr>
              <a:t>БЮДЖЕТ</a:t>
            </a:r>
            <a:endParaRPr sz="88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7528" y="1143000"/>
            <a:ext cx="307777" cy="5449408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МО ДАЧНОЕ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201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7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entury Gothic"/>
                <a:cs typeface="Century Gothic"/>
              </a:rPr>
              <a:t>ГОД 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200" y="3124200"/>
            <a:ext cx="432054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00" y="4038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47244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2209800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582" y="1412747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86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 </a:t>
            </a:r>
            <a:r>
              <a:rPr spc="-5" dirty="0"/>
              <a:t>ХАРАКТЕРИСТИКИ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, </a:t>
            </a:r>
            <a:r>
              <a:rPr lang="ru-RU" dirty="0" smtClean="0"/>
              <a:t>ТЫС</a:t>
            </a:r>
            <a:r>
              <a:rPr dirty="0" smtClean="0"/>
              <a:t>.</a:t>
            </a:r>
            <a:r>
              <a:rPr spc="-55" dirty="0" smtClean="0"/>
              <a:t> </a:t>
            </a:r>
            <a:r>
              <a:rPr spc="-5" dirty="0"/>
              <a:t>РУБЛЕЙ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6800" y="4572000"/>
            <a:ext cx="7097395" cy="2051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организациями налоги, штрафы, пошлины, 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безвозмездные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поступления от физических лиц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организаций,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а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также финансовая  помощь из вышестоящего бюджета (дотации, субвенции, субсидии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иные</a:t>
            </a:r>
            <a:r>
              <a:rPr sz="12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РАСХОДЫ- выплачиваемые из бюджета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денежные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(например,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вып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олнение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работ по благоустройству внутриквартальной территории , проведение праздничных, спортивных и 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для жителей МО Дачное</a:t>
            </a:r>
            <a:r>
              <a:rPr sz="12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  <a:p>
            <a:pPr marL="12700" marR="2273300">
              <a:lnSpc>
                <a:spcPct val="2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ДЕФИЦИТ- сумма, на которую расходы превышают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ПРОФИЦИТ- сумма, на которую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превышают</a:t>
            </a:r>
            <a:r>
              <a:rPr sz="1200" b="1" spc="-10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1555" y="4653153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9600" y="5486400"/>
            <a:ext cx="432054" cy="43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5943600"/>
            <a:ext cx="432054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6425959"/>
            <a:ext cx="432054" cy="432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Диаграмма 43"/>
          <p:cNvGraphicFramePr/>
          <p:nvPr/>
        </p:nvGraphicFramePr>
        <p:xfrm>
          <a:off x="304800" y="685800"/>
          <a:ext cx="88392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730"/>
            <a:ext cx="9143999" cy="685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6964" y="853185"/>
            <a:ext cx="436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FFFFFF"/>
                </a:solidFill>
              </a:rPr>
              <a:t>ДОХОДЫ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888933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17294" y="1947164"/>
            <a:ext cx="57080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организациями налоги, штрафы,  пошлины, безвозмездные поступления от физических </a:t>
            </a:r>
            <a:r>
              <a:rPr sz="1200" spc="-5">
                <a:solidFill>
                  <a:srgbClr val="FFFFFF"/>
                </a:solidFill>
                <a:latin typeface="Century Gothic"/>
                <a:cs typeface="Century Gothic"/>
              </a:rPr>
              <a:t>лиц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200" spc="3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организаций,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а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также финансовая помощь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вышестоящего бюджета (дотации,  субвенции, субсидии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иные</a:t>
            </a:r>
            <a:r>
              <a:rPr sz="1200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0" y="4724400"/>
          <a:ext cx="8991599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25400"/>
                <a:gridCol w="3009019"/>
                <a:gridCol w="1449276"/>
                <a:gridCol w="1487609"/>
                <a:gridCol w="1267695"/>
              </a:tblGrid>
              <a:tr h="374683">
                <a:tc>
                  <a:txBody>
                    <a:bodyPr/>
                    <a:lstStyle/>
                    <a:p>
                      <a:pPr marL="60325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143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</a:tr>
              <a:tr h="384392">
                <a:tc>
                  <a:txBody>
                    <a:bodyPr/>
                    <a:lstStyle/>
                    <a:p>
                      <a:pPr marL="60325">
                        <a:lnSpc>
                          <a:spcPts val="18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246378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518547">
                <a:tc>
                  <a:txBody>
                    <a:bodyPr/>
                    <a:lstStyle/>
                    <a:p>
                      <a:pPr marL="60325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общем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объеме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</a:tr>
              <a:tr h="165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1828800" y="4724400"/>
            <a:ext cx="73152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0" y="838200"/>
          <a:ext cx="8991599" cy="1934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243"/>
                <a:gridCol w="1660628"/>
                <a:gridCol w="1343616"/>
                <a:gridCol w="1380121"/>
                <a:gridCol w="1380121"/>
                <a:gridCol w="1483870"/>
              </a:tblGrid>
              <a:tr h="315787">
                <a:tc>
                  <a:txBody>
                    <a:bodyPr/>
                    <a:lstStyle/>
                    <a:p>
                      <a:pPr marL="105410">
                        <a:lnSpc>
                          <a:spcPts val="2075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Налоговые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241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86">
                <a:tc>
                  <a:txBody>
                    <a:bodyPr/>
                    <a:lstStyle/>
                    <a:p>
                      <a:pPr marL="105410">
                        <a:lnSpc>
                          <a:spcPts val="207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516">
                <a:tc>
                  <a:txBody>
                    <a:bodyPr/>
                    <a:lstStyle/>
                    <a:p>
                      <a:pPr marL="105410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105410" marR="328930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 общем  объеме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34338" y="145160"/>
            <a:ext cx="51854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</a:t>
            </a:r>
            <a:r>
              <a:rPr spc="-130" dirty="0"/>
              <a:t> </a:t>
            </a:r>
            <a:r>
              <a:rPr dirty="0" smtClean="0"/>
              <a:t>ДОХОДОВ</a:t>
            </a:r>
            <a:r>
              <a:rPr lang="ru-RU" dirty="0" smtClean="0"/>
              <a:t> МО ДАЧНОЕ</a:t>
            </a:r>
            <a:endParaRPr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752600" y="838200"/>
            <a:ext cx="72390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3" name="Диаграмма 62"/>
          <p:cNvGraphicFramePr/>
          <p:nvPr/>
        </p:nvGraphicFramePr>
        <p:xfrm>
          <a:off x="1600200" y="1295400"/>
          <a:ext cx="23622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0" y="2819400"/>
            <a:ext cx="1728470" cy="1872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 marR="263525" algn="just">
              <a:lnSpc>
                <a:spcPct val="100000"/>
              </a:lnSpc>
              <a:spcBef>
                <a:spcPts val="335"/>
              </a:spcBef>
            </a:pP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енало</a:t>
            </a: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овы</a:t>
            </a:r>
            <a:r>
              <a:rPr sz="16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доходы</a:t>
            </a:r>
            <a:endParaRPr sz="1600" dirty="0" smtClean="0">
              <a:latin typeface="Century Gothic"/>
              <a:cs typeface="Century Gothic"/>
            </a:endParaRPr>
          </a:p>
          <a:p>
            <a:pPr marL="90805" marR="200660" algn="just">
              <a:lnSpc>
                <a:spcPct val="100000"/>
              </a:lnSpc>
              <a:spcBef>
                <a:spcPts val="10"/>
              </a:spcBef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сумма</a:t>
            </a:r>
            <a:r>
              <a:rPr sz="1100" i="1" spc="-9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удельный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вес</a:t>
            </a:r>
            <a:r>
              <a:rPr sz="1100" i="1" spc="-4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endParaRPr sz="1100" dirty="0" smtClean="0"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00" i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общем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объеме</a:t>
            </a:r>
            <a:r>
              <a:rPr sz="1100" i="1" spc="-5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67" name="Диаграмма 66"/>
          <p:cNvGraphicFramePr/>
          <p:nvPr/>
        </p:nvGraphicFramePr>
        <p:xfrm>
          <a:off x="6172200" y="838200"/>
          <a:ext cx="2514600" cy="29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8" name="Диаграмма 67"/>
          <p:cNvGraphicFramePr/>
          <p:nvPr/>
        </p:nvGraphicFramePr>
        <p:xfrm>
          <a:off x="3810000" y="762000"/>
          <a:ext cx="2514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9" name="Диаграмма 68"/>
          <p:cNvGraphicFramePr/>
          <p:nvPr/>
        </p:nvGraphicFramePr>
        <p:xfrm>
          <a:off x="2667000" y="3657600"/>
          <a:ext cx="2667000" cy="2923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6248400" y="41148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23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0000" y="41148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22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6600" y="13716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21</a:t>
            </a:r>
            <a:r>
              <a:rPr sz="1100" b="1" spc="-114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8400" y="1295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201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9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4800600" y="1295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sz="1100" b="1" spc="-5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1</a:t>
            </a:r>
            <a:endParaRPr lang="ru-RU" dirty="0"/>
          </a:p>
        </p:txBody>
      </p:sp>
      <p:graphicFrame>
        <p:nvGraphicFramePr>
          <p:cNvPr id="70" name="Диаграмма 69"/>
          <p:cNvGraphicFramePr/>
          <p:nvPr/>
        </p:nvGraphicFramePr>
        <p:xfrm>
          <a:off x="5029200" y="3657600"/>
          <a:ext cx="3048000" cy="29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7"/>
          <p:cNvSpPr/>
          <p:nvPr/>
        </p:nvSpPr>
        <p:spPr>
          <a:xfrm>
            <a:off x="6248400" y="53340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/>
          <p:cNvSpPr/>
          <p:nvPr/>
        </p:nvSpPr>
        <p:spPr>
          <a:xfrm>
            <a:off x="3276600" y="5410200"/>
            <a:ext cx="2819400" cy="10668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"/>
          <p:cNvSpPr/>
          <p:nvPr/>
        </p:nvSpPr>
        <p:spPr>
          <a:xfrm>
            <a:off x="304800" y="54864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44958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45720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000" y="47244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470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54864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4800" y="44958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7000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</a:t>
            </a:r>
            <a:r>
              <a:rPr/>
              <a:t>СТРУКТУРА </a:t>
            </a:r>
            <a:r>
              <a:rPr lang="ru-RU" dirty="0" smtClean="0"/>
              <a:t>НАЛОГОВЫХ И </a:t>
            </a:r>
            <a:r>
              <a:rPr spc="-5" smtClean="0"/>
              <a:t>НЕНАЛОГОВЫХ</a:t>
            </a:r>
            <a:r>
              <a:rPr spc="-95" smtClean="0"/>
              <a:t> </a:t>
            </a:r>
            <a:r>
              <a:rPr dirty="0"/>
              <a:t>ДОХОДОВ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2406" y="575817"/>
            <a:ext cx="2131060" cy="118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2 409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7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0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1,4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11899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21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76600" y="4419600"/>
            <a:ext cx="2667000" cy="9144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52800" y="46482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490,0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276600" y="5410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76600" y="44196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15258" y="575817"/>
            <a:ext cx="2131060" cy="118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3AE4A"/>
                </a:solidFill>
                <a:latin typeface="Century Gothic"/>
                <a:cs typeface="Century Gothic"/>
              </a:rPr>
              <a:t>2 507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3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5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6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84189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23002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248400" y="44196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324600" y="45720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510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248400" y="53340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48400" y="44196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680961" y="575817"/>
            <a:ext cx="2131060" cy="118109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2 608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0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200" dirty="0" smtClean="0">
                <a:latin typeface="Century Gothic"/>
                <a:cs typeface="Century Gothic"/>
              </a:rPr>
              <a:t>-  </a:t>
            </a: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1,6</a:t>
            </a:r>
            <a:r>
              <a:rPr sz="1600" b="1" spc="-10" smtClean="0">
                <a:latin typeface="Century Gothic"/>
                <a:cs typeface="Century Gothic"/>
              </a:rPr>
              <a:t>%</a:t>
            </a:r>
            <a:r>
              <a:rPr sz="1600" b="1" spc="-8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8"/>
          <p:cNvSpPr txBox="1"/>
          <p:nvPr/>
        </p:nvSpPr>
        <p:spPr>
          <a:xfrm>
            <a:off x="381000" y="5791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379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990600" y="5562600"/>
            <a:ext cx="1981200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поступления от денежных взысканий (штрафов) и иных сумм в возмещение ущерба, зачисляемые в бюджеты внутригородских муниципальных образований городов федерального значения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3962400" y="44958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77" name="object 8"/>
          <p:cNvSpPr txBox="1"/>
          <p:nvPr/>
        </p:nvSpPr>
        <p:spPr>
          <a:xfrm>
            <a:off x="3352800" y="56388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394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8" name="object 7"/>
          <p:cNvSpPr txBox="1"/>
          <p:nvPr/>
        </p:nvSpPr>
        <p:spPr>
          <a:xfrm>
            <a:off x="3962400" y="5410200"/>
            <a:ext cx="1981200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поступления от денежных взысканий (штрафов) и иных сумм в возмещение ущерба, зачисляемые в бюджеты внутригородских муниципальных образований городов федерального значения</a:t>
            </a:r>
          </a:p>
        </p:txBody>
      </p:sp>
      <p:sp>
        <p:nvSpPr>
          <p:cNvPr id="79" name="object 7"/>
          <p:cNvSpPr txBox="1"/>
          <p:nvPr/>
        </p:nvSpPr>
        <p:spPr>
          <a:xfrm>
            <a:off x="7010400" y="44196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5" name="object 8"/>
          <p:cNvSpPr txBox="1"/>
          <p:nvPr/>
        </p:nvSpPr>
        <p:spPr>
          <a:xfrm>
            <a:off x="63246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410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86" name="object 7"/>
          <p:cNvSpPr txBox="1"/>
          <p:nvPr/>
        </p:nvSpPr>
        <p:spPr>
          <a:xfrm>
            <a:off x="6934200" y="5334000"/>
            <a:ext cx="1981200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поступления от денежных взысканий (штрафов) и иных сумм в возмещение ущерба, зачисляемые в бюджеты внутригородских муниципальных образований городов федерального значения</a:t>
            </a:r>
          </a:p>
        </p:txBody>
      </p:sp>
      <p:graphicFrame>
        <p:nvGraphicFramePr>
          <p:cNvPr id="87" name="Диаграмма 86"/>
          <p:cNvGraphicFramePr/>
          <p:nvPr/>
        </p:nvGraphicFramePr>
        <p:xfrm>
          <a:off x="-228600" y="1600200"/>
          <a:ext cx="3581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9" name="Диаграмма 88"/>
          <p:cNvGraphicFramePr/>
          <p:nvPr/>
        </p:nvGraphicFramePr>
        <p:xfrm>
          <a:off x="2895600" y="1600200"/>
          <a:ext cx="3048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0" name="Диаграмма 89"/>
          <p:cNvGraphicFramePr/>
          <p:nvPr/>
        </p:nvGraphicFramePr>
        <p:xfrm>
          <a:off x="5562600" y="1600200"/>
          <a:ext cx="3962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16671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Рисунок 56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42" name="object 6"/>
          <p:cNvSpPr/>
          <p:nvPr/>
        </p:nvSpPr>
        <p:spPr>
          <a:xfrm>
            <a:off x="304800" y="35814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7"/>
          <p:cNvSpPr/>
          <p:nvPr/>
        </p:nvSpPr>
        <p:spPr>
          <a:xfrm>
            <a:off x="3352800" y="3505200"/>
            <a:ext cx="25908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7"/>
          <p:cNvSpPr/>
          <p:nvPr/>
        </p:nvSpPr>
        <p:spPr>
          <a:xfrm>
            <a:off x="6248400" y="35052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7"/>
          <p:cNvSpPr txBox="1"/>
          <p:nvPr/>
        </p:nvSpPr>
        <p:spPr>
          <a:xfrm>
            <a:off x="1143000" y="38100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59" name="object 8"/>
          <p:cNvSpPr txBox="1"/>
          <p:nvPr/>
        </p:nvSpPr>
        <p:spPr>
          <a:xfrm>
            <a:off x="381000" y="37338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1 560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0" name="object 7"/>
          <p:cNvSpPr txBox="1"/>
          <p:nvPr/>
        </p:nvSpPr>
        <p:spPr>
          <a:xfrm>
            <a:off x="4114800" y="37338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1" name="object 29"/>
          <p:cNvSpPr txBox="1"/>
          <p:nvPr/>
        </p:nvSpPr>
        <p:spPr>
          <a:xfrm>
            <a:off x="3429000" y="3657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1 622,4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2" name="object 7"/>
          <p:cNvSpPr txBox="1"/>
          <p:nvPr/>
        </p:nvSpPr>
        <p:spPr>
          <a:xfrm>
            <a:off x="7086600" y="37338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3" name="object 29"/>
          <p:cNvSpPr txBox="1"/>
          <p:nvPr/>
        </p:nvSpPr>
        <p:spPr>
          <a:xfrm>
            <a:off x="6324600" y="3657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1 687,3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4" name="object 27"/>
          <p:cNvSpPr/>
          <p:nvPr/>
        </p:nvSpPr>
        <p:spPr>
          <a:xfrm>
            <a:off x="304800" y="35814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7"/>
          <p:cNvSpPr/>
          <p:nvPr/>
        </p:nvSpPr>
        <p:spPr>
          <a:xfrm>
            <a:off x="3276600" y="35052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7"/>
          <p:cNvSpPr/>
          <p:nvPr/>
        </p:nvSpPr>
        <p:spPr>
          <a:xfrm>
            <a:off x="6248400" y="35052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69"/>
          <p:cNvSpPr/>
          <p:nvPr/>
        </p:nvSpPr>
        <p:spPr>
          <a:xfrm>
            <a:off x="6248400" y="5867400"/>
            <a:ext cx="26670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69"/>
          <p:cNvSpPr/>
          <p:nvPr/>
        </p:nvSpPr>
        <p:spPr>
          <a:xfrm>
            <a:off x="6248400" y="4495800"/>
            <a:ext cx="2667000" cy="12954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42"/>
          <p:cNvSpPr/>
          <p:nvPr/>
        </p:nvSpPr>
        <p:spPr>
          <a:xfrm>
            <a:off x="3276600" y="4495800"/>
            <a:ext cx="2667000" cy="12192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21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08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 </a:t>
            </a:r>
            <a:r>
              <a:rPr spc="-5" dirty="0"/>
              <a:t>БЕЗВОЗМЕЗДНЫХ</a:t>
            </a:r>
            <a:r>
              <a:rPr spc="-105" dirty="0"/>
              <a:t> </a:t>
            </a:r>
            <a:r>
              <a:rPr spc="-5" dirty="0"/>
              <a:t>ПОСТУПЛЕНИЙ</a:t>
            </a:r>
          </a:p>
        </p:txBody>
      </p:sp>
      <p:sp>
        <p:nvSpPr>
          <p:cNvPr id="8" name="object 8"/>
          <p:cNvSpPr/>
          <p:nvPr/>
        </p:nvSpPr>
        <p:spPr>
          <a:xfrm>
            <a:off x="381000" y="3352800"/>
            <a:ext cx="2667000" cy="6096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3000" y="3352800"/>
            <a:ext cx="19050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" y="4038600"/>
            <a:ext cx="2667000" cy="838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3352800"/>
            <a:ext cx="76200" cy="609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40386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7200" y="3429000"/>
            <a:ext cx="711835" cy="43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675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1899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22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6076" y="533401"/>
            <a:ext cx="2201545" cy="15005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159 183</a:t>
            </a:r>
            <a:r>
              <a:rPr sz="2400" b="1" spc="-5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6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98,4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19800" y="53340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110175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3</a:t>
            </a:r>
            <a:r>
              <a:rPr sz="2800" b="1" spc="-9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8698" y="533400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164 453</a:t>
            </a:r>
            <a:r>
              <a:rPr sz="2400" b="1" spc="-5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4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98,4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248400" y="3352800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3"/>
          <p:cNvSpPr txBox="1"/>
          <p:nvPr/>
        </p:nvSpPr>
        <p:spPr>
          <a:xfrm>
            <a:off x="457200" y="4191000"/>
            <a:ext cx="685800" cy="43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24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030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93" name="object 9"/>
          <p:cNvSpPr txBox="1"/>
          <p:nvPr/>
        </p:nvSpPr>
        <p:spPr>
          <a:xfrm>
            <a:off x="1143000" y="4038600"/>
            <a:ext cx="19050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10" name="object 42"/>
          <p:cNvSpPr/>
          <p:nvPr/>
        </p:nvSpPr>
        <p:spPr>
          <a:xfrm>
            <a:off x="3276600" y="3352800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"/>
          <p:cNvSpPr txBox="1"/>
          <p:nvPr/>
        </p:nvSpPr>
        <p:spPr>
          <a:xfrm>
            <a:off x="4038600" y="3352801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3276600" y="33528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0"/>
          <p:cNvSpPr/>
          <p:nvPr/>
        </p:nvSpPr>
        <p:spPr>
          <a:xfrm>
            <a:off x="3276600" y="44958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3"/>
          <p:cNvSpPr txBox="1"/>
          <p:nvPr/>
        </p:nvSpPr>
        <p:spPr>
          <a:xfrm>
            <a:off x="3382975" y="36576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866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7" name="object 23"/>
          <p:cNvSpPr txBox="1"/>
          <p:nvPr/>
        </p:nvSpPr>
        <p:spPr>
          <a:xfrm>
            <a:off x="3352800" y="48006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24</a:t>
            </a:r>
            <a:r>
              <a:rPr sz="1400" b="1" spc="-85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991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8" name="object 9"/>
          <p:cNvSpPr txBox="1"/>
          <p:nvPr/>
        </p:nvSpPr>
        <p:spPr>
          <a:xfrm>
            <a:off x="4038600" y="4495801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2" name="object 9"/>
          <p:cNvSpPr txBox="1"/>
          <p:nvPr/>
        </p:nvSpPr>
        <p:spPr>
          <a:xfrm>
            <a:off x="7010400" y="33528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4" name="object 19"/>
          <p:cNvSpPr/>
          <p:nvPr/>
        </p:nvSpPr>
        <p:spPr>
          <a:xfrm>
            <a:off x="6248400" y="33528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0"/>
          <p:cNvSpPr/>
          <p:nvPr/>
        </p:nvSpPr>
        <p:spPr>
          <a:xfrm>
            <a:off x="6248400" y="4495800"/>
            <a:ext cx="76200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3"/>
          <p:cNvSpPr txBox="1"/>
          <p:nvPr/>
        </p:nvSpPr>
        <p:spPr>
          <a:xfrm>
            <a:off x="6354775" y="36576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5 061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7" name="object 23"/>
          <p:cNvSpPr txBox="1"/>
          <p:nvPr/>
        </p:nvSpPr>
        <p:spPr>
          <a:xfrm>
            <a:off x="6324600" y="48006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25 991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8" name="object 9"/>
          <p:cNvSpPr txBox="1"/>
          <p:nvPr/>
        </p:nvSpPr>
        <p:spPr>
          <a:xfrm>
            <a:off x="7086600" y="4495800"/>
            <a:ext cx="1752600" cy="121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</a:t>
            </a:r>
            <a:r>
              <a:rPr lang="ru-RU" sz="1100" b="1" spc="-10" dirty="0" err="1" smtClean="0">
                <a:latin typeface="Century Gothic"/>
                <a:cs typeface="Century Gothic"/>
              </a:rPr>
              <a:t>такжевознаграждение</a:t>
            </a:r>
            <a:r>
              <a:rPr lang="ru-RU" sz="1100" b="1" spc="-10" dirty="0" smtClean="0">
                <a:latin typeface="Century Gothic"/>
                <a:cs typeface="Century Gothic"/>
              </a:rPr>
              <a:t>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131" name="Диаграмма 130"/>
          <p:cNvGraphicFramePr/>
          <p:nvPr/>
        </p:nvGraphicFramePr>
        <p:xfrm>
          <a:off x="3352800" y="1752600"/>
          <a:ext cx="2895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3" name="Диаграмма 132"/>
          <p:cNvGraphicFramePr/>
          <p:nvPr/>
        </p:nvGraphicFramePr>
        <p:xfrm>
          <a:off x="6096000" y="1752600"/>
          <a:ext cx="32004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690473" y="533401"/>
            <a:ext cx="2214245" cy="1470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173 124</a:t>
            </a:r>
            <a:r>
              <a:rPr sz="2400" b="1" spc="-5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6</a:t>
            </a:r>
            <a:r>
              <a:rPr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</a:t>
            </a:r>
            <a:r>
              <a:rPr sz="1400">
                <a:latin typeface="Century Gothic"/>
                <a:cs typeface="Century Gothic"/>
              </a:rPr>
              <a:t>безвозмездных  </a:t>
            </a:r>
            <a:r>
              <a:rPr sz="1400" smtClean="0">
                <a:latin typeface="Century Gothic"/>
                <a:cs typeface="Century Gothic"/>
              </a:rPr>
              <a:t>поступлений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200" spc="-5" smtClean="0">
                <a:latin typeface="Century Gothic"/>
                <a:cs typeface="Century Gothic"/>
              </a:rPr>
              <a:t>Это </a:t>
            </a:r>
            <a:r>
              <a:rPr sz="1200" spc="-5" err="1">
                <a:latin typeface="Century Gothic"/>
                <a:cs typeface="Century Gothic"/>
              </a:rPr>
              <a:t>составляет</a:t>
            </a:r>
            <a:r>
              <a:rPr sz="1200" spc="-5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6</a:t>
            </a:r>
            <a:r>
              <a:rPr sz="1600" b="1" spc="-1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0" name="Диаграмма 129"/>
          <p:cNvGraphicFramePr/>
          <p:nvPr/>
        </p:nvGraphicFramePr>
        <p:xfrm>
          <a:off x="-228600" y="1752600"/>
          <a:ext cx="35814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ject 2"/>
          <p:cNvSpPr/>
          <p:nvPr/>
        </p:nvSpPr>
        <p:spPr>
          <a:xfrm>
            <a:off x="16671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240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24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44" name="object 42"/>
          <p:cNvSpPr/>
          <p:nvPr/>
        </p:nvSpPr>
        <p:spPr>
          <a:xfrm>
            <a:off x="3276600" y="5791200"/>
            <a:ext cx="2667000" cy="7620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"/>
          <p:cNvSpPr txBox="1"/>
          <p:nvPr/>
        </p:nvSpPr>
        <p:spPr>
          <a:xfrm rot="10800000" flipV="1">
            <a:off x="7162800" y="5894462"/>
            <a:ext cx="18288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49" name="object 23"/>
          <p:cNvSpPr txBox="1"/>
          <p:nvPr/>
        </p:nvSpPr>
        <p:spPr>
          <a:xfrm rot="10800000" flipV="1">
            <a:off x="6324600" y="5943600"/>
            <a:ext cx="9144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134 400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6248400" y="5791200"/>
            <a:ext cx="76200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"/>
          <p:cNvSpPr txBox="1"/>
          <p:nvPr/>
        </p:nvSpPr>
        <p:spPr>
          <a:xfrm rot="10800000" flipV="1">
            <a:off x="4191000" y="5867400"/>
            <a:ext cx="17526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2" name="object 23"/>
          <p:cNvSpPr txBox="1"/>
          <p:nvPr/>
        </p:nvSpPr>
        <p:spPr>
          <a:xfrm rot="10800000" flipV="1">
            <a:off x="3352799" y="60198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129 325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5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20"/>
          <p:cNvSpPr/>
          <p:nvPr/>
        </p:nvSpPr>
        <p:spPr>
          <a:xfrm>
            <a:off x="3276600" y="5791200"/>
            <a:ext cx="76200" cy="7620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8"/>
          <p:cNvSpPr/>
          <p:nvPr/>
        </p:nvSpPr>
        <p:spPr>
          <a:xfrm>
            <a:off x="304800" y="5867400"/>
            <a:ext cx="26670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9"/>
          <p:cNvSpPr/>
          <p:nvPr/>
        </p:nvSpPr>
        <p:spPr>
          <a:xfrm>
            <a:off x="3276600" y="3429000"/>
            <a:ext cx="45719" cy="990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0"/>
          <p:cNvSpPr/>
          <p:nvPr/>
        </p:nvSpPr>
        <p:spPr>
          <a:xfrm>
            <a:off x="381000" y="5867400"/>
            <a:ext cx="76200" cy="7620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9"/>
          <p:cNvSpPr txBox="1"/>
          <p:nvPr/>
        </p:nvSpPr>
        <p:spPr>
          <a:xfrm rot="10800000" flipV="1">
            <a:off x="1295400" y="6019800"/>
            <a:ext cx="167640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62" name="object 23"/>
          <p:cNvSpPr txBox="1"/>
          <p:nvPr/>
        </p:nvSpPr>
        <p:spPr>
          <a:xfrm rot="10800000" flipV="1">
            <a:off x="3352800" y="60198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129 325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5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3" name="object 23"/>
          <p:cNvSpPr txBox="1"/>
          <p:nvPr/>
        </p:nvSpPr>
        <p:spPr>
          <a:xfrm rot="10800000" flipV="1">
            <a:off x="457200" y="60198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124 417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7" name="object 8"/>
          <p:cNvSpPr/>
          <p:nvPr/>
        </p:nvSpPr>
        <p:spPr>
          <a:xfrm>
            <a:off x="381000" y="4953000"/>
            <a:ext cx="26670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37"/>
          <p:cNvSpPr/>
          <p:nvPr/>
        </p:nvSpPr>
        <p:spPr>
          <a:xfrm>
            <a:off x="3124200" y="53340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9"/>
          <p:cNvSpPr txBox="1"/>
          <p:nvPr/>
        </p:nvSpPr>
        <p:spPr>
          <a:xfrm rot="10800000" flipV="1">
            <a:off x="1295400" y="5201079"/>
            <a:ext cx="175260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Прочие субсидии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71" name="object 23"/>
          <p:cNvSpPr txBox="1"/>
          <p:nvPr/>
        </p:nvSpPr>
        <p:spPr>
          <a:xfrm rot="10800000" flipV="1">
            <a:off x="457200" y="51054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20 000</a:t>
            </a:r>
            <a:r>
              <a:rPr sz="1400" b="1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2" name="object 8"/>
          <p:cNvSpPr/>
          <p:nvPr/>
        </p:nvSpPr>
        <p:spPr>
          <a:xfrm>
            <a:off x="304800" y="49530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" y="451530"/>
            <a:ext cx="201295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603"/>
            <a:ext cx="9143999" cy="685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C6E7D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3604" y="853185"/>
            <a:ext cx="4796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FFFFFF"/>
                </a:solidFill>
              </a:rPr>
              <a:t>РАСХОДЫ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744915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670" y="1947164"/>
            <a:ext cx="5080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выплачиваемые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бюджета денежные средства (например,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проведение спортивных, праздничных и </a:t>
            </a: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мероприятий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00" spc="50" dirty="0" smtClean="0">
                <a:solidFill>
                  <a:srgbClr val="FFFFFF"/>
                </a:solidFill>
                <a:latin typeface="Century Gothic"/>
                <a:cs typeface="Century Gothic"/>
              </a:rPr>
              <a:t>благоустройство внутриквартальных территорий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027" y="6225336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201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9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(отчет)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7400" y="6248400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(план)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3800" y="62484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21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0" y="63246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22</a:t>
            </a:r>
            <a:r>
              <a:rPr sz="1400" b="1" spc="-105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200" y="64008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23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2400" y="3962400"/>
            <a:ext cx="369332" cy="2157475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1910" rIns="0" bIns="0" rtlCol="0">
            <a:spAutoFit/>
          </a:bodyPr>
          <a:lstStyle/>
          <a:p>
            <a:pPr marL="826135" algn="just">
              <a:lnSpc>
                <a:spcPct val="100000"/>
              </a:lnSpc>
              <a:spcBef>
                <a:spcPts val="33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179903,8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675710"/>
            <a:ext cx="10756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4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4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уб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лей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266" y="3962401"/>
            <a:ext cx="369332" cy="2133600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3683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2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170994</a:t>
            </a:r>
            <a:r>
              <a:rPr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886200"/>
            <a:ext cx="369332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254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335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148115,7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5000" y="3962400"/>
            <a:ext cx="369332" cy="2233548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821690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161690,9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3800" y="3962400"/>
            <a:ext cx="369332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790575">
              <a:lnSpc>
                <a:spcPct val="100000"/>
              </a:lnSpc>
              <a:spcBef>
                <a:spcPts val="390"/>
              </a:spcBef>
            </a:pP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168051,3</a:t>
            </a:r>
            <a:endParaRPr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6629400" y="2057400"/>
            <a:ext cx="2139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Общегосударственные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вопросы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2819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4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45720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77000" y="4114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77000" y="3657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0" y="24384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0" y="52578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7000" y="48768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4"/>
                </a:moveTo>
                <a:lnTo>
                  <a:pt x="70104" y="70104"/>
                </a:lnTo>
                <a:lnTo>
                  <a:pt x="70104" y="0"/>
                </a:lnTo>
                <a:lnTo>
                  <a:pt x="0" y="0"/>
                </a:lnTo>
                <a:lnTo>
                  <a:pt x="0" y="7010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2133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86D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000" y="32004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629400" y="2362200"/>
            <a:ext cx="2310130" cy="306263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265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 безопасность и  правоохранительная</a:t>
            </a:r>
            <a:r>
              <a:rPr sz="1000" spc="-5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деятельность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</a:t>
            </a:r>
            <a:r>
              <a:rPr sz="1000" spc="-10" dirty="0">
                <a:latin typeface="Century Gothic"/>
                <a:cs typeface="Century Gothic"/>
              </a:rPr>
              <a:t> экономика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280200"/>
              </a:lnSpc>
            </a:pPr>
            <a:r>
              <a:rPr sz="1000" spc="-10" dirty="0">
                <a:latin typeface="Century Gothic"/>
                <a:cs typeface="Century Gothic"/>
              </a:rPr>
              <a:t>Жилищно-коммунальное </a:t>
            </a:r>
            <a:r>
              <a:rPr sz="1000" spc="-5" dirty="0" err="1">
                <a:latin typeface="Century Gothic"/>
                <a:cs typeface="Century Gothic"/>
              </a:rPr>
              <a:t>хозяйство</a:t>
            </a:r>
            <a:r>
              <a:rPr sz="1000" spc="-5" dirty="0">
                <a:latin typeface="Century Gothic"/>
                <a:cs typeface="Century Gothic"/>
              </a:rPr>
              <a:t>  </a:t>
            </a:r>
            <a:r>
              <a:rPr sz="1000" spc="-5" dirty="0" err="1" smtClean="0">
                <a:latin typeface="Century Gothic"/>
                <a:cs typeface="Century Gothic"/>
              </a:rPr>
              <a:t>Образование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10" dirty="0">
                <a:latin typeface="Century Gothic"/>
                <a:cs typeface="Century Gothic"/>
              </a:rPr>
              <a:t>Культура,</a:t>
            </a:r>
            <a:r>
              <a:rPr sz="1000" spc="-4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кинематография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154940">
              <a:lnSpc>
                <a:spcPct val="102000"/>
              </a:lnSpc>
              <a:spcBef>
                <a:spcPts val="915"/>
              </a:spcBef>
            </a:pPr>
            <a:r>
              <a:rPr sz="1000" spc="-10" dirty="0" err="1" smtClean="0">
                <a:latin typeface="Century Gothic"/>
                <a:cs typeface="Century Gothic"/>
              </a:rPr>
              <a:t>Социальная</a:t>
            </a:r>
            <a:r>
              <a:rPr sz="1000" spc="-10" dirty="0" smtClean="0">
                <a:latin typeface="Century Gothic"/>
                <a:cs typeface="Century Gothic"/>
              </a:rPr>
              <a:t> </a:t>
            </a:r>
            <a:r>
              <a:rPr sz="1000" spc="-10" dirty="0" err="1" smtClean="0">
                <a:latin typeface="Century Gothic"/>
                <a:cs typeface="Century Gothic"/>
              </a:rPr>
              <a:t>политика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000" spc="-5" dirty="0">
                <a:latin typeface="Century Gothic"/>
                <a:cs typeface="Century Gothic"/>
              </a:rPr>
              <a:t>Физическая </a:t>
            </a:r>
            <a:r>
              <a:rPr sz="1000" spc="-10" dirty="0">
                <a:latin typeface="Century Gothic"/>
                <a:cs typeface="Century Gothic"/>
              </a:rPr>
              <a:t>культура </a:t>
            </a:r>
            <a:r>
              <a:rPr sz="1000" spc="-5" dirty="0">
                <a:latin typeface="Century Gothic"/>
                <a:cs typeface="Century Gothic"/>
              </a:rPr>
              <a:t>и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спорт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5" dirty="0">
                <a:latin typeface="Century Gothic"/>
                <a:cs typeface="Century Gothic"/>
              </a:rPr>
              <a:t>Средства массовой</a:t>
            </a:r>
            <a:r>
              <a:rPr sz="1000" spc="-3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информации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7350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</a:t>
            </a:r>
            <a:r>
              <a:rPr dirty="0" smtClean="0"/>
              <a:t>БЮДЖЕТА </a:t>
            </a:r>
            <a:r>
              <a:rPr lang="ru-RU" dirty="0" smtClean="0"/>
              <a:t>МО ДАЧНОЕ </a:t>
            </a:r>
            <a:r>
              <a:rPr spc="-5" dirty="0" smtClean="0"/>
              <a:t>ПО </a:t>
            </a:r>
            <a:r>
              <a:rPr spc="-5" dirty="0"/>
              <a:t>РАЗДЕЛАМ</a:t>
            </a:r>
            <a:r>
              <a:rPr spc="-30" dirty="0"/>
              <a:t> </a:t>
            </a:r>
            <a:r>
              <a:rPr dirty="0"/>
              <a:t>БЮДЖЕТНОЙ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066800" y="304800"/>
            <a:ext cx="4899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КЛАССИФИКАЦИИ РАСХОДОВ</a:t>
            </a:r>
            <a:r>
              <a:rPr sz="18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БЮДЖЕТОВ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7200" y="990600"/>
            <a:ext cx="969163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197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133,3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76400" y="990600"/>
            <a:ext cx="968249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148 115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7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48000" y="9906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179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903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8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43400" y="990600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60" dirty="0" smtClean="0">
                <a:latin typeface="Century Gothic"/>
                <a:cs typeface="Century Gothic"/>
              </a:rPr>
              <a:t>161</a:t>
            </a:r>
            <a:r>
              <a:rPr sz="1600" b="1" spc="-60" smtClean="0">
                <a:latin typeface="Century Gothic"/>
                <a:cs typeface="Century Gothic"/>
              </a:rPr>
              <a:t> </a:t>
            </a:r>
            <a:r>
              <a:rPr lang="ru-RU" sz="1600" b="1" spc="-60" dirty="0" smtClean="0">
                <a:latin typeface="Century Gothic"/>
                <a:cs typeface="Century Gothic"/>
              </a:rPr>
              <a:t>690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9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38800" y="990600"/>
            <a:ext cx="1007237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168</a:t>
            </a:r>
            <a:r>
              <a:rPr sz="1600" b="1" spc="-65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051</a:t>
            </a:r>
            <a:r>
              <a:rPr sz="1600" b="1" spc="-1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3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0" y="1371600"/>
          <a:ext cx="6705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0"/>
            <a:ext cx="9144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38200" cy="6096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286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/>
        </p:nvGraphicFramePr>
        <p:xfrm>
          <a:off x="152400" y="1295400"/>
          <a:ext cx="4419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Z:\Гаращенко Анастасия\для отчёта\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43400"/>
            <a:ext cx="24384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IMG_20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4958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4339" y="183896"/>
            <a:ext cx="582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</a:t>
            </a:r>
            <a:r>
              <a:rPr dirty="0"/>
              <a:t>ОБЩЕГОСУДАРСТВЕННЫЕ</a:t>
            </a:r>
            <a:r>
              <a:rPr spc="-80" dirty="0"/>
              <a:t> </a:t>
            </a:r>
            <a:r>
              <a:rPr spc="-5" dirty="0"/>
              <a:t>ВОПРОСЫ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15736" y="3581400"/>
            <a:ext cx="3258185" cy="800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ДРУГИЕ ОБЩЕГОСУДАРСТВЕННЫЕ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14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ВОПРОСЫ</a:t>
            </a:r>
            <a:endParaRPr sz="1200" dirty="0">
              <a:latin typeface="Century Gothic"/>
              <a:cs typeface="Century Gothic"/>
            </a:endParaRP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учреждение звания «Почетный житель МО Дачное»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5736" y="938910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РУКОВОДСТВО </a:t>
            </a:r>
            <a:r>
              <a:rPr sz="1200" b="1" dirty="0">
                <a:latin typeface="Century Gothic"/>
                <a:cs typeface="Century Gothic"/>
              </a:rPr>
              <a:t>И </a:t>
            </a:r>
            <a:r>
              <a:rPr sz="1200" b="1" spc="-5" dirty="0">
                <a:latin typeface="Century Gothic"/>
                <a:cs typeface="Century Gothic"/>
              </a:rPr>
              <a:t>УПРАВЛЕНИЕ </a:t>
            </a:r>
            <a:r>
              <a:rPr sz="1200" b="1" dirty="0">
                <a:latin typeface="Century Gothic"/>
                <a:cs typeface="Century Gothic"/>
              </a:rPr>
              <a:t>В</a:t>
            </a:r>
            <a:r>
              <a:rPr sz="1200" b="1" spc="-30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СФЕРЕ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15736" y="1121790"/>
            <a:ext cx="2138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УСТАНОВЛЕННЫХ</a:t>
            </a:r>
            <a:r>
              <a:rPr sz="1200" b="1" spc="-75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ФУНКЦИЙ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5736" y="1371600"/>
            <a:ext cx="322262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обеспечение</a:t>
            </a:r>
            <a:r>
              <a:rPr sz="1200" spc="-6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деятельности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380"/>
              </a:lnSpc>
            </a:pP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sz="1200" spc="-15" dirty="0" smtClean="0">
                <a:latin typeface="Century Gothic"/>
                <a:cs typeface="Century Gothic"/>
              </a:rPr>
              <a:t> </a:t>
            </a:r>
            <a:r>
              <a:rPr lang="ru-RU" sz="1200" spc="-15" dirty="0" smtClean="0">
                <a:latin typeface="Century Gothic"/>
                <a:cs typeface="Century Gothic"/>
              </a:rPr>
              <a:t>Муниципального Совета МО Дачное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Местной Администрации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lang="ru-RU" sz="1200" spc="-5" dirty="0" smtClean="0">
                <a:latin typeface="Century Gothic"/>
                <a:cs typeface="Century Gothic"/>
              </a:rPr>
              <a:t> ИКМО Дачное</a:t>
            </a:r>
            <a:endParaRPr sz="1200" dirty="0">
              <a:latin typeface="Century Gothic"/>
              <a:cs typeface="Century Gothic"/>
            </a:endParaRPr>
          </a:p>
          <a:p>
            <a:pPr marL="12700" marR="52069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15736" y="2209800"/>
            <a:ext cx="3119120" cy="10233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предоставление субвенций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местным</a:t>
            </a:r>
          </a:p>
          <a:p>
            <a:pPr marL="12700">
              <a:lnSpc>
                <a:spcPts val="1380"/>
              </a:lnSpc>
            </a:pPr>
            <a:r>
              <a:rPr sz="1200" spc="-5" dirty="0">
                <a:latin typeface="Century Gothic"/>
                <a:cs typeface="Century Gothic"/>
              </a:rPr>
              <a:t>бюджетам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200" b="1" spc="-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РЕЗЕРВНЫЕ</a:t>
            </a:r>
            <a:r>
              <a:rPr sz="1200" b="1" spc="-20" dirty="0" smtClean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ФОНДЫ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794" y="838200"/>
            <a:ext cx="130200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40" dirty="0" smtClean="0">
                <a:latin typeface="Century Gothic"/>
                <a:cs typeface="Century Gothic"/>
              </a:rPr>
              <a:t>30</a:t>
            </a:r>
            <a:r>
              <a:rPr lang="ru-RU" sz="1800" b="1" spc="-40" dirty="0" smtClean="0">
                <a:latin typeface="Century Gothic"/>
                <a:cs typeface="Century Gothic"/>
              </a:rPr>
              <a:t> 905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9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600" y="838200"/>
            <a:ext cx="15240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31 957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6600" y="838200"/>
            <a:ext cx="1295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33 250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8027" y="980694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5"/>
                </a:lnTo>
                <a:lnTo>
                  <a:pt x="230402" y="13726"/>
                </a:lnTo>
                <a:lnTo>
                  <a:pt x="187389" y="30131"/>
                </a:lnTo>
                <a:lnTo>
                  <a:pt x="147561" y="52228"/>
                </a:lnTo>
                <a:lnTo>
                  <a:pt x="111418" y="79515"/>
                </a:lnTo>
                <a:lnTo>
                  <a:pt x="79460" y="111490"/>
                </a:lnTo>
                <a:lnTo>
                  <a:pt x="52190" y="147650"/>
                </a:lnTo>
                <a:lnTo>
                  <a:pt x="30108" y="187493"/>
                </a:lnTo>
                <a:lnTo>
                  <a:pt x="13715" y="230518"/>
                </a:lnTo>
                <a:lnTo>
                  <a:pt x="3512" y="276222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222"/>
                </a:lnTo>
                <a:lnTo>
                  <a:pt x="634364" y="230518"/>
                </a:lnTo>
                <a:lnTo>
                  <a:pt x="617969" y="187493"/>
                </a:lnTo>
                <a:lnTo>
                  <a:pt x="595884" y="147650"/>
                </a:lnTo>
                <a:lnTo>
                  <a:pt x="568608" y="111490"/>
                </a:lnTo>
                <a:lnTo>
                  <a:pt x="536642" y="79515"/>
                </a:lnTo>
                <a:lnTo>
                  <a:pt x="500486" y="52228"/>
                </a:lnTo>
                <a:lnTo>
                  <a:pt x="460642" y="30131"/>
                </a:lnTo>
                <a:lnTo>
                  <a:pt x="417608" y="13726"/>
                </a:lnTo>
                <a:lnTo>
                  <a:pt x="371887" y="3515"/>
                </a:lnTo>
                <a:lnTo>
                  <a:pt x="3239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80609" y="1073277"/>
            <a:ext cx="462914" cy="462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8027" y="2780919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6"/>
                </a:lnTo>
                <a:lnTo>
                  <a:pt x="187389" y="30111"/>
                </a:lnTo>
                <a:lnTo>
                  <a:pt x="147561" y="52196"/>
                </a:lnTo>
                <a:lnTo>
                  <a:pt x="111418" y="79472"/>
                </a:lnTo>
                <a:lnTo>
                  <a:pt x="79460" y="111438"/>
                </a:lnTo>
                <a:lnTo>
                  <a:pt x="52190" y="147594"/>
                </a:lnTo>
                <a:lnTo>
                  <a:pt x="30108" y="187438"/>
                </a:lnTo>
                <a:lnTo>
                  <a:pt x="13715" y="230472"/>
                </a:lnTo>
                <a:lnTo>
                  <a:pt x="3512" y="276193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193"/>
                </a:lnTo>
                <a:lnTo>
                  <a:pt x="634364" y="230472"/>
                </a:lnTo>
                <a:lnTo>
                  <a:pt x="617969" y="187438"/>
                </a:lnTo>
                <a:lnTo>
                  <a:pt x="595884" y="147594"/>
                </a:lnTo>
                <a:lnTo>
                  <a:pt x="568608" y="111438"/>
                </a:lnTo>
                <a:lnTo>
                  <a:pt x="536642" y="79472"/>
                </a:lnTo>
                <a:lnTo>
                  <a:pt x="500486" y="52196"/>
                </a:lnTo>
                <a:lnTo>
                  <a:pt x="460642" y="30111"/>
                </a:lnTo>
                <a:lnTo>
                  <a:pt x="417608" y="13716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42128" y="2820174"/>
            <a:ext cx="568072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027" y="3645027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5"/>
                </a:lnTo>
                <a:lnTo>
                  <a:pt x="187389" y="30108"/>
                </a:lnTo>
                <a:lnTo>
                  <a:pt x="147561" y="52190"/>
                </a:lnTo>
                <a:lnTo>
                  <a:pt x="111418" y="79460"/>
                </a:lnTo>
                <a:lnTo>
                  <a:pt x="79460" y="111418"/>
                </a:lnTo>
                <a:lnTo>
                  <a:pt x="52190" y="147561"/>
                </a:lnTo>
                <a:lnTo>
                  <a:pt x="30108" y="187389"/>
                </a:lnTo>
                <a:lnTo>
                  <a:pt x="13715" y="230402"/>
                </a:lnTo>
                <a:lnTo>
                  <a:pt x="3512" y="276098"/>
                </a:lnTo>
                <a:lnTo>
                  <a:pt x="0" y="323977"/>
                </a:lnTo>
                <a:lnTo>
                  <a:pt x="3512" y="371887"/>
                </a:lnTo>
                <a:lnTo>
                  <a:pt x="13715" y="417608"/>
                </a:lnTo>
                <a:lnTo>
                  <a:pt x="30108" y="460642"/>
                </a:lnTo>
                <a:lnTo>
                  <a:pt x="52190" y="500486"/>
                </a:lnTo>
                <a:lnTo>
                  <a:pt x="79460" y="536642"/>
                </a:lnTo>
                <a:lnTo>
                  <a:pt x="111418" y="568608"/>
                </a:lnTo>
                <a:lnTo>
                  <a:pt x="147561" y="595884"/>
                </a:lnTo>
                <a:lnTo>
                  <a:pt x="187389" y="617969"/>
                </a:lnTo>
                <a:lnTo>
                  <a:pt x="230402" y="634364"/>
                </a:lnTo>
                <a:lnTo>
                  <a:pt x="276098" y="644568"/>
                </a:lnTo>
                <a:lnTo>
                  <a:pt x="323976" y="648081"/>
                </a:lnTo>
                <a:lnTo>
                  <a:pt x="371887" y="644568"/>
                </a:lnTo>
                <a:lnTo>
                  <a:pt x="417608" y="634364"/>
                </a:lnTo>
                <a:lnTo>
                  <a:pt x="460642" y="617969"/>
                </a:lnTo>
                <a:lnTo>
                  <a:pt x="500486" y="595884"/>
                </a:lnTo>
                <a:lnTo>
                  <a:pt x="536642" y="568608"/>
                </a:lnTo>
                <a:lnTo>
                  <a:pt x="568608" y="536642"/>
                </a:lnTo>
                <a:lnTo>
                  <a:pt x="595884" y="500486"/>
                </a:lnTo>
                <a:lnTo>
                  <a:pt x="617969" y="460642"/>
                </a:lnTo>
                <a:lnTo>
                  <a:pt x="634364" y="417608"/>
                </a:lnTo>
                <a:lnTo>
                  <a:pt x="644568" y="371887"/>
                </a:lnTo>
                <a:lnTo>
                  <a:pt x="648081" y="323977"/>
                </a:lnTo>
                <a:lnTo>
                  <a:pt x="644568" y="276098"/>
                </a:lnTo>
                <a:lnTo>
                  <a:pt x="634364" y="230402"/>
                </a:lnTo>
                <a:lnTo>
                  <a:pt x="617969" y="187389"/>
                </a:lnTo>
                <a:lnTo>
                  <a:pt x="595884" y="147561"/>
                </a:lnTo>
                <a:lnTo>
                  <a:pt x="568608" y="111418"/>
                </a:lnTo>
                <a:lnTo>
                  <a:pt x="536642" y="79460"/>
                </a:lnTo>
                <a:lnTo>
                  <a:pt x="500486" y="52190"/>
                </a:lnTo>
                <a:lnTo>
                  <a:pt x="460642" y="30108"/>
                </a:lnTo>
                <a:lnTo>
                  <a:pt x="417608" y="13715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4160" y="3688600"/>
            <a:ext cx="555485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6" name="Picture 4" descr="Z:\Гаращенко Анастасия\для отчёта\IMG_3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495800"/>
            <a:ext cx="24384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МО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764666"/>
            <a:ext cx="4092193" cy="987934"/>
          </a:xfrm>
          <a:custGeom>
            <a:avLst/>
            <a:gdLst/>
            <a:ahLst/>
            <a:cxnLst/>
            <a:rect l="l" t="t" r="r" b="b"/>
            <a:pathLst>
              <a:path w="3888740" h="1440180">
                <a:moveTo>
                  <a:pt x="0" y="1440179"/>
                </a:moveTo>
                <a:lnTo>
                  <a:pt x="3888486" y="1440179"/>
                </a:lnTo>
                <a:lnTo>
                  <a:pt x="3888486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8489" y="228600"/>
            <a:ext cx="7021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НАЦИОНАЛЬНУЮ 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БЕЗОПАСНОСТЬ 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6255" y="838200"/>
            <a:ext cx="3482340" cy="2488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171717"/>
                </a:solidFill>
                <a:latin typeface="Century Gothic"/>
                <a:cs typeface="Century Gothic"/>
              </a:rPr>
              <a:t>будут осуществляться в </a:t>
            </a:r>
            <a:r>
              <a:rPr sz="1100" dirty="0" err="1">
                <a:solidFill>
                  <a:srgbClr val="171717"/>
                </a:solidFill>
                <a:latin typeface="Century Gothic"/>
                <a:cs typeface="Century Gothic"/>
              </a:rPr>
              <a:t>рамках</a:t>
            </a:r>
            <a:r>
              <a:rPr sz="1100" spc="-1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100" spc="-160" dirty="0" smtClean="0">
                <a:solidFill>
                  <a:srgbClr val="171717"/>
                </a:solidFill>
                <a:latin typeface="Century Gothic"/>
                <a:cs typeface="Century Gothic"/>
              </a:rPr>
              <a:t>не</a:t>
            </a:r>
            <a:r>
              <a:rPr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ных</a:t>
            </a:r>
            <a:r>
              <a:rPr lang="ru-RU"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179705" indent="-179705">
              <a:lnSpc>
                <a:spcPts val="1739"/>
              </a:lnSpc>
              <a:buSzPct val="141666"/>
              <a:buFont typeface="Wingdings"/>
              <a:buChar char=""/>
              <a:tabLst>
                <a:tab pos="180340" algn="l"/>
              </a:tabLst>
            </a:pPr>
            <a:r>
              <a:rPr sz="1200" b="1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</a:t>
            </a:r>
            <a:r>
              <a:rPr sz="12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безопасности</a:t>
            </a:r>
            <a:r>
              <a:rPr sz="1200" b="1" spc="-50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ts val="1380"/>
              </a:lnSpc>
            </a:pPr>
            <a:r>
              <a:rPr sz="1200" b="1" spc="-5" dirty="0" err="1">
                <a:solidFill>
                  <a:srgbClr val="3BB7B9"/>
                </a:solidFill>
                <a:latin typeface="Century Gothic"/>
                <a:cs typeface="Century Gothic"/>
              </a:rPr>
              <a:t>жизнедеятельности</a:t>
            </a:r>
            <a:r>
              <a:rPr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населения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МО Дачное</a:t>
            </a:r>
            <a:r>
              <a:rPr sz="1200" b="1" spc="-7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864235" marR="508000">
              <a:lnSpc>
                <a:spcPct val="100000"/>
              </a:lnSpc>
            </a:pPr>
            <a:endParaRPr lang="ru-RU" sz="1450" dirty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endParaRPr lang="ru-RU" sz="1450" b="1" dirty="0" smtClean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r>
              <a:rPr lang="ru-RU" sz="1200" b="1" dirty="0" smtClean="0">
                <a:latin typeface="Century Gothic"/>
                <a:cs typeface="Century Gothic"/>
              </a:rPr>
              <a:t>ЗАЩИТА НАСЕЛЕНИЯ И ТЕРРИТОРИИ ОТ ЧРЕЗВЫЧАЙНЫХ СИТУАЦИЙ ПРИРОДНОГО И ТЕХНОГЕННОГО ХАРАКТЕРА, ПОЖАРНАЯ БЕЗОПАСНОСТЬ</a:t>
            </a:r>
            <a:r>
              <a:rPr sz="1200" b="1" spc="-5" smtClean="0"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3600" y="3505200"/>
            <a:ext cx="13385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entury Gothic"/>
                <a:cs typeface="Century Gothic"/>
              </a:rPr>
              <a:t>ДЕЯТЕЛ</a:t>
            </a:r>
            <a:r>
              <a:rPr sz="1400" b="1" spc="-5" dirty="0">
                <a:latin typeface="Century Gothic"/>
                <a:cs typeface="Century Gothic"/>
              </a:rPr>
              <a:t>Ь</a:t>
            </a:r>
            <a:r>
              <a:rPr sz="1400" b="1" dirty="0">
                <a:latin typeface="Century Gothic"/>
                <a:cs typeface="Century Gothic"/>
              </a:rPr>
              <a:t>НО</a:t>
            </a:r>
            <a:r>
              <a:rPr sz="1400" b="1" spc="-10" dirty="0">
                <a:latin typeface="Century Gothic"/>
                <a:cs typeface="Century Gothic"/>
              </a:rPr>
              <a:t>С</a:t>
            </a:r>
            <a:r>
              <a:rPr sz="1400" b="1" dirty="0">
                <a:latin typeface="Century Gothic"/>
                <a:cs typeface="Century Gothic"/>
              </a:rPr>
              <a:t>ТЬ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7917" y="3886199"/>
            <a:ext cx="262382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5"/>
              </a:spcBef>
              <a:buSzPct val="172727"/>
              <a:buFont typeface="Wingdings"/>
              <a:buChar char=""/>
              <a:tabLst>
                <a:tab pos="246379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Содействие исполнительным органам государственной власти Санкт-Петербурга в сборе  и обмене информацией в области защиты населения и территорий от чрезвычайных ситуаций, содействию в информировании населения об угрозе или возникновении чрезвычайной ситуации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7917" y="5562600"/>
            <a:ext cx="2677160" cy="7425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buSzPct val="159090"/>
              <a:buFont typeface="Wingdings"/>
              <a:buChar char=""/>
              <a:tabLst>
                <a:tab pos="226060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Проведение подготовки и обучения 	неработающего населения 	способам защиты и действиям в 	чрезвычайных ситуациях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2057400"/>
            <a:ext cx="936625" cy="936625"/>
          </a:xfrm>
          <a:custGeom>
            <a:avLst/>
            <a:gdLst/>
            <a:ahLst/>
            <a:cxnLst/>
            <a:rect l="l" t="t" r="r" b="b"/>
            <a:pathLst>
              <a:path w="936625" h="936625">
                <a:moveTo>
                  <a:pt x="467994" y="0"/>
                </a:moveTo>
                <a:lnTo>
                  <a:pt x="420148" y="2416"/>
                </a:lnTo>
                <a:lnTo>
                  <a:pt x="373683" y="9509"/>
                </a:lnTo>
                <a:lnTo>
                  <a:pt x="328835" y="21042"/>
                </a:lnTo>
                <a:lnTo>
                  <a:pt x="285839" y="36782"/>
                </a:lnTo>
                <a:lnTo>
                  <a:pt x="244930" y="56492"/>
                </a:lnTo>
                <a:lnTo>
                  <a:pt x="206343" y="79938"/>
                </a:lnTo>
                <a:lnTo>
                  <a:pt x="170315" y="106884"/>
                </a:lnTo>
                <a:lnTo>
                  <a:pt x="137080" y="137096"/>
                </a:lnTo>
                <a:lnTo>
                  <a:pt x="106874" y="170338"/>
                </a:lnTo>
                <a:lnTo>
                  <a:pt x="79931" y="206375"/>
                </a:lnTo>
                <a:lnTo>
                  <a:pt x="56488" y="244971"/>
                </a:lnTo>
                <a:lnTo>
                  <a:pt x="36780" y="285892"/>
                </a:lnTo>
                <a:lnTo>
                  <a:pt x="21041" y="328903"/>
                </a:lnTo>
                <a:lnTo>
                  <a:pt x="9508" y="373768"/>
                </a:lnTo>
                <a:lnTo>
                  <a:pt x="2416" y="420253"/>
                </a:lnTo>
                <a:lnTo>
                  <a:pt x="0" y="468122"/>
                </a:lnTo>
                <a:lnTo>
                  <a:pt x="2416" y="515968"/>
                </a:lnTo>
                <a:lnTo>
                  <a:pt x="9508" y="562433"/>
                </a:lnTo>
                <a:lnTo>
                  <a:pt x="21041" y="607281"/>
                </a:lnTo>
                <a:lnTo>
                  <a:pt x="36780" y="650277"/>
                </a:lnTo>
                <a:lnTo>
                  <a:pt x="56488" y="691186"/>
                </a:lnTo>
                <a:lnTo>
                  <a:pt x="79931" y="729773"/>
                </a:lnTo>
                <a:lnTo>
                  <a:pt x="106874" y="765801"/>
                </a:lnTo>
                <a:lnTo>
                  <a:pt x="137080" y="799036"/>
                </a:lnTo>
                <a:lnTo>
                  <a:pt x="170315" y="829242"/>
                </a:lnTo>
                <a:lnTo>
                  <a:pt x="206343" y="856185"/>
                </a:lnTo>
                <a:lnTo>
                  <a:pt x="244930" y="879628"/>
                </a:lnTo>
                <a:lnTo>
                  <a:pt x="285839" y="899336"/>
                </a:lnTo>
                <a:lnTo>
                  <a:pt x="328835" y="915075"/>
                </a:lnTo>
                <a:lnTo>
                  <a:pt x="373683" y="926608"/>
                </a:lnTo>
                <a:lnTo>
                  <a:pt x="420148" y="933700"/>
                </a:lnTo>
                <a:lnTo>
                  <a:pt x="467994" y="936117"/>
                </a:lnTo>
                <a:lnTo>
                  <a:pt x="515863" y="933700"/>
                </a:lnTo>
                <a:lnTo>
                  <a:pt x="562348" y="926608"/>
                </a:lnTo>
                <a:lnTo>
                  <a:pt x="607213" y="915075"/>
                </a:lnTo>
                <a:lnTo>
                  <a:pt x="650224" y="899336"/>
                </a:lnTo>
                <a:lnTo>
                  <a:pt x="691145" y="879628"/>
                </a:lnTo>
                <a:lnTo>
                  <a:pt x="729741" y="856185"/>
                </a:lnTo>
                <a:lnTo>
                  <a:pt x="765778" y="829242"/>
                </a:lnTo>
                <a:lnTo>
                  <a:pt x="799020" y="799036"/>
                </a:lnTo>
                <a:lnTo>
                  <a:pt x="829232" y="765801"/>
                </a:lnTo>
                <a:lnTo>
                  <a:pt x="856178" y="729773"/>
                </a:lnTo>
                <a:lnTo>
                  <a:pt x="879624" y="691186"/>
                </a:lnTo>
                <a:lnTo>
                  <a:pt x="899334" y="650277"/>
                </a:lnTo>
                <a:lnTo>
                  <a:pt x="915074" y="607281"/>
                </a:lnTo>
                <a:lnTo>
                  <a:pt x="926607" y="562433"/>
                </a:lnTo>
                <a:lnTo>
                  <a:pt x="933700" y="515968"/>
                </a:lnTo>
                <a:lnTo>
                  <a:pt x="936116" y="468122"/>
                </a:lnTo>
                <a:lnTo>
                  <a:pt x="933700" y="420253"/>
                </a:lnTo>
                <a:lnTo>
                  <a:pt x="926607" y="373768"/>
                </a:lnTo>
                <a:lnTo>
                  <a:pt x="915074" y="328903"/>
                </a:lnTo>
                <a:lnTo>
                  <a:pt x="899334" y="285892"/>
                </a:lnTo>
                <a:lnTo>
                  <a:pt x="879624" y="244971"/>
                </a:lnTo>
                <a:lnTo>
                  <a:pt x="856178" y="206375"/>
                </a:lnTo>
                <a:lnTo>
                  <a:pt x="829232" y="170338"/>
                </a:lnTo>
                <a:lnTo>
                  <a:pt x="799020" y="137096"/>
                </a:lnTo>
                <a:lnTo>
                  <a:pt x="765778" y="106884"/>
                </a:lnTo>
                <a:lnTo>
                  <a:pt x="729741" y="79938"/>
                </a:lnTo>
                <a:lnTo>
                  <a:pt x="691145" y="56492"/>
                </a:lnTo>
                <a:lnTo>
                  <a:pt x="650224" y="36782"/>
                </a:lnTo>
                <a:lnTo>
                  <a:pt x="607213" y="21042"/>
                </a:lnTo>
                <a:lnTo>
                  <a:pt x="562348" y="9509"/>
                </a:lnTo>
                <a:lnTo>
                  <a:pt x="515863" y="2416"/>
                </a:lnTo>
                <a:lnTo>
                  <a:pt x="467994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2133600"/>
            <a:ext cx="842492" cy="8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92679" y="889635"/>
            <a:ext cx="1982470" cy="1982470"/>
          </a:xfrm>
          <a:custGeom>
            <a:avLst/>
            <a:gdLst/>
            <a:ahLst/>
            <a:cxnLst/>
            <a:rect l="l" t="t" r="r" b="b"/>
            <a:pathLst>
              <a:path w="1982470" h="1982470">
                <a:moveTo>
                  <a:pt x="991361" y="0"/>
                </a:moveTo>
                <a:lnTo>
                  <a:pt x="1042416" y="1269"/>
                </a:lnTo>
                <a:lnTo>
                  <a:pt x="1092581" y="5334"/>
                </a:lnTo>
                <a:lnTo>
                  <a:pt x="1142365" y="11302"/>
                </a:lnTo>
                <a:lnTo>
                  <a:pt x="1191514" y="20319"/>
                </a:lnTo>
                <a:lnTo>
                  <a:pt x="1286002" y="44576"/>
                </a:lnTo>
                <a:lnTo>
                  <a:pt x="1377060" y="78104"/>
                </a:lnTo>
                <a:lnTo>
                  <a:pt x="1464056" y="119761"/>
                </a:lnTo>
                <a:lnTo>
                  <a:pt x="1545462" y="169163"/>
                </a:lnTo>
                <a:lnTo>
                  <a:pt x="1621917" y="226187"/>
                </a:lnTo>
                <a:lnTo>
                  <a:pt x="1692274" y="290575"/>
                </a:lnTo>
                <a:lnTo>
                  <a:pt x="1756283" y="360934"/>
                </a:lnTo>
                <a:lnTo>
                  <a:pt x="1813306" y="437006"/>
                </a:lnTo>
                <a:lnTo>
                  <a:pt x="1862708" y="518794"/>
                </a:lnTo>
                <a:lnTo>
                  <a:pt x="1904365" y="605409"/>
                </a:lnTo>
                <a:lnTo>
                  <a:pt x="1937893" y="696467"/>
                </a:lnTo>
                <a:lnTo>
                  <a:pt x="1962149" y="791337"/>
                </a:lnTo>
                <a:lnTo>
                  <a:pt x="1971040" y="840486"/>
                </a:lnTo>
                <a:lnTo>
                  <a:pt x="1977135" y="889888"/>
                </a:lnTo>
                <a:lnTo>
                  <a:pt x="1981199" y="940435"/>
                </a:lnTo>
                <a:lnTo>
                  <a:pt x="1982470" y="991488"/>
                </a:lnTo>
                <a:lnTo>
                  <a:pt x="1981199" y="1042415"/>
                </a:lnTo>
                <a:lnTo>
                  <a:pt x="1977135" y="1092580"/>
                </a:lnTo>
                <a:lnTo>
                  <a:pt x="1971040" y="1142364"/>
                </a:lnTo>
                <a:lnTo>
                  <a:pt x="1962149" y="1191514"/>
                </a:lnTo>
                <a:lnTo>
                  <a:pt x="1937893" y="1286002"/>
                </a:lnTo>
                <a:lnTo>
                  <a:pt x="1904745" y="1377061"/>
                </a:lnTo>
                <a:lnTo>
                  <a:pt x="1862708" y="1464055"/>
                </a:lnTo>
                <a:lnTo>
                  <a:pt x="1813306" y="1545463"/>
                </a:lnTo>
                <a:lnTo>
                  <a:pt x="1756283" y="1621916"/>
                </a:lnTo>
                <a:lnTo>
                  <a:pt x="1692274" y="1692275"/>
                </a:lnTo>
                <a:lnTo>
                  <a:pt x="1621917" y="1756282"/>
                </a:lnTo>
                <a:lnTo>
                  <a:pt x="1545335" y="1813305"/>
                </a:lnTo>
                <a:lnTo>
                  <a:pt x="1463674" y="1862709"/>
                </a:lnTo>
                <a:lnTo>
                  <a:pt x="1377060" y="1904364"/>
                </a:lnTo>
                <a:lnTo>
                  <a:pt x="1286002" y="1937892"/>
                </a:lnTo>
                <a:lnTo>
                  <a:pt x="1191133" y="1962150"/>
                </a:lnTo>
                <a:lnTo>
                  <a:pt x="1142365" y="1971039"/>
                </a:lnTo>
                <a:lnTo>
                  <a:pt x="1092581" y="1977136"/>
                </a:lnTo>
                <a:lnTo>
                  <a:pt x="1042416" y="1981200"/>
                </a:lnTo>
                <a:lnTo>
                  <a:pt x="991361" y="1982469"/>
                </a:lnTo>
                <a:lnTo>
                  <a:pt x="940434" y="1981200"/>
                </a:lnTo>
                <a:lnTo>
                  <a:pt x="890269" y="1977136"/>
                </a:lnTo>
                <a:lnTo>
                  <a:pt x="840486" y="1971166"/>
                </a:lnTo>
                <a:lnTo>
                  <a:pt x="791337" y="1962150"/>
                </a:lnTo>
                <a:lnTo>
                  <a:pt x="696468" y="1937892"/>
                </a:lnTo>
                <a:lnTo>
                  <a:pt x="605408" y="1904745"/>
                </a:lnTo>
                <a:lnTo>
                  <a:pt x="518794" y="1862709"/>
                </a:lnTo>
                <a:lnTo>
                  <a:pt x="437006" y="1813305"/>
                </a:lnTo>
                <a:lnTo>
                  <a:pt x="360933" y="1756282"/>
                </a:lnTo>
                <a:lnTo>
                  <a:pt x="290575" y="1692275"/>
                </a:lnTo>
                <a:lnTo>
                  <a:pt x="226187" y="1621916"/>
                </a:lnTo>
                <a:lnTo>
                  <a:pt x="169163" y="1545336"/>
                </a:lnTo>
                <a:lnTo>
                  <a:pt x="119761" y="1463675"/>
                </a:lnTo>
                <a:lnTo>
                  <a:pt x="77724" y="1377061"/>
                </a:lnTo>
                <a:lnTo>
                  <a:pt x="44450" y="1286002"/>
                </a:lnTo>
                <a:lnTo>
                  <a:pt x="20319" y="1191132"/>
                </a:lnTo>
                <a:lnTo>
                  <a:pt x="11302" y="1142364"/>
                </a:lnTo>
                <a:lnTo>
                  <a:pt x="4825" y="1092580"/>
                </a:lnTo>
                <a:lnTo>
                  <a:pt x="1269" y="1042288"/>
                </a:lnTo>
                <a:lnTo>
                  <a:pt x="0" y="991488"/>
                </a:lnTo>
                <a:lnTo>
                  <a:pt x="1269" y="940435"/>
                </a:lnTo>
                <a:lnTo>
                  <a:pt x="5333" y="890269"/>
                </a:lnTo>
                <a:lnTo>
                  <a:pt x="11302" y="840486"/>
                </a:lnTo>
                <a:lnTo>
                  <a:pt x="20319" y="791337"/>
                </a:lnTo>
                <a:lnTo>
                  <a:pt x="44576" y="696467"/>
                </a:lnTo>
                <a:lnTo>
                  <a:pt x="78105" y="605409"/>
                </a:lnTo>
                <a:lnTo>
                  <a:pt x="119761" y="518794"/>
                </a:lnTo>
                <a:lnTo>
                  <a:pt x="169163" y="437006"/>
                </a:lnTo>
                <a:lnTo>
                  <a:pt x="226187" y="360934"/>
                </a:lnTo>
                <a:lnTo>
                  <a:pt x="290575" y="290575"/>
                </a:lnTo>
                <a:lnTo>
                  <a:pt x="360933" y="226313"/>
                </a:lnTo>
                <a:lnTo>
                  <a:pt x="437006" y="169163"/>
                </a:lnTo>
                <a:lnTo>
                  <a:pt x="518794" y="119761"/>
                </a:lnTo>
                <a:lnTo>
                  <a:pt x="605408" y="77724"/>
                </a:lnTo>
                <a:lnTo>
                  <a:pt x="696468" y="44576"/>
                </a:lnTo>
                <a:lnTo>
                  <a:pt x="791337" y="20319"/>
                </a:lnTo>
                <a:lnTo>
                  <a:pt x="840486" y="11429"/>
                </a:lnTo>
                <a:lnTo>
                  <a:pt x="889889" y="4825"/>
                </a:lnTo>
                <a:lnTo>
                  <a:pt x="940561" y="1269"/>
                </a:lnTo>
                <a:lnTo>
                  <a:pt x="99136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3564" y="908685"/>
            <a:ext cx="1944192" cy="195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14" y="889635"/>
            <a:ext cx="1982470" cy="1997710"/>
          </a:xfrm>
          <a:custGeom>
            <a:avLst/>
            <a:gdLst/>
            <a:ahLst/>
            <a:cxnLst/>
            <a:rect l="l" t="t" r="r" b="b"/>
            <a:pathLst>
              <a:path w="1982470" h="1997710">
                <a:moveTo>
                  <a:pt x="991438" y="0"/>
                </a:moveTo>
                <a:lnTo>
                  <a:pt x="1042365" y="1269"/>
                </a:lnTo>
                <a:lnTo>
                  <a:pt x="1092530" y="5334"/>
                </a:lnTo>
                <a:lnTo>
                  <a:pt x="1142314" y="11302"/>
                </a:lnTo>
                <a:lnTo>
                  <a:pt x="1191590" y="20319"/>
                </a:lnTo>
                <a:lnTo>
                  <a:pt x="1286078" y="44957"/>
                </a:lnTo>
                <a:lnTo>
                  <a:pt x="1377137" y="78486"/>
                </a:lnTo>
                <a:lnTo>
                  <a:pt x="1464132" y="120650"/>
                </a:lnTo>
                <a:lnTo>
                  <a:pt x="1545412" y="170814"/>
                </a:lnTo>
                <a:lnTo>
                  <a:pt x="1621866" y="228218"/>
                </a:lnTo>
                <a:lnTo>
                  <a:pt x="1692351" y="292607"/>
                </a:lnTo>
                <a:lnTo>
                  <a:pt x="1756232" y="363347"/>
                </a:lnTo>
                <a:lnTo>
                  <a:pt x="1813255" y="440309"/>
                </a:lnTo>
                <a:lnTo>
                  <a:pt x="1862658" y="522859"/>
                </a:lnTo>
                <a:lnTo>
                  <a:pt x="1904314" y="610235"/>
                </a:lnTo>
                <a:lnTo>
                  <a:pt x="1937969" y="702055"/>
                </a:lnTo>
                <a:lnTo>
                  <a:pt x="1962099" y="797305"/>
                </a:lnTo>
                <a:lnTo>
                  <a:pt x="1971116" y="846836"/>
                </a:lnTo>
                <a:lnTo>
                  <a:pt x="1977085" y="896619"/>
                </a:lnTo>
                <a:lnTo>
                  <a:pt x="1981149" y="947547"/>
                </a:lnTo>
                <a:lnTo>
                  <a:pt x="1982419" y="998981"/>
                </a:lnTo>
                <a:lnTo>
                  <a:pt x="1981149" y="1050416"/>
                </a:lnTo>
                <a:lnTo>
                  <a:pt x="1977085" y="1100836"/>
                </a:lnTo>
                <a:lnTo>
                  <a:pt x="1971116" y="1151001"/>
                </a:lnTo>
                <a:lnTo>
                  <a:pt x="1962099" y="1200277"/>
                </a:lnTo>
                <a:lnTo>
                  <a:pt x="1937969" y="1295907"/>
                </a:lnTo>
                <a:lnTo>
                  <a:pt x="1904695" y="1387728"/>
                </a:lnTo>
                <a:lnTo>
                  <a:pt x="1862658" y="1474724"/>
                </a:lnTo>
                <a:lnTo>
                  <a:pt x="1813255" y="1557274"/>
                </a:lnTo>
                <a:lnTo>
                  <a:pt x="1756232" y="1634109"/>
                </a:lnTo>
                <a:lnTo>
                  <a:pt x="1692351" y="1704975"/>
                </a:lnTo>
                <a:lnTo>
                  <a:pt x="1621866" y="1769237"/>
                </a:lnTo>
                <a:lnTo>
                  <a:pt x="1545412" y="1826767"/>
                </a:lnTo>
                <a:lnTo>
                  <a:pt x="1463751" y="1876932"/>
                </a:lnTo>
                <a:lnTo>
                  <a:pt x="1377137" y="1918969"/>
                </a:lnTo>
                <a:lnTo>
                  <a:pt x="1286078" y="1952625"/>
                </a:lnTo>
                <a:lnTo>
                  <a:pt x="1191082" y="1977263"/>
                </a:lnTo>
                <a:lnTo>
                  <a:pt x="1142314" y="1985772"/>
                </a:lnTo>
                <a:lnTo>
                  <a:pt x="1092530" y="1992249"/>
                </a:lnTo>
                <a:lnTo>
                  <a:pt x="1042365" y="1995931"/>
                </a:lnTo>
                <a:lnTo>
                  <a:pt x="991438" y="1997455"/>
                </a:lnTo>
                <a:lnTo>
                  <a:pt x="940384" y="1996313"/>
                </a:lnTo>
                <a:lnTo>
                  <a:pt x="890219" y="1992249"/>
                </a:lnTo>
                <a:lnTo>
                  <a:pt x="840562" y="1986152"/>
                </a:lnTo>
                <a:lnTo>
                  <a:pt x="791286" y="1977263"/>
                </a:lnTo>
                <a:lnTo>
                  <a:pt x="696417" y="1952625"/>
                </a:lnTo>
                <a:lnTo>
                  <a:pt x="605294" y="1918969"/>
                </a:lnTo>
                <a:lnTo>
                  <a:pt x="518680" y="1876932"/>
                </a:lnTo>
                <a:lnTo>
                  <a:pt x="436930" y="1826767"/>
                </a:lnTo>
                <a:lnTo>
                  <a:pt x="360870" y="1769237"/>
                </a:lnTo>
                <a:lnTo>
                  <a:pt x="290499" y="1704975"/>
                </a:lnTo>
                <a:lnTo>
                  <a:pt x="226174" y="1634236"/>
                </a:lnTo>
                <a:lnTo>
                  <a:pt x="169087" y="1557274"/>
                </a:lnTo>
                <a:lnTo>
                  <a:pt x="119748" y="1474724"/>
                </a:lnTo>
                <a:lnTo>
                  <a:pt x="77673" y="1387728"/>
                </a:lnTo>
                <a:lnTo>
                  <a:pt x="44475" y="1295907"/>
                </a:lnTo>
                <a:lnTo>
                  <a:pt x="20269" y="1200277"/>
                </a:lnTo>
                <a:lnTo>
                  <a:pt x="11341" y="1151127"/>
                </a:lnTo>
                <a:lnTo>
                  <a:pt x="4851" y="1100836"/>
                </a:lnTo>
                <a:lnTo>
                  <a:pt x="1206" y="1050289"/>
                </a:lnTo>
                <a:lnTo>
                  <a:pt x="0" y="998981"/>
                </a:lnTo>
                <a:lnTo>
                  <a:pt x="1206" y="947547"/>
                </a:lnTo>
                <a:lnTo>
                  <a:pt x="5257" y="896619"/>
                </a:lnTo>
                <a:lnTo>
                  <a:pt x="11315" y="846836"/>
                </a:lnTo>
                <a:lnTo>
                  <a:pt x="20269" y="797305"/>
                </a:lnTo>
                <a:lnTo>
                  <a:pt x="44488" y="702055"/>
                </a:lnTo>
                <a:lnTo>
                  <a:pt x="78066" y="610235"/>
                </a:lnTo>
                <a:lnTo>
                  <a:pt x="119722" y="522859"/>
                </a:lnTo>
                <a:lnTo>
                  <a:pt x="169087" y="440309"/>
                </a:lnTo>
                <a:lnTo>
                  <a:pt x="226174" y="363347"/>
                </a:lnTo>
                <a:lnTo>
                  <a:pt x="290499" y="292607"/>
                </a:lnTo>
                <a:lnTo>
                  <a:pt x="360870" y="228218"/>
                </a:lnTo>
                <a:lnTo>
                  <a:pt x="436930" y="170814"/>
                </a:lnTo>
                <a:lnTo>
                  <a:pt x="518680" y="120650"/>
                </a:lnTo>
                <a:lnTo>
                  <a:pt x="605294" y="78486"/>
                </a:lnTo>
                <a:lnTo>
                  <a:pt x="696417" y="44957"/>
                </a:lnTo>
                <a:lnTo>
                  <a:pt x="791286" y="20319"/>
                </a:lnTo>
                <a:lnTo>
                  <a:pt x="840435" y="11302"/>
                </a:lnTo>
                <a:lnTo>
                  <a:pt x="889838" y="5334"/>
                </a:lnTo>
                <a:lnTo>
                  <a:pt x="940384" y="1269"/>
                </a:lnTo>
                <a:lnTo>
                  <a:pt x="99143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Z:\Гаращенко Анастасия\для отчёта\ГО ЧС\IMG_55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762000"/>
            <a:ext cx="22098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13" name="Picture 2" descr="\\Server\фото\ДАЧНОЕ АРХИВ ФОТО\2017\II КВАРТАЛ\Занятие ГО и ЧС для населения 25.05.2017\IMG_5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762000"/>
            <a:ext cx="25908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-457200" y="3048000"/>
          <a:ext cx="67056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525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НАЦИОНАЛЬНУЮ</a:t>
            </a:r>
            <a:r>
              <a:rPr sz="1800" b="1" spc="-7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ЭКОНОМИКУ</a:t>
            </a:r>
            <a:endParaRPr sz="1800">
              <a:latin typeface="Century Gothic"/>
              <a:cs typeface="Century Gothic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04800" y="762000"/>
          <a:ext cx="8498205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720"/>
                <a:gridCol w="912495"/>
                <a:gridCol w="912495"/>
                <a:gridCol w="912495"/>
              </a:tblGrid>
              <a:tr h="370942">
                <a:tc>
                  <a:txBody>
                    <a:bodyPr/>
                    <a:lstStyle/>
                    <a:p>
                      <a:pPr>
                        <a:lnSpc>
                          <a:spcPts val="930"/>
                        </a:lnSpc>
                      </a:pP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21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22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23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</a:tr>
              <a:tr h="1229258">
                <a:tc>
                  <a:txBody>
                    <a:bodyPr/>
                    <a:lstStyle/>
                    <a:p>
                      <a:pPr marL="567690">
                        <a:lnSpc>
                          <a:spcPts val="1100"/>
                        </a:lnSpc>
                        <a:spcBef>
                          <a:spcPts val="350"/>
                        </a:spcBef>
                      </a:pP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ОБЩЕЭКОНОМИЧЕСКИЕ</a:t>
                      </a:r>
                      <a:r>
                        <a:rPr sz="1000" b="1" spc="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ВОПРОСЫ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Char char=""/>
                        <a:tabLst>
                          <a:tab pos="688340" algn="l"/>
                        </a:tabLst>
                      </a:pPr>
                      <a:r>
                        <a:rPr lang="ru-RU" sz="1000" spc="-5" dirty="0" smtClean="0">
                          <a:latin typeface="Century Gothic"/>
                          <a:cs typeface="Century Gothic"/>
                        </a:rPr>
                        <a:t>Организация</a:t>
                      </a: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 и финансирование временного трудоустройства </a:t>
                      </a: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None/>
                        <a:tabLst>
                          <a:tab pos="688340" algn="l"/>
                        </a:tabLst>
                      </a:pP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несовершеннолетних в возрасте от 14 до 18 лет в свободное от учебы время на территории МО Дачное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305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1 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317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330</a:t>
                      </a:r>
                      <a:r>
                        <a:rPr sz="1600" b="1" spc="-1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0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304800" y="1143000"/>
            <a:ext cx="442595" cy="442595"/>
          </a:xfrm>
          <a:custGeom>
            <a:avLst/>
            <a:gdLst/>
            <a:ahLst/>
            <a:cxnLst/>
            <a:rect l="l" t="t" r="r" b="b"/>
            <a:pathLst>
              <a:path w="442595" h="442594">
                <a:moveTo>
                  <a:pt x="221145" y="0"/>
                </a:moveTo>
                <a:lnTo>
                  <a:pt x="176576" y="4494"/>
                </a:lnTo>
                <a:lnTo>
                  <a:pt x="135065" y="17385"/>
                </a:lnTo>
                <a:lnTo>
                  <a:pt x="97500" y="37779"/>
                </a:lnTo>
                <a:lnTo>
                  <a:pt x="64771" y="64785"/>
                </a:lnTo>
                <a:lnTo>
                  <a:pt x="37767" y="97513"/>
                </a:lnTo>
                <a:lnTo>
                  <a:pt x="17378" y="135070"/>
                </a:lnTo>
                <a:lnTo>
                  <a:pt x="4492" y="176565"/>
                </a:lnTo>
                <a:lnTo>
                  <a:pt x="0" y="221106"/>
                </a:lnTo>
                <a:lnTo>
                  <a:pt x="4492" y="265690"/>
                </a:lnTo>
                <a:lnTo>
                  <a:pt x="17378" y="307216"/>
                </a:lnTo>
                <a:lnTo>
                  <a:pt x="37767" y="344796"/>
                </a:lnTo>
                <a:lnTo>
                  <a:pt x="64771" y="377539"/>
                </a:lnTo>
                <a:lnTo>
                  <a:pt x="97500" y="404555"/>
                </a:lnTo>
                <a:lnTo>
                  <a:pt x="135065" y="424953"/>
                </a:lnTo>
                <a:lnTo>
                  <a:pt x="176576" y="437845"/>
                </a:lnTo>
                <a:lnTo>
                  <a:pt x="221145" y="442340"/>
                </a:lnTo>
                <a:lnTo>
                  <a:pt x="265714" y="437845"/>
                </a:lnTo>
                <a:lnTo>
                  <a:pt x="307227" y="424953"/>
                </a:lnTo>
                <a:lnTo>
                  <a:pt x="344793" y="404555"/>
                </a:lnTo>
                <a:lnTo>
                  <a:pt x="377524" y="377539"/>
                </a:lnTo>
                <a:lnTo>
                  <a:pt x="404530" y="344796"/>
                </a:lnTo>
                <a:lnTo>
                  <a:pt x="424922" y="307216"/>
                </a:lnTo>
                <a:lnTo>
                  <a:pt x="437809" y="265690"/>
                </a:lnTo>
                <a:lnTo>
                  <a:pt x="442302" y="221106"/>
                </a:lnTo>
                <a:lnTo>
                  <a:pt x="437809" y="176565"/>
                </a:lnTo>
                <a:lnTo>
                  <a:pt x="424922" y="135070"/>
                </a:lnTo>
                <a:lnTo>
                  <a:pt x="404530" y="97513"/>
                </a:lnTo>
                <a:lnTo>
                  <a:pt x="377524" y="64785"/>
                </a:lnTo>
                <a:lnTo>
                  <a:pt x="344793" y="37779"/>
                </a:lnTo>
                <a:lnTo>
                  <a:pt x="307227" y="17385"/>
                </a:lnTo>
                <a:lnTo>
                  <a:pt x="265714" y="4494"/>
                </a:lnTo>
                <a:lnTo>
                  <a:pt x="221145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1219200"/>
            <a:ext cx="294868" cy="29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Z:\Гаращенко Анастасия\для отчёта\трудоустройство\IMG_7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429000" cy="3092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pic>
        <p:nvPicPr>
          <p:cNvPr id="8194" name="Picture 2" descr="\\Server\фото\ДАЧНОЕ АРХИВ ФОТО\2015\3 КВАРТАЛ\трудовой лагерь\DSC051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971800"/>
            <a:ext cx="35814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11830" y="2043176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1166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42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ЖИЛИЩНО-КОММУНАЛЬНОЕ</a:t>
            </a:r>
            <a:r>
              <a:rPr spc="-60" dirty="0"/>
              <a:t> </a:t>
            </a:r>
            <a:r>
              <a:rPr spc="-5" dirty="0"/>
              <a:t>ХОЗЯЙСТВО</a:t>
            </a:r>
          </a:p>
        </p:txBody>
      </p:sp>
      <p:sp>
        <p:nvSpPr>
          <p:cNvPr id="12" name="object 12"/>
          <p:cNvSpPr/>
          <p:nvPr/>
        </p:nvSpPr>
        <p:spPr>
          <a:xfrm>
            <a:off x="5652134" y="548641"/>
            <a:ext cx="3240405" cy="975360"/>
          </a:xfrm>
          <a:custGeom>
            <a:avLst/>
            <a:gdLst/>
            <a:ahLst/>
            <a:cxnLst/>
            <a:rect l="l" t="t" r="r" b="b"/>
            <a:pathLst>
              <a:path w="3240404" h="2778125">
                <a:moveTo>
                  <a:pt x="0" y="2777743"/>
                </a:moveTo>
                <a:lnTo>
                  <a:pt x="3240405" y="2777743"/>
                </a:lnTo>
                <a:lnTo>
                  <a:pt x="3240405" y="0"/>
                </a:lnTo>
                <a:lnTo>
                  <a:pt x="0" y="0"/>
                </a:lnTo>
                <a:lnTo>
                  <a:pt x="0" y="2777743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44590" y="578866"/>
            <a:ext cx="291592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entury Gothic"/>
                <a:cs typeface="Century Gothic"/>
              </a:rPr>
              <a:t>Расходы </a:t>
            </a:r>
            <a:r>
              <a:rPr sz="1050" spc="-5" dirty="0">
                <a:latin typeface="Century Gothic"/>
                <a:cs typeface="Century Gothic"/>
              </a:rPr>
              <a:t>будут финансироваться </a:t>
            </a:r>
            <a:r>
              <a:rPr sz="1050" dirty="0">
                <a:latin typeface="Century Gothic"/>
                <a:cs typeface="Century Gothic"/>
              </a:rPr>
              <a:t>в</a:t>
            </a:r>
            <a:r>
              <a:rPr sz="1050" spc="-85" dirty="0">
                <a:latin typeface="Century Gothic"/>
                <a:cs typeface="Century Gothic"/>
              </a:rPr>
              <a:t> </a:t>
            </a:r>
            <a:r>
              <a:rPr sz="1050" spc="-5" dirty="0" err="1">
                <a:latin typeface="Century Gothic"/>
                <a:cs typeface="Century Gothic"/>
              </a:rPr>
              <a:t>рамках</a:t>
            </a:r>
            <a:r>
              <a:rPr sz="1050" spc="-5" dirty="0">
                <a:latin typeface="Century Gothic"/>
                <a:cs typeface="Century Gothic"/>
              </a:rPr>
              <a:t>  </a:t>
            </a:r>
            <a:r>
              <a:rPr lang="ru-RU" sz="1050" spc="-5" dirty="0" smtClean="0">
                <a:latin typeface="Century Gothic"/>
                <a:cs typeface="Century Gothic"/>
              </a:rPr>
              <a:t>муниципальной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dirty="0" err="1" smtClean="0">
                <a:latin typeface="Century Gothic"/>
                <a:cs typeface="Century Gothic"/>
              </a:rPr>
              <a:t>программ</a:t>
            </a:r>
            <a:r>
              <a:rPr lang="ru-RU" sz="1050" dirty="0" err="1" smtClean="0">
                <a:latin typeface="Century Gothic"/>
                <a:cs typeface="Century Gothic"/>
              </a:rPr>
              <a:t>ы</a:t>
            </a:r>
            <a:r>
              <a:rPr sz="1050" spc="-120" dirty="0" smtClean="0">
                <a:latin typeface="Century Gothic"/>
                <a:cs typeface="Century Gothic"/>
              </a:rPr>
              <a:t> </a:t>
            </a:r>
            <a:r>
              <a:rPr lang="ru-RU" sz="1050" spc="-120" dirty="0" smtClean="0">
                <a:latin typeface="Century Gothic"/>
                <a:cs typeface="Century Gothic"/>
              </a:rPr>
              <a:t>МО Дачное</a:t>
            </a:r>
            <a:r>
              <a:rPr sz="1050" dirty="0" smtClean="0">
                <a:latin typeface="Century Gothic"/>
                <a:cs typeface="Century Gothic"/>
              </a:rPr>
              <a:t>: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4590" y="762000"/>
            <a:ext cx="3068320" cy="5917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buSzPct val="140909"/>
              <a:tabLst>
                <a:tab pos="166370" algn="l"/>
              </a:tabLst>
            </a:pPr>
            <a:endParaRPr sz="1100" dirty="0">
              <a:latin typeface="Century Gothic"/>
              <a:cs typeface="Century Gothic"/>
            </a:endParaRPr>
          </a:p>
          <a:p>
            <a:pPr marR="5080">
              <a:lnSpc>
                <a:spcPct val="96000"/>
              </a:lnSpc>
              <a:spcBef>
                <a:spcPts val="740"/>
              </a:spcBef>
              <a:buSzPct val="140909"/>
              <a:buFont typeface="Wingdings"/>
              <a:buChar char=""/>
              <a:tabLst>
                <a:tab pos="166370" algn="l"/>
              </a:tabLst>
            </a:pP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благоустройства и озеленения территории МО Дачное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09800" y="457200"/>
            <a:ext cx="16002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86 594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2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62400" y="4572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89</a:t>
            </a:r>
            <a:r>
              <a:rPr lang="ru-RU" sz="1800" b="1" spc="-5" dirty="0" smtClean="0">
                <a:latin typeface="Century Gothic"/>
                <a:cs typeface="Century Gothic"/>
              </a:rPr>
              <a:t> 929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8509" y="3315716"/>
            <a:ext cx="4752975" cy="185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50" b="1" dirty="0" smtClean="0">
                <a:latin typeface="Century Gothic"/>
                <a:cs typeface="Century Gothic"/>
              </a:rPr>
              <a:t>БЛАГОУСТРОЙСТВО</a:t>
            </a:r>
            <a:endParaRPr sz="1050" dirty="0">
              <a:latin typeface="Century Gothic"/>
              <a:cs typeface="Century Gothic"/>
            </a:endParaRPr>
          </a:p>
          <a:p>
            <a:pPr marL="12700" marR="257175">
              <a:lnSpc>
                <a:spcPct val="100000"/>
              </a:lnSpc>
            </a:pPr>
            <a:r>
              <a:rPr sz="1050" spc="-5" dirty="0" err="1" smtClean="0">
                <a:latin typeface="Century Gothic"/>
                <a:cs typeface="Century Gothic"/>
              </a:rPr>
              <a:t>формирования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dirty="0" err="1">
                <a:latin typeface="Century Gothic"/>
                <a:cs typeface="Century Gothic"/>
              </a:rPr>
              <a:t>современной</a:t>
            </a:r>
            <a:r>
              <a:rPr sz="1050" spc="-165" dirty="0">
                <a:latin typeface="Century Gothic"/>
                <a:cs typeface="Century Gothic"/>
              </a:rPr>
              <a:t> </a:t>
            </a:r>
            <a:r>
              <a:rPr lang="ru-RU" sz="1050" spc="-165" dirty="0" smtClean="0">
                <a:latin typeface="Century Gothic"/>
                <a:cs typeface="Century Gothic"/>
              </a:rPr>
              <a:t>внутри</a:t>
            </a:r>
            <a:r>
              <a:rPr sz="1050" dirty="0" err="1" smtClean="0">
                <a:latin typeface="Century Gothic"/>
                <a:cs typeface="Century Gothic"/>
              </a:rPr>
              <a:t>городской</a:t>
            </a:r>
            <a:r>
              <a:rPr sz="1050" dirty="0" smtClean="0">
                <a:latin typeface="Century Gothic"/>
                <a:cs typeface="Century Gothic"/>
              </a:rPr>
              <a:t>  </a:t>
            </a:r>
            <a:r>
              <a:rPr sz="1050" dirty="0">
                <a:latin typeface="Century Gothic"/>
                <a:cs typeface="Century Gothic"/>
              </a:rPr>
              <a:t>среды</a:t>
            </a: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Century Gothic"/>
                <a:cs typeface="Century Gothic"/>
              </a:rPr>
              <a:t>ДРУГИЕ</a:t>
            </a:r>
            <a:r>
              <a:rPr sz="1050" b="1" spc="-15" dirty="0">
                <a:latin typeface="Century Gothic"/>
                <a:cs typeface="Century Gothic"/>
              </a:rPr>
              <a:t> </a:t>
            </a:r>
            <a:r>
              <a:rPr sz="1050" b="1" dirty="0" smtClean="0">
                <a:latin typeface="Century Gothic"/>
                <a:cs typeface="Century Gothic"/>
              </a:rPr>
              <a:t>ВОПРОСЫ</a:t>
            </a:r>
            <a:r>
              <a:rPr lang="ru-RU" sz="1050" b="1" dirty="0" smtClean="0">
                <a:latin typeface="Century Gothic"/>
                <a:cs typeface="Century Gothic"/>
              </a:rPr>
              <a:t> В ОБЛАСТИ ЖИЛИЩНО-КОММУНАЛЬНОГО ХОЗЯЙСТВА</a:t>
            </a:r>
            <a:endParaRPr sz="1050" dirty="0">
              <a:latin typeface="Century Gothic"/>
              <a:cs typeface="Century Gothic"/>
            </a:endParaRPr>
          </a:p>
          <a:p>
            <a:pPr marL="12700" marR="15875">
              <a:lnSpc>
                <a:spcPct val="100000"/>
              </a:lnSpc>
            </a:pPr>
            <a:r>
              <a:rPr sz="1050" dirty="0">
                <a:latin typeface="Century Gothic"/>
                <a:cs typeface="Century Gothic"/>
              </a:rPr>
              <a:t>финансовое обеспечение </a:t>
            </a:r>
            <a:r>
              <a:rPr sz="1050" dirty="0" err="1">
                <a:latin typeface="Century Gothic"/>
                <a:cs typeface="Century Gothic"/>
              </a:rPr>
              <a:t>деятельности</a:t>
            </a:r>
            <a:r>
              <a:rPr sz="1050" dirty="0">
                <a:latin typeface="Century Gothic"/>
                <a:cs typeface="Century Gothic"/>
              </a:rPr>
              <a:t> 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lang="ru-RU" sz="1050" dirty="0" smtClean="0">
                <a:latin typeface="Century Gothic"/>
                <a:cs typeface="Century Gothic"/>
              </a:rPr>
              <a:t>муниципального казенного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учреждени</a:t>
            </a:r>
            <a:r>
              <a:rPr lang="ru-RU" sz="1050" spc="-5" dirty="0" smtClean="0">
                <a:latin typeface="Century Gothic"/>
                <a:cs typeface="Century Gothic"/>
              </a:rPr>
              <a:t>я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46444" y="3979290"/>
            <a:ext cx="2284095" cy="2284095"/>
          </a:xfrm>
          <a:custGeom>
            <a:avLst/>
            <a:gdLst/>
            <a:ahLst/>
            <a:cxnLst/>
            <a:rect l="l" t="t" r="r" b="b"/>
            <a:pathLst>
              <a:path w="2284095" h="2284095">
                <a:moveTo>
                  <a:pt x="0" y="1141856"/>
                </a:moveTo>
                <a:lnTo>
                  <a:pt x="1001" y="1093594"/>
                </a:lnTo>
                <a:lnTo>
                  <a:pt x="3981" y="1045842"/>
                </a:lnTo>
                <a:lnTo>
                  <a:pt x="8897" y="998639"/>
                </a:lnTo>
                <a:lnTo>
                  <a:pt x="15712" y="952026"/>
                </a:lnTo>
                <a:lnTo>
                  <a:pt x="24385" y="906042"/>
                </a:lnTo>
                <a:lnTo>
                  <a:pt x="34877" y="860726"/>
                </a:lnTo>
                <a:lnTo>
                  <a:pt x="47148" y="816119"/>
                </a:lnTo>
                <a:lnTo>
                  <a:pt x="61159" y="772260"/>
                </a:lnTo>
                <a:lnTo>
                  <a:pt x="76869" y="729189"/>
                </a:lnTo>
                <a:lnTo>
                  <a:pt x="94239" y="686945"/>
                </a:lnTo>
                <a:lnTo>
                  <a:pt x="113229" y="645568"/>
                </a:lnTo>
                <a:lnTo>
                  <a:pt x="133801" y="605097"/>
                </a:lnTo>
                <a:lnTo>
                  <a:pt x="155913" y="565573"/>
                </a:lnTo>
                <a:lnTo>
                  <a:pt x="179527" y="527035"/>
                </a:lnTo>
                <a:lnTo>
                  <a:pt x="204603" y="489522"/>
                </a:lnTo>
                <a:lnTo>
                  <a:pt x="231101" y="453074"/>
                </a:lnTo>
                <a:lnTo>
                  <a:pt x="258981" y="417732"/>
                </a:lnTo>
                <a:lnTo>
                  <a:pt x="288204" y="383534"/>
                </a:lnTo>
                <a:lnTo>
                  <a:pt x="318730" y="350520"/>
                </a:lnTo>
                <a:lnTo>
                  <a:pt x="350520" y="318730"/>
                </a:lnTo>
                <a:lnTo>
                  <a:pt x="383534" y="288204"/>
                </a:lnTo>
                <a:lnTo>
                  <a:pt x="417732" y="258981"/>
                </a:lnTo>
                <a:lnTo>
                  <a:pt x="453074" y="231101"/>
                </a:lnTo>
                <a:lnTo>
                  <a:pt x="489522" y="204603"/>
                </a:lnTo>
                <a:lnTo>
                  <a:pt x="527035" y="179527"/>
                </a:lnTo>
                <a:lnTo>
                  <a:pt x="565573" y="155913"/>
                </a:lnTo>
                <a:lnTo>
                  <a:pt x="605097" y="133801"/>
                </a:lnTo>
                <a:lnTo>
                  <a:pt x="645568" y="113229"/>
                </a:lnTo>
                <a:lnTo>
                  <a:pt x="686945" y="94239"/>
                </a:lnTo>
                <a:lnTo>
                  <a:pt x="729189" y="76869"/>
                </a:lnTo>
                <a:lnTo>
                  <a:pt x="772260" y="61159"/>
                </a:lnTo>
                <a:lnTo>
                  <a:pt x="816119" y="47148"/>
                </a:lnTo>
                <a:lnTo>
                  <a:pt x="860726" y="34877"/>
                </a:lnTo>
                <a:lnTo>
                  <a:pt x="906042" y="24385"/>
                </a:lnTo>
                <a:lnTo>
                  <a:pt x="952026" y="15712"/>
                </a:lnTo>
                <a:lnTo>
                  <a:pt x="998639" y="8897"/>
                </a:lnTo>
                <a:lnTo>
                  <a:pt x="1045842" y="3981"/>
                </a:lnTo>
                <a:lnTo>
                  <a:pt x="1093594" y="1001"/>
                </a:lnTo>
                <a:lnTo>
                  <a:pt x="1141856" y="0"/>
                </a:lnTo>
                <a:lnTo>
                  <a:pt x="1190128" y="1001"/>
                </a:lnTo>
                <a:lnTo>
                  <a:pt x="1237889" y="3981"/>
                </a:lnTo>
                <a:lnTo>
                  <a:pt x="1285099" y="8897"/>
                </a:lnTo>
                <a:lnTo>
                  <a:pt x="1331719" y="15712"/>
                </a:lnTo>
                <a:lnTo>
                  <a:pt x="1377708" y="24385"/>
                </a:lnTo>
                <a:lnTo>
                  <a:pt x="1423029" y="34877"/>
                </a:lnTo>
                <a:lnTo>
                  <a:pt x="1467640" y="47148"/>
                </a:lnTo>
                <a:lnTo>
                  <a:pt x="1511502" y="61159"/>
                </a:lnTo>
                <a:lnTo>
                  <a:pt x="1554576" y="76869"/>
                </a:lnTo>
                <a:lnTo>
                  <a:pt x="1596822" y="94239"/>
                </a:lnTo>
                <a:lnTo>
                  <a:pt x="1638201" y="113229"/>
                </a:lnTo>
                <a:lnTo>
                  <a:pt x="1678672" y="133801"/>
                </a:lnTo>
                <a:lnTo>
                  <a:pt x="1718197" y="155913"/>
                </a:lnTo>
                <a:lnTo>
                  <a:pt x="1756735" y="179527"/>
                </a:lnTo>
                <a:lnTo>
                  <a:pt x="1794247" y="204603"/>
                </a:lnTo>
                <a:lnTo>
                  <a:pt x="1830693" y="231101"/>
                </a:lnTo>
                <a:lnTo>
                  <a:pt x="1866034" y="258981"/>
                </a:lnTo>
                <a:lnTo>
                  <a:pt x="1900230" y="288204"/>
                </a:lnTo>
                <a:lnTo>
                  <a:pt x="1933242" y="318730"/>
                </a:lnTo>
                <a:lnTo>
                  <a:pt x="1965029" y="350520"/>
                </a:lnTo>
                <a:lnTo>
                  <a:pt x="1995553" y="383534"/>
                </a:lnTo>
                <a:lnTo>
                  <a:pt x="2024773" y="417732"/>
                </a:lnTo>
                <a:lnTo>
                  <a:pt x="2052650" y="453074"/>
                </a:lnTo>
                <a:lnTo>
                  <a:pt x="2079145" y="489522"/>
                </a:lnTo>
                <a:lnTo>
                  <a:pt x="2104217" y="527035"/>
                </a:lnTo>
                <a:lnTo>
                  <a:pt x="2127828" y="565573"/>
                </a:lnTo>
                <a:lnTo>
                  <a:pt x="2149937" y="605097"/>
                </a:lnTo>
                <a:lnTo>
                  <a:pt x="2170505" y="645568"/>
                </a:lnTo>
                <a:lnTo>
                  <a:pt x="2189493" y="686945"/>
                </a:lnTo>
                <a:lnTo>
                  <a:pt x="2206860" y="729189"/>
                </a:lnTo>
                <a:lnTo>
                  <a:pt x="2222567" y="772260"/>
                </a:lnTo>
                <a:lnTo>
                  <a:pt x="2236575" y="816119"/>
                </a:lnTo>
                <a:lnTo>
                  <a:pt x="2248843" y="860726"/>
                </a:lnTo>
                <a:lnTo>
                  <a:pt x="2259333" y="906042"/>
                </a:lnTo>
                <a:lnTo>
                  <a:pt x="2268004" y="952026"/>
                </a:lnTo>
                <a:lnTo>
                  <a:pt x="2274818" y="998639"/>
                </a:lnTo>
                <a:lnTo>
                  <a:pt x="2279733" y="1045842"/>
                </a:lnTo>
                <a:lnTo>
                  <a:pt x="2282712" y="1093594"/>
                </a:lnTo>
                <a:lnTo>
                  <a:pt x="2283713" y="1141856"/>
                </a:lnTo>
                <a:lnTo>
                  <a:pt x="2282712" y="1190127"/>
                </a:lnTo>
                <a:lnTo>
                  <a:pt x="2279733" y="1237887"/>
                </a:lnTo>
                <a:lnTo>
                  <a:pt x="2274818" y="1285097"/>
                </a:lnTo>
                <a:lnTo>
                  <a:pt x="2268004" y="1331716"/>
                </a:lnTo>
                <a:lnTo>
                  <a:pt x="2259333" y="1377706"/>
                </a:lnTo>
                <a:lnTo>
                  <a:pt x="2248843" y="1423026"/>
                </a:lnTo>
                <a:lnTo>
                  <a:pt x="2236575" y="1467637"/>
                </a:lnTo>
                <a:lnTo>
                  <a:pt x="2222567" y="1511500"/>
                </a:lnTo>
                <a:lnTo>
                  <a:pt x="2206860" y="1554574"/>
                </a:lnTo>
                <a:lnTo>
                  <a:pt x="2189493" y="1596821"/>
                </a:lnTo>
                <a:lnTo>
                  <a:pt x="2170505" y="1638200"/>
                </a:lnTo>
                <a:lnTo>
                  <a:pt x="2149937" y="1678672"/>
                </a:lnTo>
                <a:lnTo>
                  <a:pt x="2127828" y="1718198"/>
                </a:lnTo>
                <a:lnTo>
                  <a:pt x="2104217" y="1756736"/>
                </a:lnTo>
                <a:lnTo>
                  <a:pt x="2079145" y="1794249"/>
                </a:lnTo>
                <a:lnTo>
                  <a:pt x="2052650" y="1830697"/>
                </a:lnTo>
                <a:lnTo>
                  <a:pt x="2024773" y="1866039"/>
                </a:lnTo>
                <a:lnTo>
                  <a:pt x="1995553" y="1900236"/>
                </a:lnTo>
                <a:lnTo>
                  <a:pt x="1965029" y="1933249"/>
                </a:lnTo>
                <a:lnTo>
                  <a:pt x="1933242" y="1965038"/>
                </a:lnTo>
                <a:lnTo>
                  <a:pt x="1900230" y="1995562"/>
                </a:lnTo>
                <a:lnTo>
                  <a:pt x="1866034" y="2024784"/>
                </a:lnTo>
                <a:lnTo>
                  <a:pt x="1830693" y="2052663"/>
                </a:lnTo>
                <a:lnTo>
                  <a:pt x="1794247" y="2079158"/>
                </a:lnTo>
                <a:lnTo>
                  <a:pt x="1756735" y="2104232"/>
                </a:lnTo>
                <a:lnTo>
                  <a:pt x="1718197" y="2127844"/>
                </a:lnTo>
                <a:lnTo>
                  <a:pt x="1678672" y="2149954"/>
                </a:lnTo>
                <a:lnTo>
                  <a:pt x="1638201" y="2170524"/>
                </a:lnTo>
                <a:lnTo>
                  <a:pt x="1596822" y="2189512"/>
                </a:lnTo>
                <a:lnTo>
                  <a:pt x="1554576" y="2206880"/>
                </a:lnTo>
                <a:lnTo>
                  <a:pt x="1511502" y="2222588"/>
                </a:lnTo>
                <a:lnTo>
                  <a:pt x="1467640" y="2236597"/>
                </a:lnTo>
                <a:lnTo>
                  <a:pt x="1423029" y="2248866"/>
                </a:lnTo>
                <a:lnTo>
                  <a:pt x="1377708" y="2259357"/>
                </a:lnTo>
                <a:lnTo>
                  <a:pt x="1331719" y="2268029"/>
                </a:lnTo>
                <a:lnTo>
                  <a:pt x="1285099" y="2274842"/>
                </a:lnTo>
                <a:lnTo>
                  <a:pt x="1237889" y="2279758"/>
                </a:lnTo>
                <a:lnTo>
                  <a:pt x="1190128" y="2282737"/>
                </a:lnTo>
                <a:lnTo>
                  <a:pt x="1141856" y="2283739"/>
                </a:lnTo>
                <a:lnTo>
                  <a:pt x="1093594" y="2282737"/>
                </a:lnTo>
                <a:lnTo>
                  <a:pt x="1045842" y="2279758"/>
                </a:lnTo>
                <a:lnTo>
                  <a:pt x="998639" y="2274842"/>
                </a:lnTo>
                <a:lnTo>
                  <a:pt x="952026" y="2268029"/>
                </a:lnTo>
                <a:lnTo>
                  <a:pt x="906042" y="2259357"/>
                </a:lnTo>
                <a:lnTo>
                  <a:pt x="860726" y="2248866"/>
                </a:lnTo>
                <a:lnTo>
                  <a:pt x="816119" y="2236597"/>
                </a:lnTo>
                <a:lnTo>
                  <a:pt x="772260" y="2222588"/>
                </a:lnTo>
                <a:lnTo>
                  <a:pt x="729189" y="2206880"/>
                </a:lnTo>
                <a:lnTo>
                  <a:pt x="686945" y="2189512"/>
                </a:lnTo>
                <a:lnTo>
                  <a:pt x="645568" y="2170524"/>
                </a:lnTo>
                <a:lnTo>
                  <a:pt x="605097" y="2149954"/>
                </a:lnTo>
                <a:lnTo>
                  <a:pt x="565573" y="2127844"/>
                </a:lnTo>
                <a:lnTo>
                  <a:pt x="527035" y="2104232"/>
                </a:lnTo>
                <a:lnTo>
                  <a:pt x="489522" y="2079158"/>
                </a:lnTo>
                <a:lnTo>
                  <a:pt x="453074" y="2052663"/>
                </a:lnTo>
                <a:lnTo>
                  <a:pt x="417732" y="2024784"/>
                </a:lnTo>
                <a:lnTo>
                  <a:pt x="383534" y="1995562"/>
                </a:lnTo>
                <a:lnTo>
                  <a:pt x="350520" y="1965038"/>
                </a:lnTo>
                <a:lnTo>
                  <a:pt x="318730" y="1933249"/>
                </a:lnTo>
                <a:lnTo>
                  <a:pt x="288204" y="1900236"/>
                </a:lnTo>
                <a:lnTo>
                  <a:pt x="258981" y="1866039"/>
                </a:lnTo>
                <a:lnTo>
                  <a:pt x="231101" y="1830697"/>
                </a:lnTo>
                <a:lnTo>
                  <a:pt x="204603" y="1794249"/>
                </a:lnTo>
                <a:lnTo>
                  <a:pt x="179527" y="1756736"/>
                </a:lnTo>
                <a:lnTo>
                  <a:pt x="155913" y="1718198"/>
                </a:lnTo>
                <a:lnTo>
                  <a:pt x="133801" y="1678672"/>
                </a:lnTo>
                <a:lnTo>
                  <a:pt x="113229" y="1638200"/>
                </a:lnTo>
                <a:lnTo>
                  <a:pt x="94239" y="1596821"/>
                </a:lnTo>
                <a:lnTo>
                  <a:pt x="76869" y="1554574"/>
                </a:lnTo>
                <a:lnTo>
                  <a:pt x="61159" y="1511500"/>
                </a:lnTo>
                <a:lnTo>
                  <a:pt x="47148" y="1467637"/>
                </a:lnTo>
                <a:lnTo>
                  <a:pt x="34877" y="1423026"/>
                </a:lnTo>
                <a:lnTo>
                  <a:pt x="24385" y="1377706"/>
                </a:lnTo>
                <a:lnTo>
                  <a:pt x="15712" y="1331716"/>
                </a:lnTo>
                <a:lnTo>
                  <a:pt x="8897" y="1285097"/>
                </a:lnTo>
                <a:lnTo>
                  <a:pt x="3981" y="1237887"/>
                </a:lnTo>
                <a:lnTo>
                  <a:pt x="1001" y="1190127"/>
                </a:lnTo>
                <a:lnTo>
                  <a:pt x="0" y="1141856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400" y="2286000"/>
            <a:ext cx="648954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828800"/>
            <a:ext cx="25908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Z:\Гаращенко Анастасия\для отчёта\благоустройство\Голикова 94 11.08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600200"/>
            <a:ext cx="2819400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Z:\Гаращенко Анастасия\для отчёта\благоустройство\ул. Зины Портновой, д. 7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3886200"/>
            <a:ext cx="2895600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bject 21"/>
          <p:cNvSpPr txBox="1"/>
          <p:nvPr/>
        </p:nvSpPr>
        <p:spPr>
          <a:xfrm>
            <a:off x="685800" y="4572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107 103</a:t>
            </a:r>
            <a:r>
              <a:rPr sz="1800" b="1" spc="-5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5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28" name="Рисунок 27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2057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381000" y="762000"/>
          <a:ext cx="5257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3335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</a:t>
            </a:r>
            <a:r>
              <a:rPr spc="-50" dirty="0"/>
              <a:t> </a:t>
            </a:r>
            <a:r>
              <a:rPr spc="-5" dirty="0"/>
              <a:t>ОБРАЗОВАНИЕ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25138" y="505186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200" y="1447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1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33400" y="17526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3 400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33400" y="3200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" y="3505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800" b="1" spc="-7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526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400" y="5105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4"/>
                </a:lnTo>
                <a:lnTo>
                  <a:pt x="7540" y="669504"/>
                </a:lnTo>
                <a:lnTo>
                  <a:pt x="16743" y="714495"/>
                </a:lnTo>
                <a:lnTo>
                  <a:pt x="29370" y="758138"/>
                </a:lnTo>
                <a:lnTo>
                  <a:pt x="45273" y="800285"/>
                </a:lnTo>
                <a:lnTo>
                  <a:pt x="64304" y="840787"/>
                </a:lnTo>
                <a:lnTo>
                  <a:pt x="86313" y="879496"/>
                </a:lnTo>
                <a:lnTo>
                  <a:pt x="111154" y="916264"/>
                </a:lnTo>
                <a:lnTo>
                  <a:pt x="138677" y="950943"/>
                </a:lnTo>
                <a:lnTo>
                  <a:pt x="168735" y="983384"/>
                </a:lnTo>
                <a:lnTo>
                  <a:pt x="201179" y="1013440"/>
                </a:lnTo>
                <a:lnTo>
                  <a:pt x="235860" y="1040961"/>
                </a:lnTo>
                <a:lnTo>
                  <a:pt x="272631" y="1065799"/>
                </a:lnTo>
                <a:lnTo>
                  <a:pt x="311342" y="1087807"/>
                </a:lnTo>
                <a:lnTo>
                  <a:pt x="351847" y="1106836"/>
                </a:lnTo>
                <a:lnTo>
                  <a:pt x="393996" y="1122738"/>
                </a:lnTo>
                <a:lnTo>
                  <a:pt x="437641" y="1135364"/>
                </a:lnTo>
                <a:lnTo>
                  <a:pt x="482635" y="1144566"/>
                </a:lnTo>
                <a:lnTo>
                  <a:pt x="528827" y="1150196"/>
                </a:lnTo>
                <a:lnTo>
                  <a:pt x="576071" y="1152105"/>
                </a:lnTo>
                <a:lnTo>
                  <a:pt x="623316" y="1150196"/>
                </a:lnTo>
                <a:lnTo>
                  <a:pt x="669508" y="1144566"/>
                </a:lnTo>
                <a:lnTo>
                  <a:pt x="714502" y="1135364"/>
                </a:lnTo>
                <a:lnTo>
                  <a:pt x="758147" y="1122738"/>
                </a:lnTo>
                <a:lnTo>
                  <a:pt x="800296" y="1106836"/>
                </a:lnTo>
                <a:lnTo>
                  <a:pt x="840801" y="1087807"/>
                </a:lnTo>
                <a:lnTo>
                  <a:pt x="879512" y="1065799"/>
                </a:lnTo>
                <a:lnTo>
                  <a:pt x="916283" y="1040961"/>
                </a:lnTo>
                <a:lnTo>
                  <a:pt x="950964" y="1013440"/>
                </a:lnTo>
                <a:lnTo>
                  <a:pt x="983408" y="983384"/>
                </a:lnTo>
                <a:lnTo>
                  <a:pt x="1013466" y="950943"/>
                </a:lnTo>
                <a:lnTo>
                  <a:pt x="1040989" y="916264"/>
                </a:lnTo>
                <a:lnTo>
                  <a:pt x="1065830" y="879496"/>
                </a:lnTo>
                <a:lnTo>
                  <a:pt x="1087839" y="840787"/>
                </a:lnTo>
                <a:lnTo>
                  <a:pt x="1106870" y="800285"/>
                </a:lnTo>
                <a:lnTo>
                  <a:pt x="1122773" y="758138"/>
                </a:lnTo>
                <a:lnTo>
                  <a:pt x="1135400" y="714495"/>
                </a:lnTo>
                <a:lnTo>
                  <a:pt x="1144603" y="669504"/>
                </a:lnTo>
                <a:lnTo>
                  <a:pt x="1150234" y="623314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9600" y="5410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3 677</a:t>
            </a:r>
            <a:r>
              <a:rPr sz="18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138" y="3178466"/>
            <a:ext cx="369332" cy="1311275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22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138" y="13205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21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81165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5" h="1625600">
                <a:moveTo>
                  <a:pt x="812418" y="0"/>
                </a:moveTo>
                <a:lnTo>
                  <a:pt x="895223" y="4064"/>
                </a:lnTo>
                <a:lnTo>
                  <a:pt x="976122" y="16637"/>
                </a:lnTo>
                <a:lnTo>
                  <a:pt x="1053718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8" y="185674"/>
                </a:lnTo>
                <a:lnTo>
                  <a:pt x="1386586" y="238125"/>
                </a:lnTo>
                <a:lnTo>
                  <a:pt x="1439037" y="295783"/>
                </a:lnTo>
                <a:lnTo>
                  <a:pt x="1485773" y="358394"/>
                </a:lnTo>
                <a:lnTo>
                  <a:pt x="1526413" y="425450"/>
                </a:lnTo>
                <a:lnTo>
                  <a:pt x="1560576" y="496570"/>
                </a:lnTo>
                <a:lnTo>
                  <a:pt x="1587881" y="570992"/>
                </a:lnTo>
                <a:lnTo>
                  <a:pt x="1607692" y="649008"/>
                </a:lnTo>
                <a:lnTo>
                  <a:pt x="1620392" y="729881"/>
                </a:lnTo>
                <a:lnTo>
                  <a:pt x="1624457" y="812774"/>
                </a:lnTo>
                <a:lnTo>
                  <a:pt x="1620392" y="895680"/>
                </a:lnTo>
                <a:lnTo>
                  <a:pt x="1607692" y="976541"/>
                </a:lnTo>
                <a:lnTo>
                  <a:pt x="1587881" y="1054557"/>
                </a:lnTo>
                <a:lnTo>
                  <a:pt x="1560576" y="1128953"/>
                </a:lnTo>
                <a:lnTo>
                  <a:pt x="1526413" y="1200073"/>
                </a:lnTo>
                <a:lnTo>
                  <a:pt x="1485773" y="1267142"/>
                </a:lnTo>
                <a:lnTo>
                  <a:pt x="1439037" y="1329728"/>
                </a:lnTo>
                <a:lnTo>
                  <a:pt x="1386586" y="1387449"/>
                </a:lnTo>
                <a:lnTo>
                  <a:pt x="1328928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718" y="1589024"/>
                </a:lnTo>
                <a:lnTo>
                  <a:pt x="976122" y="1608937"/>
                </a:lnTo>
                <a:lnTo>
                  <a:pt x="895223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2" y="1439875"/>
                </a:lnTo>
                <a:lnTo>
                  <a:pt x="237743" y="1387449"/>
                </a:lnTo>
                <a:lnTo>
                  <a:pt x="185293" y="1329728"/>
                </a:lnTo>
                <a:lnTo>
                  <a:pt x="138557" y="1267142"/>
                </a:lnTo>
                <a:lnTo>
                  <a:pt x="97917" y="1200073"/>
                </a:lnTo>
                <a:lnTo>
                  <a:pt x="63754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4" y="496570"/>
                </a:lnTo>
                <a:lnTo>
                  <a:pt x="97917" y="425450"/>
                </a:lnTo>
                <a:lnTo>
                  <a:pt x="138557" y="358394"/>
                </a:lnTo>
                <a:lnTo>
                  <a:pt x="185293" y="295783"/>
                </a:lnTo>
                <a:lnTo>
                  <a:pt x="237743" y="238125"/>
                </a:lnTo>
                <a:lnTo>
                  <a:pt x="295402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17058" y="5066157"/>
            <a:ext cx="1624965" cy="1624965"/>
          </a:xfrm>
          <a:custGeom>
            <a:avLst/>
            <a:gdLst/>
            <a:ahLst/>
            <a:cxnLst/>
            <a:rect l="l" t="t" r="r" b="b"/>
            <a:pathLst>
              <a:path w="1624965" h="1624965">
                <a:moveTo>
                  <a:pt x="812418" y="0"/>
                </a:moveTo>
                <a:lnTo>
                  <a:pt x="895350" y="4064"/>
                </a:lnTo>
                <a:lnTo>
                  <a:pt x="976121" y="16637"/>
                </a:lnTo>
                <a:lnTo>
                  <a:pt x="1053718" y="36576"/>
                </a:lnTo>
                <a:lnTo>
                  <a:pt x="1128521" y="63754"/>
                </a:lnTo>
                <a:lnTo>
                  <a:pt x="1199261" y="97917"/>
                </a:lnTo>
                <a:lnTo>
                  <a:pt x="1266316" y="138557"/>
                </a:lnTo>
                <a:lnTo>
                  <a:pt x="1328927" y="185293"/>
                </a:lnTo>
                <a:lnTo>
                  <a:pt x="1386713" y="237744"/>
                </a:lnTo>
                <a:lnTo>
                  <a:pt x="1439037" y="295402"/>
                </a:lnTo>
                <a:lnTo>
                  <a:pt x="1485772" y="358013"/>
                </a:lnTo>
                <a:lnTo>
                  <a:pt x="1526413" y="425069"/>
                </a:lnTo>
                <a:lnTo>
                  <a:pt x="1560575" y="496189"/>
                </a:lnTo>
                <a:lnTo>
                  <a:pt x="1587881" y="570992"/>
                </a:lnTo>
                <a:lnTo>
                  <a:pt x="1607819" y="648601"/>
                </a:lnTo>
                <a:lnTo>
                  <a:pt x="1620392" y="729475"/>
                </a:lnTo>
                <a:lnTo>
                  <a:pt x="1624457" y="812380"/>
                </a:lnTo>
                <a:lnTo>
                  <a:pt x="1620392" y="895273"/>
                </a:lnTo>
                <a:lnTo>
                  <a:pt x="1607819" y="976160"/>
                </a:lnTo>
                <a:lnTo>
                  <a:pt x="1587881" y="1053757"/>
                </a:lnTo>
                <a:lnTo>
                  <a:pt x="1560575" y="1128547"/>
                </a:lnTo>
                <a:lnTo>
                  <a:pt x="1526413" y="1199705"/>
                </a:lnTo>
                <a:lnTo>
                  <a:pt x="1485772" y="1266367"/>
                </a:lnTo>
                <a:lnTo>
                  <a:pt x="1439037" y="1328940"/>
                </a:lnTo>
                <a:lnTo>
                  <a:pt x="1386713" y="1386649"/>
                </a:lnTo>
                <a:lnTo>
                  <a:pt x="1328927" y="1439075"/>
                </a:lnTo>
                <a:lnTo>
                  <a:pt x="1266316" y="1485811"/>
                </a:lnTo>
                <a:lnTo>
                  <a:pt x="1199261" y="1526451"/>
                </a:lnTo>
                <a:lnTo>
                  <a:pt x="1128521" y="1560601"/>
                </a:lnTo>
                <a:lnTo>
                  <a:pt x="1053718" y="1587842"/>
                </a:lnTo>
                <a:lnTo>
                  <a:pt x="976121" y="1607743"/>
                </a:lnTo>
                <a:lnTo>
                  <a:pt x="895350" y="1620342"/>
                </a:lnTo>
                <a:lnTo>
                  <a:pt x="812418" y="1624406"/>
                </a:lnTo>
                <a:lnTo>
                  <a:pt x="729488" y="1620342"/>
                </a:lnTo>
                <a:lnTo>
                  <a:pt x="648588" y="1607743"/>
                </a:lnTo>
                <a:lnTo>
                  <a:pt x="570991" y="1587842"/>
                </a:lnTo>
                <a:lnTo>
                  <a:pt x="496188" y="1560601"/>
                </a:lnTo>
                <a:lnTo>
                  <a:pt x="425068" y="1526463"/>
                </a:lnTo>
                <a:lnTo>
                  <a:pt x="358013" y="1485811"/>
                </a:lnTo>
                <a:lnTo>
                  <a:pt x="295401" y="1439075"/>
                </a:lnTo>
                <a:lnTo>
                  <a:pt x="237743" y="1386649"/>
                </a:lnTo>
                <a:lnTo>
                  <a:pt x="185292" y="1328940"/>
                </a:lnTo>
                <a:lnTo>
                  <a:pt x="138556" y="1266367"/>
                </a:lnTo>
                <a:lnTo>
                  <a:pt x="97916" y="1199705"/>
                </a:lnTo>
                <a:lnTo>
                  <a:pt x="63753" y="1128547"/>
                </a:lnTo>
                <a:lnTo>
                  <a:pt x="36575" y="1053757"/>
                </a:lnTo>
                <a:lnTo>
                  <a:pt x="16637" y="976160"/>
                </a:lnTo>
                <a:lnTo>
                  <a:pt x="4063" y="895273"/>
                </a:lnTo>
                <a:lnTo>
                  <a:pt x="0" y="812380"/>
                </a:lnTo>
                <a:lnTo>
                  <a:pt x="4063" y="729475"/>
                </a:lnTo>
                <a:lnTo>
                  <a:pt x="16637" y="648601"/>
                </a:lnTo>
                <a:lnTo>
                  <a:pt x="36575" y="570992"/>
                </a:lnTo>
                <a:lnTo>
                  <a:pt x="63753" y="496189"/>
                </a:lnTo>
                <a:lnTo>
                  <a:pt x="97916" y="425069"/>
                </a:lnTo>
                <a:lnTo>
                  <a:pt x="138556" y="358013"/>
                </a:lnTo>
                <a:lnTo>
                  <a:pt x="185292" y="295402"/>
                </a:lnTo>
                <a:lnTo>
                  <a:pt x="237743" y="237744"/>
                </a:lnTo>
                <a:lnTo>
                  <a:pt x="295401" y="185293"/>
                </a:lnTo>
                <a:lnTo>
                  <a:pt x="358013" y="138557"/>
                </a:lnTo>
                <a:lnTo>
                  <a:pt x="425068" y="97917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36922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4" h="1625600">
                <a:moveTo>
                  <a:pt x="812418" y="0"/>
                </a:moveTo>
                <a:lnTo>
                  <a:pt x="895350" y="4064"/>
                </a:lnTo>
                <a:lnTo>
                  <a:pt x="976249" y="16637"/>
                </a:lnTo>
                <a:lnTo>
                  <a:pt x="1053846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7" y="185674"/>
                </a:lnTo>
                <a:lnTo>
                  <a:pt x="1386713" y="238125"/>
                </a:lnTo>
                <a:lnTo>
                  <a:pt x="1439164" y="295783"/>
                </a:lnTo>
                <a:lnTo>
                  <a:pt x="1485900" y="358394"/>
                </a:lnTo>
                <a:lnTo>
                  <a:pt x="1526539" y="425450"/>
                </a:lnTo>
                <a:lnTo>
                  <a:pt x="1560576" y="496570"/>
                </a:lnTo>
                <a:lnTo>
                  <a:pt x="1587880" y="570992"/>
                </a:lnTo>
                <a:lnTo>
                  <a:pt x="1607819" y="649008"/>
                </a:lnTo>
                <a:lnTo>
                  <a:pt x="1620392" y="729881"/>
                </a:lnTo>
                <a:lnTo>
                  <a:pt x="1624456" y="812774"/>
                </a:lnTo>
                <a:lnTo>
                  <a:pt x="1620392" y="895680"/>
                </a:lnTo>
                <a:lnTo>
                  <a:pt x="1607819" y="976541"/>
                </a:lnTo>
                <a:lnTo>
                  <a:pt x="1587880" y="1054557"/>
                </a:lnTo>
                <a:lnTo>
                  <a:pt x="1560576" y="1128953"/>
                </a:lnTo>
                <a:lnTo>
                  <a:pt x="1526539" y="1200073"/>
                </a:lnTo>
                <a:lnTo>
                  <a:pt x="1485900" y="1267142"/>
                </a:lnTo>
                <a:lnTo>
                  <a:pt x="1439164" y="1329728"/>
                </a:lnTo>
                <a:lnTo>
                  <a:pt x="1386713" y="1387449"/>
                </a:lnTo>
                <a:lnTo>
                  <a:pt x="1328927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846" y="1589024"/>
                </a:lnTo>
                <a:lnTo>
                  <a:pt x="976249" y="1608937"/>
                </a:lnTo>
                <a:lnTo>
                  <a:pt x="895350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1" y="1439875"/>
                </a:lnTo>
                <a:lnTo>
                  <a:pt x="237743" y="1387449"/>
                </a:lnTo>
                <a:lnTo>
                  <a:pt x="185292" y="1329728"/>
                </a:lnTo>
                <a:lnTo>
                  <a:pt x="138556" y="1267142"/>
                </a:lnTo>
                <a:lnTo>
                  <a:pt x="97916" y="1200073"/>
                </a:lnTo>
                <a:lnTo>
                  <a:pt x="63753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3" y="496570"/>
                </a:lnTo>
                <a:lnTo>
                  <a:pt x="97916" y="425450"/>
                </a:lnTo>
                <a:lnTo>
                  <a:pt x="138556" y="358394"/>
                </a:lnTo>
                <a:lnTo>
                  <a:pt x="185292" y="295783"/>
                </a:lnTo>
                <a:lnTo>
                  <a:pt x="237743" y="238125"/>
                </a:lnTo>
                <a:lnTo>
                  <a:pt x="295401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8" name="Picture 4" descr="Z:\Гаращенко Анастасия\для отчёта\профилактика\IMG_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812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Z:\Гаращенко Анастасия\для отчёта\профилактика\20170324_18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419600"/>
            <a:ext cx="2133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Z:\Гаращенко Анастасия\для отчёта\ВП\IMG_0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0574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Прямоугольник 57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flipV="1">
            <a:off x="4038600" y="1676400"/>
            <a:ext cx="152400" cy="152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38600" y="3352800"/>
            <a:ext cx="1524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67200" y="1600200"/>
            <a:ext cx="487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dirty="0" smtClean="0"/>
              <a:t>ДРУГИЕ ВОПРОСЫ В ОБЛАСТИ ОБРАЗОВАНИЯ</a:t>
            </a:r>
          </a:p>
          <a:p>
            <a:pPr fontAlgn="t"/>
            <a:r>
              <a:rPr lang="ru-RU" sz="1200" dirty="0" smtClean="0"/>
              <a:t>проведение мероприятий по военно-патриотическому воспитанию граждан</a:t>
            </a:r>
          </a:p>
          <a:p>
            <a:pPr fontAlgn="t"/>
            <a:r>
              <a:rPr lang="ru-RU" sz="1200" dirty="0" smtClean="0"/>
              <a:t>профилактика правонарушений на территории МО Дачное</a:t>
            </a:r>
          </a:p>
          <a:p>
            <a:pPr fontAlgn="t"/>
            <a:r>
              <a:rPr lang="ru-RU" sz="1200" dirty="0" smtClean="0"/>
              <a:t>профилактика терроризма и экстремизма на территории МО Дачное</a:t>
            </a:r>
          </a:p>
          <a:p>
            <a:pPr fontAlgn="t"/>
            <a:r>
              <a:rPr lang="ru-RU" sz="1200" dirty="0" smtClean="0"/>
              <a:t>профилактика дорожно-транспортного травматизма</a:t>
            </a:r>
          </a:p>
          <a:p>
            <a:pPr fontAlgn="t"/>
            <a:r>
              <a:rPr lang="ru-RU" sz="1200" dirty="0" smtClean="0"/>
              <a:t>профилактика межнациональных (межэтнических) конфликтов</a:t>
            </a:r>
          </a:p>
          <a:p>
            <a:pPr fontAlgn="t"/>
            <a:r>
              <a:rPr lang="ru-RU" sz="1200" dirty="0" smtClean="0"/>
              <a:t>экологическое просвещение</a:t>
            </a:r>
          </a:p>
          <a:p>
            <a:pPr fontAlgn="t"/>
            <a:endParaRPr lang="ru-RU" sz="1200" dirty="0" smtClean="0"/>
          </a:p>
          <a:p>
            <a:pPr fontAlgn="t"/>
            <a:r>
              <a:rPr lang="ru-RU" sz="1200" dirty="0" smtClean="0"/>
              <a:t>ПРОФПОДГОТОВКА, ПЕРЕПОДГОТОВКА И ПОВЫШЕНИЕ КВАЛИФИКАЦИИ</a:t>
            </a:r>
          </a:p>
          <a:p>
            <a:pPr fontAlgn="t"/>
            <a:r>
              <a:rPr lang="ru-RU" sz="1200" dirty="0" smtClean="0"/>
              <a:t>Организация профобразования и дополнительного профобразования</a:t>
            </a:r>
          </a:p>
          <a:p>
            <a:pPr fontAlgn="t"/>
            <a:r>
              <a:rPr lang="ru-RU" sz="1200" dirty="0" smtClean="0"/>
              <a:t>работников органов местного самоуправления, депутатов, работников муниципального учреждения </a:t>
            </a:r>
          </a:p>
        </p:txBody>
      </p:sp>
      <p:graphicFrame>
        <p:nvGraphicFramePr>
          <p:cNvPr id="39" name="Диаграмма 38"/>
          <p:cNvGraphicFramePr/>
          <p:nvPr/>
        </p:nvGraphicFramePr>
        <p:xfrm>
          <a:off x="1371600" y="533400"/>
          <a:ext cx="2667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Диаграмма 39"/>
          <p:cNvGraphicFramePr/>
          <p:nvPr/>
        </p:nvGraphicFramePr>
        <p:xfrm>
          <a:off x="1219200" y="2438400"/>
          <a:ext cx="26670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Диаграмма 40"/>
          <p:cNvGraphicFramePr/>
          <p:nvPr/>
        </p:nvGraphicFramePr>
        <p:xfrm>
          <a:off x="1219200" y="4038600"/>
          <a:ext cx="2819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495800" y="30480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>
                <a:latin typeface="Century Gothic"/>
                <a:cs typeface="Century Gothic"/>
              </a:rPr>
              <a:t>Расходы будут осуществляться </a:t>
            </a:r>
            <a:r>
              <a:rPr lang="ru-RU" sz="1400" dirty="0" smtClean="0">
                <a:latin typeface="Century Gothic"/>
                <a:cs typeface="Century Gothic"/>
              </a:rPr>
              <a:t>в </a:t>
            </a:r>
            <a:r>
              <a:rPr lang="ru-RU" sz="1400" spc="-5" dirty="0" smtClean="0">
                <a:latin typeface="Century Gothic"/>
                <a:cs typeface="Century Gothic"/>
              </a:rPr>
              <a:t>рамках</a:t>
            </a:r>
            <a:r>
              <a:rPr lang="ru-RU" sz="1400" spc="25" dirty="0" smtClean="0">
                <a:latin typeface="Century Gothic"/>
                <a:cs typeface="Century Gothic"/>
              </a:rPr>
              <a:t> </a:t>
            </a:r>
            <a:r>
              <a:rPr lang="ru-RU" sz="1400" spc="-5" dirty="0" smtClean="0">
                <a:latin typeface="Century Gothic"/>
                <a:cs typeface="Century Gothic"/>
              </a:rPr>
              <a:t>двух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spc="-5" dirty="0" smtClean="0">
                <a:latin typeface="Century Gothic"/>
                <a:cs typeface="Century Gothic"/>
              </a:rPr>
              <a:t>муниципальных программ МО Дачное: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проведению работ по военно-патриотическому воспитанию граждан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безопасности и охраны правопорядка на территории МО дачное</a:t>
            </a:r>
            <a:endParaRPr lang="ru-RU" sz="1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45160"/>
            <a:ext cx="2762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</a:t>
            </a:r>
            <a:r>
              <a:rPr sz="1800" b="1" spc="-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171717"/>
                </a:solidFill>
                <a:latin typeface="Century Gothic"/>
                <a:cs typeface="Century Gothic"/>
              </a:rPr>
              <a:t>КУЛЬТУРУ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914400"/>
            <a:ext cx="392302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Расходы будут осуществляться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5" dirty="0">
                <a:latin typeface="Century Gothic"/>
                <a:cs typeface="Century Gothic"/>
              </a:rPr>
              <a:t>рамках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двух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муниципальных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spc="-5" dirty="0" err="1">
                <a:latin typeface="Century Gothic"/>
                <a:cs typeface="Century Gothic"/>
              </a:rPr>
              <a:t>программ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местных и участие в организации и проведении городских праздничных и иных зрелищных мероприятий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</a:t>
            </a:r>
            <a:r>
              <a:rPr lang="ru-RU"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мероприятий для жителей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5467" y="2667000"/>
            <a:ext cx="36957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000" dirty="0" smtClean="0">
                <a:latin typeface="Century Gothic"/>
                <a:cs typeface="Century Gothic"/>
              </a:rPr>
              <a:t>Организация и проведение </a:t>
            </a:r>
            <a:r>
              <a:rPr lang="ru-RU" sz="1000" dirty="0" err="1" smtClean="0">
                <a:latin typeface="Century Gothic"/>
                <a:cs typeface="Century Gothic"/>
              </a:rPr>
              <a:t>досуговых</a:t>
            </a:r>
            <a:r>
              <a:rPr lang="ru-RU" sz="1000" dirty="0" smtClean="0">
                <a:latin typeface="Century Gothic"/>
                <a:cs typeface="Century Gothic"/>
              </a:rPr>
              <a:t> мероприятий для жителей МО Дачное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67" y="3200400"/>
            <a:ext cx="366204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84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Организация </a:t>
            </a:r>
            <a:r>
              <a:rPr sz="1000" spc="-5" dirty="0">
                <a:latin typeface="Century Gothic"/>
                <a:cs typeface="Century Gothic"/>
              </a:rPr>
              <a:t>и </a:t>
            </a:r>
            <a:r>
              <a:rPr sz="1000" spc="-5" dirty="0" err="1">
                <a:latin typeface="Century Gothic"/>
                <a:cs typeface="Century Gothic"/>
              </a:rPr>
              <a:t>проведение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lang="ru-RU" sz="1000" spc="-5" dirty="0" smtClean="0">
                <a:latin typeface="Century Gothic"/>
                <a:cs typeface="Century Gothic"/>
              </a:rPr>
              <a:t>местных и участие в организации и проведении городских праздничных и иных зрелищных мероприятий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90" y="43590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23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08890" y="2485376"/>
            <a:ext cx="369332" cy="131191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22</a:t>
            </a:r>
            <a:r>
              <a:rPr sz="2400" b="1" spc="-7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8890" y="627641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21</a:t>
            </a:r>
            <a:r>
              <a:rPr sz="2400" b="1" spc="-8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43800" y="685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7620000" y="990600"/>
            <a:ext cx="105905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 smtClean="0">
                <a:solidFill>
                  <a:srgbClr val="FFFFFF"/>
                </a:solidFill>
              </a:rPr>
              <a:t>9 234</a:t>
            </a:r>
            <a:r>
              <a:rPr sz="2000" spc="-5" smtClean="0">
                <a:solidFill>
                  <a:srgbClr val="FFFFFF"/>
                </a:solidFill>
              </a:rPr>
              <a:t>,</a:t>
            </a:r>
            <a:r>
              <a:rPr lang="ru-RU" sz="2000" spc="-5" dirty="0" smtClean="0">
                <a:solidFill>
                  <a:srgbClr val="FFFFFF"/>
                </a:solidFill>
              </a:rPr>
              <a:t>0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b="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467600" y="2590800"/>
            <a:ext cx="1219200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67600" y="2895600"/>
            <a:ext cx="121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9 234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67600" y="4419600"/>
            <a:ext cx="12287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86600" y="4724400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9 600</a:t>
            </a:r>
            <a:r>
              <a:rPr sz="2000" b="1" spc="-5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28600" y="25908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8600" y="327660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42"/>
                </a:lnTo>
                <a:lnTo>
                  <a:pt x="21955" y="311005"/>
                </a:lnTo>
                <a:lnTo>
                  <a:pt x="47455" y="351117"/>
                </a:lnTo>
                <a:lnTo>
                  <a:pt x="80907" y="384577"/>
                </a:lnTo>
                <a:lnTo>
                  <a:pt x="121015" y="410087"/>
                </a:lnTo>
                <a:lnTo>
                  <a:pt x="166483" y="426345"/>
                </a:lnTo>
                <a:lnTo>
                  <a:pt x="216014" y="432054"/>
                </a:lnTo>
                <a:lnTo>
                  <a:pt x="265549" y="426345"/>
                </a:lnTo>
                <a:lnTo>
                  <a:pt x="311021" y="410087"/>
                </a:lnTo>
                <a:lnTo>
                  <a:pt x="351131" y="384577"/>
                </a:lnTo>
                <a:lnTo>
                  <a:pt x="384585" y="351117"/>
                </a:lnTo>
                <a:lnTo>
                  <a:pt x="410085" y="311005"/>
                </a:lnTo>
                <a:lnTo>
                  <a:pt x="426336" y="26554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04800" y="3352800"/>
            <a:ext cx="264033" cy="264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Прямоугольник 78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/>
          <p:nvPr/>
        </p:nvSpPr>
        <p:spPr>
          <a:xfrm>
            <a:off x="152400" y="2438400"/>
            <a:ext cx="4320540" cy="1371600"/>
          </a:xfrm>
          <a:custGeom>
            <a:avLst/>
            <a:gdLst/>
            <a:ahLst/>
            <a:cxnLst/>
            <a:rect l="l" t="t" r="r" b="b"/>
            <a:pathLst>
              <a:path w="4320540" h="2708910">
                <a:moveTo>
                  <a:pt x="0" y="2708402"/>
                </a:moveTo>
                <a:lnTo>
                  <a:pt x="4320540" y="2708402"/>
                </a:lnTo>
                <a:lnTo>
                  <a:pt x="4320540" y="0"/>
                </a:lnTo>
                <a:lnTo>
                  <a:pt x="0" y="0"/>
                </a:lnTo>
                <a:lnTo>
                  <a:pt x="0" y="2708402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Рисунок 79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3" name="object 29"/>
          <p:cNvSpPr/>
          <p:nvPr/>
        </p:nvSpPr>
        <p:spPr>
          <a:xfrm>
            <a:off x="228600" y="2590800"/>
            <a:ext cx="457200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E:\досуг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\\Server\фото\ДАЧНОЕ АРХИВ ФОТО\2017\IV КВАРТАЛ\Новогодняя ёлка\IMG_36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досуг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44958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8" name="Диаграмма 37"/>
          <p:cNvGraphicFramePr/>
          <p:nvPr/>
        </p:nvGraphicFramePr>
        <p:xfrm>
          <a:off x="4724400" y="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Диаграмма 41"/>
          <p:cNvGraphicFramePr/>
          <p:nvPr/>
        </p:nvGraphicFramePr>
        <p:xfrm>
          <a:off x="4495800" y="2286000"/>
          <a:ext cx="3352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3" name="Диаграмма 42"/>
          <p:cNvGraphicFramePr/>
          <p:nvPr/>
        </p:nvGraphicFramePr>
        <p:xfrm>
          <a:off x="4648200" y="41910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СОЦИАЛЬНУЮ</a:t>
            </a:r>
            <a:r>
              <a:rPr sz="1800" b="1" spc="-7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ПОЛИТИКУ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6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26 263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4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10000" y="1143000"/>
            <a:ext cx="1099819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27</a:t>
            </a:r>
            <a:r>
              <a:rPr sz="2000" b="1" spc="-85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314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3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1200" y="2514600"/>
            <a:ext cx="301117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ОХРАНА СЕМЬИ И</a:t>
            </a:r>
            <a:r>
              <a:rPr sz="1100" b="1" spc="-65" dirty="0">
                <a:latin typeface="Century Gothic"/>
                <a:cs typeface="Century Gothic"/>
              </a:rPr>
              <a:t> </a:t>
            </a:r>
            <a:r>
              <a:rPr sz="1100" b="1" dirty="0">
                <a:latin typeface="Century Gothic"/>
                <a:cs typeface="Century Gothic"/>
              </a:rPr>
              <a:t>ДЕТСТВА</a:t>
            </a:r>
            <a:endParaRPr sz="11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lang="ru-RU" sz="1100" dirty="0" smtClean="0">
                <a:latin typeface="Century Gothic"/>
                <a:cs typeface="Century Gothic"/>
              </a:rPr>
              <a:t>С</a:t>
            </a:r>
            <a:r>
              <a:rPr sz="1100" smtClean="0">
                <a:latin typeface="Century Gothic"/>
                <a:cs typeface="Century Gothic"/>
              </a:rPr>
              <a:t>убвенции </a:t>
            </a:r>
            <a:r>
              <a:rPr lang="ru-RU" sz="1100" dirty="0" smtClean="0">
                <a:latin typeface="Century Gothic"/>
                <a:cs typeface="Century Gothic"/>
              </a:rPr>
              <a:t>МО Дачное на исполнение государственного полномочия Санкт-Петербурга по выплате денежных средств на содержание ребенка  в семье опекуна, приемной семье и денежных средств на вознаграждение приемным родителям</a:t>
            </a: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200" y="1524000"/>
            <a:ext cx="3012440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ПЕНСИОННОЕ</a:t>
            </a:r>
            <a:r>
              <a:rPr sz="1100" b="1" spc="-45" dirty="0">
                <a:latin typeface="Century Gothic"/>
                <a:cs typeface="Century Gothic"/>
              </a:rPr>
              <a:t> </a:t>
            </a:r>
            <a:r>
              <a:rPr sz="1100" b="1" spc="-5" dirty="0">
                <a:latin typeface="Century Gothic"/>
                <a:cs typeface="Century Gothic"/>
              </a:rPr>
              <a:t>ОБЕСПЕЧЕНИЕ</a:t>
            </a:r>
            <a:endParaRPr sz="110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z="1100" spc="-5" dirty="0" smtClean="0">
                <a:latin typeface="Century Gothic"/>
                <a:cs typeface="Century Gothic"/>
              </a:rPr>
              <a:t>Выплаты пенсии, выплаты доплаты к пенсии лицам, замещавшим муниципальные должности, должности муниципальной службы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6" y="0"/>
                </a:moveTo>
                <a:lnTo>
                  <a:pt x="241302" y="3771"/>
                </a:lnTo>
                <a:lnTo>
                  <a:pt x="196973" y="14691"/>
                </a:lnTo>
                <a:lnTo>
                  <a:pt x="155643" y="32164"/>
                </a:lnTo>
                <a:lnTo>
                  <a:pt x="117902" y="55595"/>
                </a:lnTo>
                <a:lnTo>
                  <a:pt x="84343" y="84391"/>
                </a:lnTo>
                <a:lnTo>
                  <a:pt x="55558" y="117957"/>
                </a:lnTo>
                <a:lnTo>
                  <a:pt x="32140" y="155699"/>
                </a:lnTo>
                <a:lnTo>
                  <a:pt x="14679" y="197022"/>
                </a:lnTo>
                <a:lnTo>
                  <a:pt x="3768" y="241333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33"/>
                </a:lnTo>
                <a:lnTo>
                  <a:pt x="561380" y="197022"/>
                </a:lnTo>
                <a:lnTo>
                  <a:pt x="543907" y="155699"/>
                </a:lnTo>
                <a:lnTo>
                  <a:pt x="520476" y="117957"/>
                </a:lnTo>
                <a:lnTo>
                  <a:pt x="491680" y="84391"/>
                </a:lnTo>
                <a:lnTo>
                  <a:pt x="458114" y="55595"/>
                </a:lnTo>
                <a:lnTo>
                  <a:pt x="420372" y="32164"/>
                </a:lnTo>
                <a:lnTo>
                  <a:pt x="379049" y="14691"/>
                </a:lnTo>
                <a:lnTo>
                  <a:pt x="334738" y="3771"/>
                </a:lnTo>
                <a:lnTo>
                  <a:pt x="288036" y="0"/>
                </a:lnTo>
                <a:close/>
              </a:path>
            </a:pathLst>
          </a:custGeom>
          <a:solidFill>
            <a:srgbClr val="2C8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05400" y="175260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9200" y="243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02"/>
                </a:lnTo>
                <a:lnTo>
                  <a:pt x="561380" y="196973"/>
                </a:lnTo>
                <a:lnTo>
                  <a:pt x="543907" y="155643"/>
                </a:lnTo>
                <a:lnTo>
                  <a:pt x="520476" y="117902"/>
                </a:lnTo>
                <a:lnTo>
                  <a:pt x="491680" y="84343"/>
                </a:lnTo>
                <a:lnTo>
                  <a:pt x="458114" y="55558"/>
                </a:lnTo>
                <a:lnTo>
                  <a:pt x="420372" y="32140"/>
                </a:lnTo>
                <a:lnTo>
                  <a:pt x="379049" y="14679"/>
                </a:lnTo>
                <a:lnTo>
                  <a:pt x="334738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05400" y="2514600"/>
            <a:ext cx="431749" cy="431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60851" y="3986021"/>
            <a:ext cx="1334770" cy="1332865"/>
          </a:xfrm>
          <a:custGeom>
            <a:avLst/>
            <a:gdLst/>
            <a:ahLst/>
            <a:cxnLst/>
            <a:rect l="l" t="t" r="r" b="b"/>
            <a:pathLst>
              <a:path w="1334770" h="1332864">
                <a:moveTo>
                  <a:pt x="667131" y="0"/>
                </a:moveTo>
                <a:lnTo>
                  <a:pt x="735329" y="3175"/>
                </a:lnTo>
                <a:lnTo>
                  <a:pt x="801497" y="13461"/>
                </a:lnTo>
                <a:lnTo>
                  <a:pt x="865632" y="29844"/>
                </a:lnTo>
                <a:lnTo>
                  <a:pt x="926973" y="52323"/>
                </a:lnTo>
                <a:lnTo>
                  <a:pt x="985012" y="80517"/>
                </a:lnTo>
                <a:lnTo>
                  <a:pt x="1040129" y="113537"/>
                </a:lnTo>
                <a:lnTo>
                  <a:pt x="1091691" y="152019"/>
                </a:lnTo>
                <a:lnTo>
                  <a:pt x="1139063" y="195325"/>
                </a:lnTo>
                <a:lnTo>
                  <a:pt x="1181862" y="242188"/>
                </a:lnTo>
                <a:lnTo>
                  <a:pt x="1220343" y="293750"/>
                </a:lnTo>
                <a:lnTo>
                  <a:pt x="1253871" y="348488"/>
                </a:lnTo>
                <a:lnTo>
                  <a:pt x="1282064" y="406907"/>
                </a:lnTo>
                <a:lnTo>
                  <a:pt x="1304544" y="468248"/>
                </a:lnTo>
                <a:lnTo>
                  <a:pt x="1320800" y="532002"/>
                </a:lnTo>
                <a:lnTo>
                  <a:pt x="1331087" y="598169"/>
                </a:lnTo>
                <a:lnTo>
                  <a:pt x="1334389" y="666369"/>
                </a:lnTo>
                <a:lnTo>
                  <a:pt x="1331087" y="734567"/>
                </a:lnTo>
                <a:lnTo>
                  <a:pt x="1320800" y="800353"/>
                </a:lnTo>
                <a:lnTo>
                  <a:pt x="1304544" y="864488"/>
                </a:lnTo>
                <a:lnTo>
                  <a:pt x="1282064" y="925448"/>
                </a:lnTo>
                <a:lnTo>
                  <a:pt x="1253871" y="983869"/>
                </a:lnTo>
                <a:lnTo>
                  <a:pt x="1220343" y="1038605"/>
                </a:lnTo>
                <a:lnTo>
                  <a:pt x="1181989" y="1090040"/>
                </a:lnTo>
                <a:lnTo>
                  <a:pt x="1139063" y="1137411"/>
                </a:lnTo>
                <a:lnTo>
                  <a:pt x="1091564" y="1180338"/>
                </a:lnTo>
                <a:lnTo>
                  <a:pt x="1040129" y="1218819"/>
                </a:lnTo>
                <a:lnTo>
                  <a:pt x="985012" y="1251839"/>
                </a:lnTo>
                <a:lnTo>
                  <a:pt x="926973" y="1280033"/>
                </a:lnTo>
                <a:lnTo>
                  <a:pt x="865632" y="1302511"/>
                </a:lnTo>
                <a:lnTo>
                  <a:pt x="801497" y="1318894"/>
                </a:lnTo>
                <a:lnTo>
                  <a:pt x="735329" y="1329055"/>
                </a:lnTo>
                <a:lnTo>
                  <a:pt x="667131" y="1332356"/>
                </a:lnTo>
                <a:lnTo>
                  <a:pt x="598932" y="1329055"/>
                </a:lnTo>
                <a:lnTo>
                  <a:pt x="532764" y="1318894"/>
                </a:lnTo>
                <a:lnTo>
                  <a:pt x="469011" y="1302511"/>
                </a:lnTo>
                <a:lnTo>
                  <a:pt x="407670" y="1280033"/>
                </a:lnTo>
                <a:lnTo>
                  <a:pt x="349376" y="1251839"/>
                </a:lnTo>
                <a:lnTo>
                  <a:pt x="294132" y="1218691"/>
                </a:lnTo>
                <a:lnTo>
                  <a:pt x="243077" y="1180338"/>
                </a:lnTo>
                <a:lnTo>
                  <a:pt x="195707" y="1137411"/>
                </a:lnTo>
                <a:lnTo>
                  <a:pt x="152400" y="1090040"/>
                </a:lnTo>
                <a:lnTo>
                  <a:pt x="114046" y="1038605"/>
                </a:lnTo>
                <a:lnTo>
                  <a:pt x="80518" y="983869"/>
                </a:lnTo>
                <a:lnTo>
                  <a:pt x="52324" y="925448"/>
                </a:lnTo>
                <a:lnTo>
                  <a:pt x="29845" y="864488"/>
                </a:lnTo>
                <a:lnTo>
                  <a:pt x="13462" y="800353"/>
                </a:lnTo>
                <a:lnTo>
                  <a:pt x="3301" y="734567"/>
                </a:lnTo>
                <a:lnTo>
                  <a:pt x="0" y="666369"/>
                </a:lnTo>
                <a:lnTo>
                  <a:pt x="3301" y="598169"/>
                </a:lnTo>
                <a:lnTo>
                  <a:pt x="13462" y="532002"/>
                </a:lnTo>
                <a:lnTo>
                  <a:pt x="29845" y="468248"/>
                </a:lnTo>
                <a:lnTo>
                  <a:pt x="52324" y="406907"/>
                </a:lnTo>
                <a:lnTo>
                  <a:pt x="80518" y="348488"/>
                </a:lnTo>
                <a:lnTo>
                  <a:pt x="114046" y="293750"/>
                </a:lnTo>
                <a:lnTo>
                  <a:pt x="152400" y="242188"/>
                </a:lnTo>
                <a:lnTo>
                  <a:pt x="195707" y="195198"/>
                </a:lnTo>
                <a:lnTo>
                  <a:pt x="243077" y="152019"/>
                </a:lnTo>
                <a:lnTo>
                  <a:pt x="294132" y="113537"/>
                </a:lnTo>
                <a:lnTo>
                  <a:pt x="349376" y="80390"/>
                </a:lnTo>
                <a:lnTo>
                  <a:pt x="407670" y="52323"/>
                </a:lnTo>
                <a:lnTo>
                  <a:pt x="469011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96742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496" y="13461"/>
                </a:lnTo>
                <a:lnTo>
                  <a:pt x="865758" y="29844"/>
                </a:lnTo>
                <a:lnTo>
                  <a:pt x="927099" y="52323"/>
                </a:lnTo>
                <a:lnTo>
                  <a:pt x="985011" y="80517"/>
                </a:lnTo>
                <a:lnTo>
                  <a:pt x="1040130" y="113918"/>
                </a:lnTo>
                <a:lnTo>
                  <a:pt x="1091692" y="152400"/>
                </a:lnTo>
                <a:lnTo>
                  <a:pt x="1139062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5" y="407669"/>
                </a:lnTo>
                <a:lnTo>
                  <a:pt x="1304544" y="469010"/>
                </a:lnTo>
                <a:lnTo>
                  <a:pt x="1320799" y="532764"/>
                </a:lnTo>
                <a:lnTo>
                  <a:pt x="1331086" y="598932"/>
                </a:lnTo>
                <a:lnTo>
                  <a:pt x="1334389" y="667130"/>
                </a:lnTo>
                <a:lnTo>
                  <a:pt x="1331086" y="735329"/>
                </a:lnTo>
                <a:lnTo>
                  <a:pt x="1320799" y="801496"/>
                </a:lnTo>
                <a:lnTo>
                  <a:pt x="1304544" y="865632"/>
                </a:lnTo>
                <a:lnTo>
                  <a:pt x="1282065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2" y="1139063"/>
                </a:lnTo>
                <a:lnTo>
                  <a:pt x="1091692" y="1181989"/>
                </a:lnTo>
                <a:lnTo>
                  <a:pt x="1040130" y="1220342"/>
                </a:lnTo>
                <a:lnTo>
                  <a:pt x="985011" y="1253743"/>
                </a:lnTo>
                <a:lnTo>
                  <a:pt x="927099" y="1281937"/>
                </a:lnTo>
                <a:lnTo>
                  <a:pt x="865758" y="1304543"/>
                </a:lnTo>
                <a:lnTo>
                  <a:pt x="801496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5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5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88617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624" y="13461"/>
                </a:lnTo>
                <a:lnTo>
                  <a:pt x="865758" y="29844"/>
                </a:lnTo>
                <a:lnTo>
                  <a:pt x="927100" y="52323"/>
                </a:lnTo>
                <a:lnTo>
                  <a:pt x="985138" y="80517"/>
                </a:lnTo>
                <a:lnTo>
                  <a:pt x="1040257" y="113918"/>
                </a:lnTo>
                <a:lnTo>
                  <a:pt x="1091691" y="152400"/>
                </a:lnTo>
                <a:lnTo>
                  <a:pt x="1139063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4" y="407669"/>
                </a:lnTo>
                <a:lnTo>
                  <a:pt x="1304544" y="469010"/>
                </a:lnTo>
                <a:lnTo>
                  <a:pt x="1320927" y="532764"/>
                </a:lnTo>
                <a:lnTo>
                  <a:pt x="1331087" y="598932"/>
                </a:lnTo>
                <a:lnTo>
                  <a:pt x="1334389" y="667130"/>
                </a:lnTo>
                <a:lnTo>
                  <a:pt x="1331087" y="735329"/>
                </a:lnTo>
                <a:lnTo>
                  <a:pt x="1320927" y="801496"/>
                </a:lnTo>
                <a:lnTo>
                  <a:pt x="1304544" y="865632"/>
                </a:lnTo>
                <a:lnTo>
                  <a:pt x="1282064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3" y="1139063"/>
                </a:lnTo>
                <a:lnTo>
                  <a:pt x="1091691" y="1181989"/>
                </a:lnTo>
                <a:lnTo>
                  <a:pt x="1040257" y="1220342"/>
                </a:lnTo>
                <a:lnTo>
                  <a:pt x="985138" y="1253743"/>
                </a:lnTo>
                <a:lnTo>
                  <a:pt x="927100" y="1281937"/>
                </a:lnTo>
                <a:lnTo>
                  <a:pt x="865758" y="1304543"/>
                </a:lnTo>
                <a:lnTo>
                  <a:pt x="801624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4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534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232" y="0"/>
                </a:moveTo>
                <a:lnTo>
                  <a:pt x="735304" y="3175"/>
                </a:lnTo>
                <a:lnTo>
                  <a:pt x="801598" y="13461"/>
                </a:lnTo>
                <a:lnTo>
                  <a:pt x="865733" y="29844"/>
                </a:lnTo>
                <a:lnTo>
                  <a:pt x="927074" y="52323"/>
                </a:lnTo>
                <a:lnTo>
                  <a:pt x="985113" y="80517"/>
                </a:lnTo>
                <a:lnTo>
                  <a:pt x="1040231" y="113918"/>
                </a:lnTo>
                <a:lnTo>
                  <a:pt x="1091666" y="152400"/>
                </a:lnTo>
                <a:lnTo>
                  <a:pt x="1139037" y="195706"/>
                </a:lnTo>
                <a:lnTo>
                  <a:pt x="1181963" y="243077"/>
                </a:lnTo>
                <a:lnTo>
                  <a:pt x="1220317" y="294131"/>
                </a:lnTo>
                <a:lnTo>
                  <a:pt x="1253845" y="349250"/>
                </a:lnTo>
                <a:lnTo>
                  <a:pt x="1282039" y="407669"/>
                </a:lnTo>
                <a:lnTo>
                  <a:pt x="1304518" y="469010"/>
                </a:lnTo>
                <a:lnTo>
                  <a:pt x="1320901" y="532764"/>
                </a:lnTo>
                <a:lnTo>
                  <a:pt x="1331061" y="598932"/>
                </a:lnTo>
                <a:lnTo>
                  <a:pt x="1334363" y="667130"/>
                </a:lnTo>
                <a:lnTo>
                  <a:pt x="1331061" y="735329"/>
                </a:lnTo>
                <a:lnTo>
                  <a:pt x="1320901" y="801496"/>
                </a:lnTo>
                <a:lnTo>
                  <a:pt x="1304518" y="865632"/>
                </a:lnTo>
                <a:lnTo>
                  <a:pt x="1282039" y="926972"/>
                </a:lnTo>
                <a:lnTo>
                  <a:pt x="1253845" y="985011"/>
                </a:lnTo>
                <a:lnTo>
                  <a:pt x="1220317" y="1040129"/>
                </a:lnTo>
                <a:lnTo>
                  <a:pt x="1181963" y="1091564"/>
                </a:lnTo>
                <a:lnTo>
                  <a:pt x="1139037" y="1139063"/>
                </a:lnTo>
                <a:lnTo>
                  <a:pt x="1091666" y="1181989"/>
                </a:lnTo>
                <a:lnTo>
                  <a:pt x="1040231" y="1220342"/>
                </a:lnTo>
                <a:lnTo>
                  <a:pt x="985113" y="1253743"/>
                </a:lnTo>
                <a:lnTo>
                  <a:pt x="927074" y="1281937"/>
                </a:lnTo>
                <a:lnTo>
                  <a:pt x="865733" y="1304543"/>
                </a:lnTo>
                <a:lnTo>
                  <a:pt x="801598" y="1320799"/>
                </a:lnTo>
                <a:lnTo>
                  <a:pt x="735304" y="1331086"/>
                </a:lnTo>
                <a:lnTo>
                  <a:pt x="667232" y="1334261"/>
                </a:lnTo>
                <a:lnTo>
                  <a:pt x="599033" y="1331086"/>
                </a:lnTo>
                <a:lnTo>
                  <a:pt x="532739" y="1320799"/>
                </a:lnTo>
                <a:lnTo>
                  <a:pt x="468985" y="1304416"/>
                </a:lnTo>
                <a:lnTo>
                  <a:pt x="407771" y="1281937"/>
                </a:lnTo>
                <a:lnTo>
                  <a:pt x="349351" y="1253870"/>
                </a:lnTo>
                <a:lnTo>
                  <a:pt x="294106" y="1220342"/>
                </a:lnTo>
                <a:lnTo>
                  <a:pt x="243078" y="1181861"/>
                </a:lnTo>
                <a:lnTo>
                  <a:pt x="195719" y="1139063"/>
                </a:lnTo>
                <a:lnTo>
                  <a:pt x="152400" y="1091691"/>
                </a:lnTo>
                <a:lnTo>
                  <a:pt x="11399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19" y="865632"/>
                </a:lnTo>
                <a:lnTo>
                  <a:pt x="13487" y="801496"/>
                </a:lnTo>
                <a:lnTo>
                  <a:pt x="3263" y="735329"/>
                </a:lnTo>
                <a:lnTo>
                  <a:pt x="0" y="667130"/>
                </a:lnTo>
                <a:lnTo>
                  <a:pt x="3263" y="598932"/>
                </a:lnTo>
                <a:lnTo>
                  <a:pt x="13487" y="532764"/>
                </a:lnTo>
                <a:lnTo>
                  <a:pt x="29832" y="469010"/>
                </a:lnTo>
                <a:lnTo>
                  <a:pt x="52311" y="407669"/>
                </a:lnTo>
                <a:lnTo>
                  <a:pt x="80505" y="349250"/>
                </a:lnTo>
                <a:lnTo>
                  <a:pt x="114007" y="294131"/>
                </a:lnTo>
                <a:lnTo>
                  <a:pt x="152425" y="242950"/>
                </a:lnTo>
                <a:lnTo>
                  <a:pt x="195694" y="195706"/>
                </a:lnTo>
                <a:lnTo>
                  <a:pt x="243039" y="152400"/>
                </a:lnTo>
                <a:lnTo>
                  <a:pt x="294106" y="113918"/>
                </a:lnTo>
                <a:lnTo>
                  <a:pt x="349351" y="80517"/>
                </a:lnTo>
                <a:lnTo>
                  <a:pt x="407771" y="52323"/>
                </a:lnTo>
                <a:lnTo>
                  <a:pt x="468985" y="29844"/>
                </a:lnTo>
                <a:lnTo>
                  <a:pt x="532739" y="13461"/>
                </a:lnTo>
                <a:lnTo>
                  <a:pt x="599033" y="3175"/>
                </a:lnTo>
                <a:lnTo>
                  <a:pt x="667232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 txBox="1"/>
          <p:nvPr/>
        </p:nvSpPr>
        <p:spPr>
          <a:xfrm>
            <a:off x="3810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25</a:t>
            </a:r>
            <a:r>
              <a:rPr sz="2000" b="1" spc="-9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254</a:t>
            </a:r>
            <a:r>
              <a:rPr sz="2000" b="1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3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graphicFrame>
        <p:nvGraphicFramePr>
          <p:cNvPr id="29" name="Диаграмма 28"/>
          <p:cNvGraphicFramePr/>
          <p:nvPr/>
        </p:nvGraphicFramePr>
        <p:xfrm>
          <a:off x="-304800" y="1752600"/>
          <a:ext cx="556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5446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ФИЗИЧЕСКУЮ КУЛЬТУРУ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СПОРТ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8200" y="4191000"/>
            <a:ext cx="32067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организация </a:t>
            </a:r>
            <a:r>
              <a:rPr sz="1200" dirty="0">
                <a:latin typeface="Century Gothic"/>
                <a:cs typeface="Century Gothic"/>
              </a:rPr>
              <a:t>и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проведение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официальных </a:t>
            </a:r>
            <a:r>
              <a:rPr sz="1200" spc="-10" dirty="0">
                <a:latin typeface="Century Gothic"/>
                <a:cs typeface="Century Gothic"/>
              </a:rPr>
              <a:t>физкультурных</a:t>
            </a:r>
            <a:r>
              <a:rPr sz="1200" dirty="0">
                <a:latin typeface="Century Gothic"/>
                <a:cs typeface="Century Gothic"/>
              </a:rPr>
              <a:t> и</a:t>
            </a: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спортивных мероприятий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обеспечение  участия спортивных сборных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команд</a:t>
            </a:r>
            <a:endParaRPr sz="1200" dirty="0">
              <a:latin typeface="Century Gothic"/>
              <a:cs typeface="Century Gothic"/>
            </a:endParaRPr>
          </a:p>
          <a:p>
            <a:pPr marL="12700" marR="441959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10" dirty="0">
                <a:latin typeface="Century Gothic"/>
                <a:cs typeface="Century Gothic"/>
              </a:rPr>
              <a:t>официальных  </a:t>
            </a:r>
            <a:r>
              <a:rPr sz="1200" spc="-5" dirty="0">
                <a:latin typeface="Century Gothic"/>
                <a:cs typeface="Century Gothic"/>
              </a:rPr>
              <a:t>спортивных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соревнованиях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5602" y="722757"/>
            <a:ext cx="261556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393939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будут осуществляться в  </a:t>
            </a:r>
            <a:r>
              <a:rPr sz="1100" dirty="0" err="1">
                <a:solidFill>
                  <a:srgbClr val="393939"/>
                </a:solidFill>
                <a:latin typeface="Century Gothic"/>
                <a:cs typeface="Century Gothic"/>
              </a:rPr>
              <a:t>рамках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муниципальной</a:t>
            </a:r>
            <a:r>
              <a:rPr sz="1100" spc="-145" dirty="0" smtClean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ы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: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602" y="1219200"/>
            <a:ext cx="379399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buSzPct val="92857"/>
              <a:buFont typeface="Wingdings"/>
              <a:buChar char=""/>
              <a:tabLst>
                <a:tab pos="15367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 условий для развития на территории МО Дачное</a:t>
            </a:r>
            <a:r>
              <a:rPr sz="1400" b="1" spc="-9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физической  </a:t>
            </a:r>
            <a:r>
              <a:rPr sz="14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культуры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r>
              <a:rPr sz="1400" b="1" spc="-7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400" b="1" spc="-7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массового </a:t>
            </a:r>
            <a:r>
              <a:rPr sz="14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спорта</a:t>
            </a: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 организация и проведение официальных физкультурных  мероприятий, физкультурно-оздоровительных мероприятий и спортивных мероприятий МО Дачное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61301" y="5066157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04"/>
                </a:lnTo>
                <a:lnTo>
                  <a:pt x="1605788" y="647801"/>
                </a:lnTo>
                <a:lnTo>
                  <a:pt x="1618360" y="728281"/>
                </a:lnTo>
                <a:lnTo>
                  <a:pt x="1622425" y="811187"/>
                </a:lnTo>
                <a:lnTo>
                  <a:pt x="1618360" y="894092"/>
                </a:lnTo>
                <a:lnTo>
                  <a:pt x="1605788" y="974572"/>
                </a:lnTo>
                <a:lnTo>
                  <a:pt x="1585849" y="1052576"/>
                </a:lnTo>
                <a:lnTo>
                  <a:pt x="1558544" y="1126972"/>
                </a:lnTo>
                <a:lnTo>
                  <a:pt x="1524507" y="1198118"/>
                </a:lnTo>
                <a:lnTo>
                  <a:pt x="1483741" y="1264780"/>
                </a:lnTo>
                <a:lnTo>
                  <a:pt x="1437131" y="1327327"/>
                </a:lnTo>
                <a:lnTo>
                  <a:pt x="1385062" y="1385062"/>
                </a:lnTo>
                <a:lnTo>
                  <a:pt x="1327277" y="1437119"/>
                </a:lnTo>
                <a:lnTo>
                  <a:pt x="1264793" y="1483817"/>
                </a:lnTo>
                <a:lnTo>
                  <a:pt x="1198118" y="1524469"/>
                </a:lnTo>
                <a:lnTo>
                  <a:pt x="1126998" y="1558620"/>
                </a:lnTo>
                <a:lnTo>
                  <a:pt x="1052576" y="1585849"/>
                </a:lnTo>
                <a:lnTo>
                  <a:pt x="974598" y="1605762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62"/>
                </a:lnTo>
                <a:lnTo>
                  <a:pt x="570229" y="1585849"/>
                </a:lnTo>
                <a:lnTo>
                  <a:pt x="495426" y="1558620"/>
                </a:lnTo>
                <a:lnTo>
                  <a:pt x="424688" y="1524469"/>
                </a:lnTo>
                <a:lnTo>
                  <a:pt x="357631" y="1483817"/>
                </a:lnTo>
                <a:lnTo>
                  <a:pt x="295401" y="1437093"/>
                </a:lnTo>
                <a:lnTo>
                  <a:pt x="237744" y="1385087"/>
                </a:lnTo>
                <a:lnTo>
                  <a:pt x="185293" y="1327353"/>
                </a:lnTo>
                <a:lnTo>
                  <a:pt x="138556" y="1264780"/>
                </a:lnTo>
                <a:lnTo>
                  <a:pt x="97917" y="1198118"/>
                </a:lnTo>
                <a:lnTo>
                  <a:pt x="63753" y="1126972"/>
                </a:lnTo>
                <a:lnTo>
                  <a:pt x="36449" y="1052576"/>
                </a:lnTo>
                <a:lnTo>
                  <a:pt x="16637" y="974572"/>
                </a:lnTo>
                <a:lnTo>
                  <a:pt x="4064" y="894092"/>
                </a:lnTo>
                <a:lnTo>
                  <a:pt x="0" y="811187"/>
                </a:lnTo>
                <a:lnTo>
                  <a:pt x="4064" y="728281"/>
                </a:lnTo>
                <a:lnTo>
                  <a:pt x="16637" y="647801"/>
                </a:lnTo>
                <a:lnTo>
                  <a:pt x="36449" y="570204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9000" y="3657600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30"/>
                </a:lnTo>
                <a:lnTo>
                  <a:pt x="1605788" y="647827"/>
                </a:lnTo>
                <a:lnTo>
                  <a:pt x="1618360" y="728345"/>
                </a:lnTo>
                <a:lnTo>
                  <a:pt x="1622425" y="811149"/>
                </a:lnTo>
                <a:lnTo>
                  <a:pt x="1618360" y="894080"/>
                </a:lnTo>
                <a:lnTo>
                  <a:pt x="1605788" y="974598"/>
                </a:lnTo>
                <a:lnTo>
                  <a:pt x="1585849" y="1052576"/>
                </a:lnTo>
                <a:lnTo>
                  <a:pt x="1558544" y="1126998"/>
                </a:lnTo>
                <a:lnTo>
                  <a:pt x="1524507" y="1198118"/>
                </a:lnTo>
                <a:lnTo>
                  <a:pt x="1483741" y="1264793"/>
                </a:lnTo>
                <a:lnTo>
                  <a:pt x="1437131" y="1327277"/>
                </a:lnTo>
                <a:lnTo>
                  <a:pt x="1385062" y="1385062"/>
                </a:lnTo>
                <a:lnTo>
                  <a:pt x="1327277" y="1437132"/>
                </a:lnTo>
                <a:lnTo>
                  <a:pt x="1264793" y="1483868"/>
                </a:lnTo>
                <a:lnTo>
                  <a:pt x="1198118" y="1524508"/>
                </a:lnTo>
                <a:lnTo>
                  <a:pt x="1126998" y="1558671"/>
                </a:lnTo>
                <a:lnTo>
                  <a:pt x="1052576" y="1585849"/>
                </a:lnTo>
                <a:lnTo>
                  <a:pt x="974598" y="1605788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88"/>
                </a:lnTo>
                <a:lnTo>
                  <a:pt x="570229" y="1585849"/>
                </a:lnTo>
                <a:lnTo>
                  <a:pt x="495426" y="1558671"/>
                </a:lnTo>
                <a:lnTo>
                  <a:pt x="424688" y="1524508"/>
                </a:lnTo>
                <a:lnTo>
                  <a:pt x="357631" y="1483868"/>
                </a:lnTo>
                <a:lnTo>
                  <a:pt x="295401" y="1437132"/>
                </a:lnTo>
                <a:lnTo>
                  <a:pt x="237744" y="1385062"/>
                </a:lnTo>
                <a:lnTo>
                  <a:pt x="185293" y="1327404"/>
                </a:lnTo>
                <a:lnTo>
                  <a:pt x="138556" y="1264793"/>
                </a:lnTo>
                <a:lnTo>
                  <a:pt x="97917" y="1198118"/>
                </a:lnTo>
                <a:lnTo>
                  <a:pt x="63753" y="1126998"/>
                </a:lnTo>
                <a:lnTo>
                  <a:pt x="36449" y="1052576"/>
                </a:lnTo>
                <a:lnTo>
                  <a:pt x="16637" y="974598"/>
                </a:lnTo>
                <a:lnTo>
                  <a:pt x="4064" y="894080"/>
                </a:lnTo>
                <a:lnTo>
                  <a:pt x="0" y="811149"/>
                </a:lnTo>
                <a:lnTo>
                  <a:pt x="4064" y="728345"/>
                </a:lnTo>
                <a:lnTo>
                  <a:pt x="16637" y="647827"/>
                </a:lnTo>
                <a:lnTo>
                  <a:pt x="36449" y="570230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61301" y="3276600"/>
            <a:ext cx="1622425" cy="964946"/>
          </a:xfrm>
          <a:custGeom>
            <a:avLst/>
            <a:gdLst/>
            <a:ahLst/>
            <a:cxnLst/>
            <a:rect l="l" t="t" r="r" b="b"/>
            <a:pathLst>
              <a:path w="1622425" h="1623695">
                <a:moveTo>
                  <a:pt x="811149" y="0"/>
                </a:moveTo>
                <a:lnTo>
                  <a:pt x="894079" y="4063"/>
                </a:lnTo>
                <a:lnTo>
                  <a:pt x="974598" y="16637"/>
                </a:lnTo>
                <a:lnTo>
                  <a:pt x="1052576" y="36575"/>
                </a:lnTo>
                <a:lnTo>
                  <a:pt x="1126998" y="63753"/>
                </a:lnTo>
                <a:lnTo>
                  <a:pt x="1198118" y="97916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528"/>
                </a:lnTo>
                <a:lnTo>
                  <a:pt x="1483868" y="358013"/>
                </a:lnTo>
                <a:lnTo>
                  <a:pt x="1524507" y="425069"/>
                </a:lnTo>
                <a:lnTo>
                  <a:pt x="1558544" y="495808"/>
                </a:lnTo>
                <a:lnTo>
                  <a:pt x="1585849" y="570611"/>
                </a:lnTo>
                <a:lnTo>
                  <a:pt x="1605788" y="648208"/>
                </a:lnTo>
                <a:lnTo>
                  <a:pt x="1618360" y="729107"/>
                </a:lnTo>
                <a:lnTo>
                  <a:pt x="1622425" y="812038"/>
                </a:lnTo>
                <a:lnTo>
                  <a:pt x="1618360" y="894969"/>
                </a:lnTo>
                <a:lnTo>
                  <a:pt x="1605788" y="975360"/>
                </a:lnTo>
                <a:lnTo>
                  <a:pt x="1585849" y="1053465"/>
                </a:lnTo>
                <a:lnTo>
                  <a:pt x="1558544" y="1127760"/>
                </a:lnTo>
                <a:lnTo>
                  <a:pt x="1524507" y="1198880"/>
                </a:lnTo>
                <a:lnTo>
                  <a:pt x="1483741" y="1266063"/>
                </a:lnTo>
                <a:lnTo>
                  <a:pt x="1437131" y="1328166"/>
                </a:lnTo>
                <a:lnTo>
                  <a:pt x="1385062" y="1385824"/>
                </a:lnTo>
                <a:lnTo>
                  <a:pt x="1327277" y="1438275"/>
                </a:lnTo>
                <a:lnTo>
                  <a:pt x="1264793" y="1485011"/>
                </a:lnTo>
                <a:lnTo>
                  <a:pt x="1198118" y="1525651"/>
                </a:lnTo>
                <a:lnTo>
                  <a:pt x="1126998" y="1559814"/>
                </a:lnTo>
                <a:lnTo>
                  <a:pt x="1052576" y="1587119"/>
                </a:lnTo>
                <a:lnTo>
                  <a:pt x="974598" y="1606931"/>
                </a:lnTo>
                <a:lnTo>
                  <a:pt x="894079" y="1619631"/>
                </a:lnTo>
                <a:lnTo>
                  <a:pt x="811149" y="1623695"/>
                </a:lnTo>
                <a:lnTo>
                  <a:pt x="728218" y="1619631"/>
                </a:lnTo>
                <a:lnTo>
                  <a:pt x="647826" y="1606931"/>
                </a:lnTo>
                <a:lnTo>
                  <a:pt x="570229" y="1587119"/>
                </a:lnTo>
                <a:lnTo>
                  <a:pt x="495426" y="1559814"/>
                </a:lnTo>
                <a:lnTo>
                  <a:pt x="424688" y="1525651"/>
                </a:lnTo>
                <a:lnTo>
                  <a:pt x="357631" y="1485011"/>
                </a:lnTo>
                <a:lnTo>
                  <a:pt x="295401" y="1438275"/>
                </a:lnTo>
                <a:lnTo>
                  <a:pt x="237744" y="1385951"/>
                </a:lnTo>
                <a:lnTo>
                  <a:pt x="185293" y="1328166"/>
                </a:lnTo>
                <a:lnTo>
                  <a:pt x="138556" y="1266063"/>
                </a:lnTo>
                <a:lnTo>
                  <a:pt x="97917" y="1198880"/>
                </a:lnTo>
                <a:lnTo>
                  <a:pt x="63753" y="1127760"/>
                </a:lnTo>
                <a:lnTo>
                  <a:pt x="36449" y="1053465"/>
                </a:lnTo>
                <a:lnTo>
                  <a:pt x="16637" y="975360"/>
                </a:lnTo>
                <a:lnTo>
                  <a:pt x="4064" y="894969"/>
                </a:lnTo>
                <a:lnTo>
                  <a:pt x="0" y="812038"/>
                </a:lnTo>
                <a:lnTo>
                  <a:pt x="4064" y="729107"/>
                </a:lnTo>
                <a:lnTo>
                  <a:pt x="16637" y="648208"/>
                </a:lnTo>
                <a:lnTo>
                  <a:pt x="36449" y="570611"/>
                </a:lnTo>
                <a:lnTo>
                  <a:pt x="63753" y="495808"/>
                </a:lnTo>
                <a:lnTo>
                  <a:pt x="97917" y="425069"/>
                </a:lnTo>
                <a:lnTo>
                  <a:pt x="138556" y="358013"/>
                </a:lnTo>
                <a:lnTo>
                  <a:pt x="185293" y="295401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6"/>
                </a:lnTo>
                <a:lnTo>
                  <a:pt x="495426" y="63753"/>
                </a:lnTo>
                <a:lnTo>
                  <a:pt x="570229" y="36575"/>
                </a:lnTo>
                <a:lnTo>
                  <a:pt x="647826" y="16637"/>
                </a:lnTo>
                <a:lnTo>
                  <a:pt x="728218" y="4063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800" y="4419600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5">
                <a:moveTo>
                  <a:pt x="233768" y="0"/>
                </a:moveTo>
                <a:lnTo>
                  <a:pt x="186655" y="4748"/>
                </a:lnTo>
                <a:lnTo>
                  <a:pt x="142774" y="18369"/>
                </a:lnTo>
                <a:lnTo>
                  <a:pt x="103065" y="39922"/>
                </a:lnTo>
                <a:lnTo>
                  <a:pt x="68468" y="68468"/>
                </a:lnTo>
                <a:lnTo>
                  <a:pt x="39923" y="103069"/>
                </a:lnTo>
                <a:lnTo>
                  <a:pt x="18370" y="142785"/>
                </a:lnTo>
                <a:lnTo>
                  <a:pt x="4749" y="186677"/>
                </a:lnTo>
                <a:lnTo>
                  <a:pt x="0" y="233806"/>
                </a:lnTo>
                <a:lnTo>
                  <a:pt x="4749" y="280894"/>
                </a:lnTo>
                <a:lnTo>
                  <a:pt x="18370" y="324754"/>
                </a:lnTo>
                <a:lnTo>
                  <a:pt x="39923" y="364448"/>
                </a:lnTo>
                <a:lnTo>
                  <a:pt x="68468" y="399034"/>
                </a:lnTo>
                <a:lnTo>
                  <a:pt x="103065" y="427571"/>
                </a:lnTo>
                <a:lnTo>
                  <a:pt x="142774" y="449119"/>
                </a:lnTo>
                <a:lnTo>
                  <a:pt x="186655" y="462738"/>
                </a:lnTo>
                <a:lnTo>
                  <a:pt x="233768" y="467487"/>
                </a:lnTo>
                <a:lnTo>
                  <a:pt x="280881" y="462738"/>
                </a:lnTo>
                <a:lnTo>
                  <a:pt x="324762" y="449119"/>
                </a:lnTo>
                <a:lnTo>
                  <a:pt x="364471" y="427571"/>
                </a:lnTo>
                <a:lnTo>
                  <a:pt x="399068" y="399034"/>
                </a:lnTo>
                <a:lnTo>
                  <a:pt x="427614" y="364448"/>
                </a:lnTo>
                <a:lnTo>
                  <a:pt x="449167" y="324754"/>
                </a:lnTo>
                <a:lnTo>
                  <a:pt x="462788" y="280894"/>
                </a:lnTo>
                <a:lnTo>
                  <a:pt x="467537" y="233806"/>
                </a:lnTo>
                <a:lnTo>
                  <a:pt x="462788" y="186677"/>
                </a:lnTo>
                <a:lnTo>
                  <a:pt x="449167" y="142785"/>
                </a:lnTo>
                <a:lnTo>
                  <a:pt x="427614" y="103069"/>
                </a:lnTo>
                <a:lnTo>
                  <a:pt x="399068" y="68468"/>
                </a:lnTo>
                <a:lnTo>
                  <a:pt x="364471" y="39922"/>
                </a:lnTo>
                <a:lnTo>
                  <a:pt x="324762" y="18369"/>
                </a:lnTo>
                <a:lnTo>
                  <a:pt x="280881" y="4748"/>
                </a:lnTo>
                <a:lnTo>
                  <a:pt x="233768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1000" y="4572000"/>
            <a:ext cx="282105" cy="282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83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pic>
        <p:nvPicPr>
          <p:cNvPr id="3074" name="Picture 2" descr="Z:\Гаращенко Анастасия\для отчёта\спорт\IMG_0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133600"/>
            <a:ext cx="19050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\\Server\фото\ДАЧНОЕ АРХИВ ФОТО\2017\IV КВАРТАЛ\ФОТО Волейбольная команда 2017\_Jwq3PyH-U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133600"/>
            <a:ext cx="2057400" cy="1600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838200"/>
            <a:ext cx="19050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спорт\IMG_29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/>
        </p:nvGraphicFramePr>
        <p:xfrm>
          <a:off x="3657600" y="2895600"/>
          <a:ext cx="5334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037" y="119056"/>
            <a:ext cx="6559550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МАССОВОЙ</a:t>
            </a:r>
            <a:r>
              <a:rPr sz="1800" b="1" spc="-8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ИНФОРМАЦИИ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1981200"/>
            <a:ext cx="3168650" cy="1224053"/>
          </a:xfrm>
          <a:prstGeom prst="rect">
            <a:avLst/>
          </a:prstGeom>
          <a:ln w="25400">
            <a:solidFill>
              <a:srgbClr val="5C6E7D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05"/>
              </a:spcBef>
            </a:pPr>
            <a:r>
              <a:rPr sz="1200" spc="-5" dirty="0">
                <a:latin typeface="Century Gothic"/>
                <a:cs typeface="Century Gothic"/>
              </a:rPr>
              <a:t>Получение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социально-значимой</a:t>
            </a:r>
            <a:endParaRPr sz="1200" dirty="0">
              <a:latin typeface="Century Gothic"/>
              <a:cs typeface="Century Gothic"/>
            </a:endParaRPr>
          </a:p>
          <a:p>
            <a:pPr marL="235585" marR="5638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информации </a:t>
            </a:r>
            <a:r>
              <a:rPr sz="1200" dirty="0">
                <a:latin typeface="Century Gothic"/>
                <a:cs typeface="Century Gothic"/>
              </a:rPr>
              <a:t>о </a:t>
            </a:r>
            <a:r>
              <a:rPr sz="1200" spc="-5" dirty="0" err="1">
                <a:latin typeface="Century Gothic"/>
                <a:cs typeface="Century Gothic"/>
              </a:rPr>
              <a:t>деятельности</a:t>
            </a:r>
            <a:r>
              <a:rPr sz="1200" spc="-5" dirty="0">
                <a:latin typeface="Century Gothic"/>
                <a:cs typeface="Century Gothic"/>
              </a:rPr>
              <a:t>  </a:t>
            </a:r>
            <a:r>
              <a:rPr sz="1200" spc="-5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Муниципального Совета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и  </a:t>
            </a:r>
            <a:r>
              <a:rPr lang="ru-RU" sz="1200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400" y="1295400"/>
            <a:ext cx="29070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dirty="0" smtClean="0">
                <a:latin typeface="Century Gothic"/>
                <a:cs typeface="Century Gothic"/>
              </a:rPr>
              <a:t>Периодическая печать и издательства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1295400"/>
            <a:ext cx="380238" cy="380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3505200" y="304800"/>
          <a:ext cx="51054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3" name="Picture 1" descr="C:\Users\532B~1\AppData\Local\Temp\Rar$DI00.573\DSC_05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86200"/>
            <a:ext cx="28956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532B~1\AppData\Local\Temp\Rar$DI16.003\DSC_05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62400"/>
            <a:ext cx="29718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757" y="521334"/>
            <a:ext cx="6336665" cy="63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0037" y="228600"/>
            <a:ext cx="4932045" cy="5572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ПОЛЕЗНЫЕ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ССЫЛКИ В СЕТИ</a:t>
            </a:r>
            <a:r>
              <a:rPr sz="1800" b="1" spc="-12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«ИНТЕРНЕТ»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670" y="1295400"/>
            <a:ext cx="6475095" cy="487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Century Gothic"/>
                <a:cs typeface="Century Gothic"/>
              </a:rPr>
              <a:t>МУНИЦИПАЛЬНОЕ ОБРАЗОВАНИЕ МУНИЦИПАЛЬНЫЙ ОКРУГ ДАЧНОЕ</a:t>
            </a:r>
            <a:endParaRPr sz="20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.ru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МИНИСТЕРСТВО ФИНАНСОВ</a:t>
            </a:r>
            <a:r>
              <a:rPr sz="2000" b="1" spc="-9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РОССИЙСКОЙ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ФЕДЕРАЦИИ</a:t>
            </a:r>
            <a:r>
              <a:rPr sz="2000" b="1" spc="-4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4"/>
              </a:rPr>
              <a:t>www.minfin.ru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ПРАВИТЕЛЬСТВО </a:t>
            </a:r>
            <a:r>
              <a:rPr lang="ru-RU"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САНКТ-ПЕТЕРБУРГА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www.</a:t>
            </a:r>
            <a:r>
              <a:rPr lang="en-US"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gov.spb.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КОМИТЕТ ФИНАНСОВ САНКТ-ПЕТЕРБУРГА</a:t>
            </a: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(</a:t>
            </a:r>
            <a:r>
              <a:rPr lang="en-US" sz="2000" b="1" u="sng" spc="-5" dirty="0" smtClean="0">
                <a:solidFill>
                  <a:schemeClr val="accent1">
                    <a:lumMod val="75000"/>
                  </a:schemeClr>
                </a:solidFill>
                <a:latin typeface="Century Gothic"/>
                <a:cs typeface="Times New Roman"/>
              </a:rPr>
              <a:t>www.fincom.gov.spb.ru</a:t>
            </a:r>
            <a:r>
              <a:rPr lang="en-US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 marR="394335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«БЮДЖЕТ ДЛЯ ГРАЖДАН» </a:t>
            </a:r>
            <a:r>
              <a:rPr lang="ru-RU" sz="2000" b="1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.ru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33528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438400"/>
            <a:ext cx="792086" cy="792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3609" y="1268730"/>
            <a:ext cx="794219" cy="838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5257800"/>
            <a:ext cx="1183754" cy="1190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МО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  <p:sp>
        <p:nvSpPr>
          <p:cNvPr id="13" name="object 7"/>
          <p:cNvSpPr/>
          <p:nvPr/>
        </p:nvSpPr>
        <p:spPr>
          <a:xfrm>
            <a:off x="1066800" y="43434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:\Гаращенко Анастасия\для отчёта\Последняя-прозрач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8100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4384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FFFFFF"/>
                </a:solidFill>
              </a:rPr>
              <a:t>Контактная информация Муниципального образования Муниципальный округ Дачное: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Адрес: 198255</a:t>
            </a:r>
            <a:r>
              <a:rPr lang="ru-RU" sz="2400" b="1" spc="-5" dirty="0" smtClean="0">
                <a:solidFill>
                  <a:srgbClr val="FFFFFF"/>
                </a:solidFill>
              </a:rPr>
              <a:t>, </a:t>
            </a:r>
            <a:r>
              <a:rPr lang="ru-RU" sz="2400" b="1" dirty="0" smtClean="0">
                <a:solidFill>
                  <a:srgbClr val="FFFFFF"/>
                </a:solidFill>
              </a:rPr>
              <a:t>г. Санкт-Петербург</a:t>
            </a:r>
            <a:r>
              <a:rPr lang="ru-RU" sz="2400" b="1" spc="-5" dirty="0" smtClean="0">
                <a:solidFill>
                  <a:srgbClr val="FFFFFF"/>
                </a:solidFill>
              </a:rPr>
              <a:t>, пр. Ветеранов, </a:t>
            </a:r>
            <a:r>
              <a:rPr lang="ru-RU" sz="2400" b="1" dirty="0" smtClean="0">
                <a:solidFill>
                  <a:srgbClr val="FFFFFF"/>
                </a:solidFill>
              </a:rPr>
              <a:t>д. </a:t>
            </a:r>
            <a:r>
              <a:rPr lang="ru-RU" sz="2400" b="1" spc="-5" dirty="0" smtClean="0">
                <a:solidFill>
                  <a:srgbClr val="FFFFFF"/>
                </a:solidFill>
              </a:rPr>
              <a:t>69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endParaRPr lang="ru-RU" sz="2400" dirty="0" smtClean="0"/>
          </a:p>
          <a:p>
            <a:pPr marL="12700">
              <a:lnSpc>
                <a:spcPct val="100000"/>
              </a:lnSpc>
            </a:pPr>
            <a:r>
              <a:rPr lang="ru-RU" sz="2400" b="1" spc="-5" dirty="0" smtClean="0">
                <a:solidFill>
                  <a:srgbClr val="FFFFFF"/>
                </a:solidFill>
              </a:rPr>
              <a:t>тел. </a:t>
            </a:r>
            <a:r>
              <a:rPr lang="ru-RU" sz="2400" b="1" dirty="0" smtClean="0">
                <a:solidFill>
                  <a:srgbClr val="FFFFFF"/>
                </a:solidFill>
              </a:rPr>
              <a:t>(812</a:t>
            </a:r>
            <a:r>
              <a:rPr lang="ru-RU" sz="2400" b="1" smtClean="0">
                <a:solidFill>
                  <a:srgbClr val="FFFFFF"/>
                </a:solidFill>
              </a:rPr>
              <a:t>) 752</a:t>
            </a:r>
            <a:r>
              <a:rPr lang="ru-RU" sz="2400" b="1" spc="-5" smtClean="0">
                <a:solidFill>
                  <a:srgbClr val="FFFFFF"/>
                </a:solidFill>
              </a:rPr>
              <a:t>-94-19, </a:t>
            </a:r>
            <a:r>
              <a:rPr lang="ru-RU" sz="2400" b="1" smtClean="0">
                <a:solidFill>
                  <a:srgbClr val="FFFFFF"/>
                </a:solidFill>
              </a:rPr>
              <a:t>факс (812)</a:t>
            </a:r>
            <a:r>
              <a:rPr lang="ru-RU" sz="2400" b="1" spc="-5" smtClean="0">
                <a:solidFill>
                  <a:srgbClr val="FFFFFF"/>
                </a:solidFill>
              </a:rPr>
              <a:t> 752-94-19</a:t>
            </a:r>
            <a:r>
              <a:rPr lang="ru-RU" sz="2400" b="1" spc="-5" dirty="0" smtClean="0">
                <a:solidFill>
                  <a:srgbClr val="FFFFFF"/>
                </a:solidFill>
              </a:rPr>
              <a:t>,</a:t>
            </a:r>
            <a:endParaRPr lang="ru-RU" sz="2400" b="1" dirty="0" smtClean="0"/>
          </a:p>
          <a:p>
            <a:pPr marL="12700" marR="3388995">
              <a:lnSpc>
                <a:spcPct val="100000"/>
              </a:lnSpc>
            </a:pPr>
            <a:r>
              <a:rPr lang="ru-RU" sz="2400" b="1" spc="-5" dirty="0" err="1" smtClean="0">
                <a:solidFill>
                  <a:srgbClr val="FFFFFF"/>
                </a:solidFill>
              </a:rPr>
              <a:t>Е-mail</a:t>
            </a:r>
            <a:r>
              <a:rPr lang="ru-RU" sz="2400" b="1" spc="-5" dirty="0" smtClean="0">
                <a:solidFill>
                  <a:srgbClr val="FFFFFF"/>
                </a:solidFill>
              </a:rPr>
              <a:t>: </a:t>
            </a:r>
            <a:r>
              <a:rPr lang="en-US" sz="2400" b="1" dirty="0" smtClean="0">
                <a:solidFill>
                  <a:srgbClr val="FFFFFF"/>
                </a:solidFill>
                <a:hlinkClick r:id="rId3"/>
              </a:rPr>
              <a:t>mo_dachnoe27@mail.</a:t>
            </a:r>
            <a:r>
              <a:rPr lang="ru-RU" sz="2400" b="1" dirty="0" err="1" smtClean="0">
                <a:solidFill>
                  <a:srgbClr val="FFFFFF"/>
                </a:solidFill>
                <a:hlinkClick r:id="rId3"/>
              </a:rPr>
              <a:t>ru</a:t>
            </a:r>
            <a:r>
              <a:rPr lang="ru-RU" sz="2400" b="1" dirty="0" smtClean="0">
                <a:solidFill>
                  <a:srgbClr val="FFFFFF"/>
                </a:solidFill>
                <a:hlinkClick r:id="rId3"/>
              </a:rPr>
              <a:t>, </a:t>
            </a:r>
            <a:endParaRPr lang="ru-RU" sz="2400" b="1" dirty="0" smtClean="0">
              <a:solidFill>
                <a:srgbClr val="FFFFFF"/>
              </a:solidFill>
            </a:endParaRPr>
          </a:p>
          <a:p>
            <a:pPr marL="12700" marR="3388995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smtClean="0">
                <a:solidFill>
                  <a:srgbClr val="FFFFFF"/>
                </a:solidFill>
              </a:rPr>
              <a:t>Интернет-сайт:</a:t>
            </a:r>
            <a:r>
              <a:rPr lang="ru-RU" sz="2400" b="1" spc="-40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www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en-US" sz="2400" b="1" spc="-5" dirty="0" err="1" smtClean="0">
                <a:solidFill>
                  <a:srgbClr val="FFFFFF"/>
                </a:solidFill>
                <a:hlinkClick r:id="rId4"/>
              </a:rPr>
              <a:t>dachnoe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ru</a:t>
            </a:r>
            <a:endParaRPr lang="ru-RU" sz="2400" b="1" dirty="0" smtClean="0"/>
          </a:p>
        </p:txBody>
      </p:sp>
      <p:pic>
        <p:nvPicPr>
          <p:cNvPr id="6" name="Рисунок 5" descr="Dahnoe_11_small[1]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04800"/>
            <a:ext cx="762000" cy="925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3712</TotalTime>
  <Words>2511</Words>
  <Application>Microsoft Office PowerPoint</Application>
  <PresentationFormat>Экран (4:3)</PresentationFormat>
  <Paragraphs>537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Местная Администрация Муниципального образования Муниципальный округ Дачное</vt:lpstr>
      <vt:lpstr>СОДЕРЖАНИЕ</vt:lpstr>
      <vt:lpstr>ПАСПОРТ ОКРУГА</vt:lpstr>
      <vt:lpstr> ИСТОРИЯ ОКРУГА</vt:lpstr>
      <vt:lpstr>Слайд 5</vt:lpstr>
      <vt:lpstr>Слайд 6</vt:lpstr>
      <vt:lpstr>Слайд 7</vt:lpstr>
      <vt:lpstr>Слайд 8</vt:lpstr>
      <vt:lpstr>СОСТАВЛЕНИЕ ПРОЕКТА БЮДЖЕТА МО ДАЧНОЕ ОСНОВЫВАЕТСЯ НА :</vt:lpstr>
      <vt:lpstr>ОСНОВНЫЕ ХАРАКТЕРИСТИКИ БЮДЖЕТА МО ДАЧНОЕ, ТЫС. РУБЛЕЙ</vt:lpstr>
      <vt:lpstr>ДОХОДЫ</vt:lpstr>
      <vt:lpstr>ОБЪЕМ И СТРУКТУРА ДОХОДОВ МО ДАЧНОЕ</vt:lpstr>
      <vt:lpstr>ОБЪЕМ И СТРУКТУРА НАЛОГОВЫХ И НЕНАЛОГОВЫХ ДОХОДОВ</vt:lpstr>
      <vt:lpstr>ОБЪЕМ И СТРУКТУРА БЕЗВОЗМЕЗДНЫХ ПОСТУПЛЕНИЙ</vt:lpstr>
      <vt:lpstr>РАСХОДЫ</vt:lpstr>
      <vt:lpstr>РАСХОДЫ БЮДЖЕТА МО ДАЧНОЕ ПО РАЗДЕЛАМ БЮДЖЕТНОЙ</vt:lpstr>
      <vt:lpstr>РАСХОДЫ НА ОБЩЕГОСУДАРСТВЕННЫЕ ВОПРОСЫ</vt:lpstr>
      <vt:lpstr>Слайд 18</vt:lpstr>
      <vt:lpstr>Слайд 19</vt:lpstr>
      <vt:lpstr>РАСХОДЫ НА ЖИЛИЩНО-КОММУНАЛЬНОЕ ХОЗЯЙСТВО</vt:lpstr>
      <vt:lpstr>РАСХОДЫ НА ОБРАЗОВАНИЕ</vt:lpstr>
      <vt:lpstr>9 234,0 тыс. рублей</vt:lpstr>
      <vt:lpstr>Слайд 23</vt:lpstr>
      <vt:lpstr>РАСХОДЫ НА ФИЗИЧЕСКУЮ КУЛЬТУРУ И СПОРТ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340</cp:revision>
  <dcterms:created xsi:type="dcterms:W3CDTF">2017-12-20T11:22:07Z</dcterms:created>
  <dcterms:modified xsi:type="dcterms:W3CDTF">2021-02-15T11:37:28Z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2017-12-20T00:00:00Z</vt:filetime>
  </property>
  <property fmtid="{D5CDD505-2E9C-101B-9397-08002B2CF9AE}" pid="5" name="_MarkAsFinal">
    <vt:bool>true</vt:bool>
  </property>
</Properties>
</file>