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docProps/custom.xml" ContentType="application/vnd.openxmlformats-officedocument.custom-properti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2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charts/chart25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ppt/charts/chart23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317" r:id="rId5"/>
    <p:sldId id="312" r:id="rId6"/>
    <p:sldId id="315" r:id="rId7"/>
    <p:sldId id="311" r:id="rId8"/>
    <p:sldId id="316" r:id="rId9"/>
    <p:sldId id="259" r:id="rId10"/>
    <p:sldId id="261" r:id="rId11"/>
    <p:sldId id="262" r:id="rId12"/>
    <p:sldId id="263" r:id="rId13"/>
    <p:sldId id="271" r:id="rId14"/>
    <p:sldId id="272" r:id="rId15"/>
    <p:sldId id="273" r:id="rId16"/>
    <p:sldId id="274" r:id="rId17"/>
    <p:sldId id="280" r:id="rId18"/>
    <p:sldId id="281" r:id="rId19"/>
    <p:sldId id="282" r:id="rId20"/>
    <p:sldId id="285" r:id="rId21"/>
    <p:sldId id="287" r:id="rId22"/>
    <p:sldId id="289" r:id="rId23"/>
    <p:sldId id="290" r:id="rId24"/>
    <p:sldId id="291" r:id="rId25"/>
    <p:sldId id="292" r:id="rId26"/>
    <p:sldId id="309" r:id="rId27"/>
    <p:sldId id="318" r:id="rId28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66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9168" autoAdjust="0"/>
    <p:restoredTop sz="92989" autoAdjust="0"/>
  </p:normalViewPr>
  <p:slideViewPr>
    <p:cSldViewPr>
      <p:cViewPr>
        <p:scale>
          <a:sx n="100" d="100"/>
          <a:sy n="100" d="100"/>
        </p:scale>
        <p:origin x="-1243" y="63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3.4593288985428586E-2"/>
          <c:y val="0.13162573818897638"/>
          <c:w val="0.96474358974359065"/>
          <c:h val="0.70688730314960635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Lbls>
            <c:dLbl>
              <c:idx val="0"/>
              <c:layout>
                <c:manualLayout>
                  <c:x val="-2.2988505747126468E-2"/>
                  <c:y val="-1.5624999999999981E-2"/>
                </c:manualLayout>
              </c:layout>
              <c:showVal val="1"/>
            </c:dLbl>
            <c:dLbl>
              <c:idx val="1"/>
              <c:layout>
                <c:manualLayout>
                  <c:x val="-3.442755000452534E-2"/>
                  <c:y val="6.2500000000000064E-3"/>
                </c:manualLayout>
              </c:layout>
              <c:showVal val="1"/>
            </c:dLbl>
            <c:dLbl>
              <c:idx val="2"/>
              <c:layout>
                <c:manualLayout>
                  <c:x val="-3.0172413793103481E-2"/>
                  <c:y val="6.2500000000000064E-3"/>
                </c:manualLayout>
              </c:layout>
              <c:showVal val="1"/>
            </c:dLbl>
            <c:dLbl>
              <c:idx val="3"/>
              <c:layout>
                <c:manualLayout>
                  <c:x val="-3.3432776721875355E-2"/>
                  <c:y val="9.3750000000000534E-3"/>
                </c:manualLayout>
              </c:layout>
              <c:showVal val="1"/>
            </c:dLbl>
            <c:dLbl>
              <c:idx val="4"/>
              <c:layout>
                <c:manualLayout>
                  <c:x val="-2.7243589743589799E-2"/>
                  <c:y val="3.1250000000000071E-3"/>
                </c:manualLayout>
              </c:layout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accent5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2020 год (отчет)</c:v>
                </c:pt>
                <c:pt idx="1">
                  <c:v>2021 год (план)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153453.5</c:v>
                </c:pt>
                <c:pt idx="1">
                  <c:v>175544.4</c:v>
                </c:pt>
                <c:pt idx="2">
                  <c:v>159614.39999999991</c:v>
                </c:pt>
                <c:pt idx="3">
                  <c:v>165484.4</c:v>
                </c:pt>
                <c:pt idx="4">
                  <c:v>172110.9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dLbls>
            <c:dLbl>
              <c:idx val="0"/>
              <c:layout>
                <c:manualLayout>
                  <c:x val="3.6030070594623986E-2"/>
                  <c:y val="-1.875000000000001E-2"/>
                </c:manualLayout>
              </c:layout>
              <c:showVal val="1"/>
            </c:dLbl>
            <c:dLbl>
              <c:idx val="2"/>
              <c:layout>
                <c:manualLayout>
                  <c:x val="1.149425287356327E-2"/>
                  <c:y val="-4.3750246062992097E-2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-3.7500246062992224E-2"/>
                </c:manualLayout>
              </c:layout>
              <c:showVal val="1"/>
            </c:dLbl>
            <c:dLbl>
              <c:idx val="4"/>
              <c:layout>
                <c:manualLayout>
                  <c:x val="4.0229771925061122E-2"/>
                  <c:y val="-3.1250000000000032E-3"/>
                </c:manualLayout>
              </c:layout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bg1">
                        <a:lumMod val="65000"/>
                      </a:schemeClr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2020 год (отчет)</c:v>
                </c:pt>
                <c:pt idx="1">
                  <c:v>2021 год (план)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Лист1!$C$2:$C$6</c:f>
              <c:numCache>
                <c:formatCode>0.0</c:formatCode>
                <c:ptCount val="5"/>
                <c:pt idx="0">
                  <c:v>133073.29999999999</c:v>
                </c:pt>
                <c:pt idx="1">
                  <c:v>198126.3</c:v>
                </c:pt>
                <c:pt idx="2">
                  <c:v>170000</c:v>
                </c:pt>
                <c:pt idx="3">
                  <c:v>165484.4</c:v>
                </c:pt>
                <c:pt idx="4">
                  <c:v>172110.9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2.403846153846155E-2"/>
                  <c:y val="6.2500000000000142E-3"/>
                </c:manualLayout>
              </c:layout>
              <c:showVal val="1"/>
            </c:dLbl>
            <c:dLbl>
              <c:idx val="1"/>
              <c:layout>
                <c:manualLayout>
                  <c:x val="2.243589743589755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2.243589743589755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5208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>
                <c:manualLayout>
                  <c:x val="2.403846153846155E-2"/>
                  <c:y val="-3.1250000000000071E-3"/>
                </c:manualLayout>
              </c:layout>
              <c:showVal val="1"/>
            </c:dLbl>
            <c:dLbl>
              <c:idx val="4"/>
              <c:layout>
                <c:manualLayout>
                  <c:x val="1.121794871794872E-2"/>
                  <c:y val="-6.2500000000000142E-3"/>
                </c:manualLayout>
              </c:layout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accent6">
                        <a:lumMod val="60000"/>
                        <a:lumOff val="40000"/>
                      </a:schemeClr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2020 год (отчет)</c:v>
                </c:pt>
                <c:pt idx="1">
                  <c:v>2021 год (план)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Лист1!$D$2:$D$6</c:f>
              <c:numCache>
                <c:formatCode>0.0</c:formatCode>
                <c:ptCount val="5"/>
                <c:pt idx="1">
                  <c:v>22581.9</c:v>
                </c:pt>
                <c:pt idx="2">
                  <c:v>10385.6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Профицит</c:v>
                </c:pt>
              </c:strCache>
            </c:strRef>
          </c:tx>
          <c:spPr>
            <a:solidFill>
              <a:srgbClr val="00CC66"/>
            </a:solidFill>
          </c:spPr>
          <c:dLbls>
            <c:txPr>
              <a:bodyPr/>
              <a:lstStyle/>
              <a:p>
                <a:pPr>
                  <a:defRPr>
                    <a:solidFill>
                      <a:srgbClr val="00CC66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2020 год (отчет)</c:v>
                </c:pt>
                <c:pt idx="1">
                  <c:v>2021 год (план)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  <c:pt idx="0" formatCode="0.0">
                  <c:v>20380.2</c:v>
                </c:pt>
              </c:numCache>
            </c:numRef>
          </c:val>
        </c:ser>
        <c:dLbls>
          <c:showVal val="1"/>
        </c:dLbls>
        <c:overlap val="-25"/>
        <c:axId val="73185536"/>
        <c:axId val="87699456"/>
      </c:barChart>
      <c:catAx>
        <c:axId val="73185536"/>
        <c:scaling>
          <c:orientation val="minMax"/>
        </c:scaling>
        <c:axPos val="b"/>
        <c:majorTickMark val="none"/>
        <c:tickLblPos val="nextTo"/>
        <c:crossAx val="87699456"/>
        <c:crosses val="autoZero"/>
        <c:auto val="1"/>
        <c:lblAlgn val="ctr"/>
        <c:lblOffset val="100"/>
      </c:catAx>
      <c:valAx>
        <c:axId val="87699456"/>
        <c:scaling>
          <c:orientation val="minMax"/>
        </c:scaling>
        <c:delete val="1"/>
        <c:axPos val="l"/>
        <c:numFmt formatCode="0.0" sourceLinked="1"/>
        <c:majorTickMark val="none"/>
        <c:tickLblPos val="none"/>
        <c:crossAx val="73185536"/>
        <c:crosses val="autoZero"/>
        <c:crossBetween val="between"/>
      </c:valAx>
    </c:plotArea>
    <c:legend>
      <c:legendPos val="t"/>
      <c:legendEntry>
        <c:idx val="3"/>
        <c:txPr>
          <a:bodyPr/>
          <a:lstStyle/>
          <a:p>
            <a:pPr>
              <a:defRPr>
                <a:solidFill>
                  <a:srgbClr val="00CC66"/>
                </a:solidFill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chemeClr val="bg1">
                    <a:lumMod val="65000"/>
                  </a:schemeClr>
                </a:solidFill>
              </a:defRPr>
            </a:pPr>
            <a:endParaRPr lang="ru-RU"/>
          </a:p>
        </c:txPr>
      </c:legendEntry>
      <c:legendEntry>
        <c:idx val="0"/>
        <c:txPr>
          <a:bodyPr/>
          <a:lstStyle/>
          <a:p>
            <a:pPr>
              <a:defRPr>
                <a:solidFill>
                  <a:schemeClr val="accent5">
                    <a:lumMod val="75000"/>
                  </a:schemeClr>
                </a:solidFill>
              </a:defRPr>
            </a:pPr>
            <a:endParaRPr lang="ru-RU"/>
          </a:p>
        </c:txPr>
      </c:legendEntry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 (отчет)</c:v>
                </c:pt>
              </c:strCache>
            </c:strRef>
          </c:tx>
          <c:dPt>
            <c:idx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1.4048330165625848E-2"/>
                  <c:y val="2.6377132545931801E-2"/>
                </c:manualLayout>
              </c:layout>
              <c:showPercent val="1"/>
            </c:dLbl>
            <c:dLbl>
              <c:idx val="1"/>
              <c:layout>
                <c:manualLayout>
                  <c:x val="-2.6666666666666672E-2"/>
                  <c:y val="-9.1324200913242559E-3"/>
                </c:manualLayout>
              </c:layout>
              <c:showPercent val="1"/>
            </c:dLbl>
            <c:dLbl>
              <c:idx val="2"/>
              <c:layout>
                <c:manualLayout>
                  <c:x val="1.33333333333334E-2"/>
                  <c:y val="-6.8493150684932023E-3"/>
                </c:manualLayout>
              </c:layout>
              <c:showPercent val="1"/>
            </c:dLbl>
            <c:showPercent val="1"/>
            <c:showLeaderLines val="1"/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115283.9</c:v>
                </c:pt>
                <c:pt idx="1">
                  <c:v>3323.9</c:v>
                </c:pt>
                <c:pt idx="2">
                  <c:v>34845.699999999997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</c:v>
                </c:pt>
              </c:strCache>
            </c:strRef>
          </c:tx>
          <c:dPt>
            <c:idx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7.6206079078824818E-2"/>
                  <c:y val="-1.1448868952546208E-2"/>
                </c:manualLayout>
              </c:layout>
              <c:showPercent val="1"/>
            </c:dLbl>
            <c:dLbl>
              <c:idx val="1"/>
              <c:layout>
                <c:manualLayout>
                  <c:x val="7.0430107526881724E-2"/>
                  <c:y val="1.4078532632044399E-2"/>
                </c:manualLayout>
              </c:layout>
              <c:showPercent val="1"/>
            </c:dLbl>
            <c:dLbl>
              <c:idx val="2"/>
              <c:layout>
                <c:manualLayout>
                  <c:x val="5.0258092738407704E-3"/>
                  <c:y val="-9.0503291493713445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showPercent val="1"/>
            <c:showLeaderLines val="1"/>
          </c:dLbls>
          <c:cat>
            <c:strRef>
              <c:f>Лист1!$A$2:$A$4</c:f>
              <c:strCache>
                <c:ptCount val="2"/>
                <c:pt idx="1">
                  <c:v>                                         </c:v>
                </c:pt>
              </c:strCache>
            </c:strRef>
          </c:cat>
          <c:val>
            <c:numRef>
              <c:f>Лист1!$B$2:$B$4</c:f>
              <c:numCache>
                <c:formatCode>0.00</c:formatCode>
                <c:ptCount val="3"/>
                <c:pt idx="0">
                  <c:v>1592.1</c:v>
                </c:pt>
                <c:pt idx="1">
                  <c:v>224</c:v>
                </c:pt>
                <c:pt idx="2">
                  <c:v>157798.29999999999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>
        <c:manualLayout>
          <c:layoutTarget val="inner"/>
          <c:xMode val="edge"/>
          <c:yMode val="edge"/>
          <c:x val="0.12680815288713929"/>
          <c:y val="0.24337695963680214"/>
          <c:w val="0.73596702755905552"/>
          <c:h val="0.636512023834858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 </c:v>
                </c:pt>
              </c:strCache>
            </c:strRef>
          </c:tx>
          <c:dPt>
            <c:idx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8.8541666666666657E-2"/>
                  <c:y val="6.8206001276867418E-3"/>
                </c:manualLayout>
              </c:layout>
              <c:showPercent val="1"/>
            </c:dLbl>
            <c:dLbl>
              <c:idx val="1"/>
              <c:layout>
                <c:manualLayout>
                  <c:x val="8.8541666666666713E-2"/>
                  <c:y val="-2.3294672625381291E-2"/>
                </c:manualLayout>
              </c:layout>
              <c:showPercent val="1"/>
            </c:dLbl>
            <c:showPercent val="1"/>
            <c:showLeaderLines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1560</c:v>
                </c:pt>
                <c:pt idx="1">
                  <c:v>849.7</c:v>
                </c:pt>
                <c:pt idx="2">
                  <c:v>173134.7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</c:v>
                </c:pt>
              </c:strCache>
            </c:strRef>
          </c:tx>
          <c:dPt>
            <c:idx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6.5656565656565663E-2"/>
                  <c:y val="-3.6661468147462815E-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0"/>
                  <c:y val="-6.4157569258059932E-2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0"/>
                  <c:y val="-5.0409879543983301E-2"/>
                </c:manualLayout>
              </c:layout>
              <c:showCatName val="1"/>
              <c:showPercent val="1"/>
            </c:dLbl>
            <c:showCatName val="1"/>
            <c:showPercent val="1"/>
            <c:showLeaderLines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1751.3</c:v>
                </c:pt>
                <c:pt idx="1">
                  <c:v>174</c:v>
                </c:pt>
                <c:pt idx="2">
                  <c:v>163559.1</c:v>
                </c:pt>
              </c:numCache>
            </c:numRef>
          </c:val>
        </c:ser>
        <c:dLbls>
          <c:showCatName val="1"/>
          <c:showPercent val="1"/>
        </c:dLbls>
        <c:firstSliceAng val="0"/>
        <c:holeSize val="5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 </c:v>
                </c:pt>
              </c:strCache>
            </c:strRef>
          </c:tx>
          <c:dPt>
            <c:idx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7.6698093659345226E-2"/>
                  <c:y val="-2.1311645254869459E-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6.871356540958698E-2"/>
                  <c:y val="-5.2135654095869587E-2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1.2595733225654519E-2"/>
                  <c:y val="-4.3827685601799782E-2"/>
                </c:manualLayout>
              </c:layout>
              <c:showCatName val="1"/>
              <c:showPercent val="1"/>
            </c:dLbl>
            <c:showCatName val="1"/>
            <c:showPercent val="1"/>
            <c:showLeaderLines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1926.4</c:v>
                </c:pt>
                <c:pt idx="1">
                  <c:v>144</c:v>
                </c:pt>
                <c:pt idx="2">
                  <c:v>170040.5</c:v>
                </c:pt>
              </c:numCache>
            </c:numRef>
          </c:val>
        </c:ser>
        <c:dLbls>
          <c:showCatName val="1"/>
          <c:showPercent val="1"/>
        </c:dLbls>
        <c:firstSliceAng val="0"/>
        <c:holeSize val="5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bg1">
                  <a:lumMod val="50000"/>
                </a:schemeClr>
              </a:solidFill>
            </c:spPr>
          </c:dPt>
          <c:dLbls>
            <c:dLbl>
              <c:idx val="1"/>
              <c:layout>
                <c:manualLayout>
                  <c:x val="7.0050818115820635E-3"/>
                  <c:y val="9.0909090909090939E-2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0.15694895850784618"/>
                  <c:y val="9.1855762347888392E-2"/>
                </c:manualLayout>
              </c:layout>
              <c:showCatName val="1"/>
              <c:showPercent val="1"/>
            </c:dLbl>
            <c:showCatName val="1"/>
            <c:showPercent val="1"/>
            <c:showLeaderLines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1592.1</c:v>
                </c:pt>
                <c:pt idx="1">
                  <c:v>54</c:v>
                </c:pt>
                <c:pt idx="2">
                  <c:v>170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bg1">
                  <a:lumMod val="50000"/>
                </a:schemeClr>
              </a:solidFill>
            </c:spPr>
          </c:dPt>
          <c:dLbls>
            <c:dLbl>
              <c:idx val="1"/>
              <c:layout>
                <c:manualLayout>
                  <c:x val="8.5364471486518035E-3"/>
                  <c:y val="9.0909090909090939E-2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0.14775351944643286"/>
                  <c:y val="9.7538177046051056E-2"/>
                </c:manualLayout>
              </c:layout>
              <c:showCatName val="1"/>
              <c:showPercent val="1"/>
            </c:dLbl>
            <c:showCatName val="1"/>
            <c:showPercent val="1"/>
            <c:showLeaderLines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1751.3</c:v>
                </c:pt>
                <c:pt idx="1">
                  <c:v>54</c:v>
                </c:pt>
                <c:pt idx="2">
                  <c:v>120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bg1">
                  <a:lumMod val="50000"/>
                </a:schemeClr>
              </a:solidFill>
            </c:spPr>
          </c:dPt>
          <c:dLbls>
            <c:dLbl>
              <c:idx val="1"/>
              <c:layout>
                <c:manualLayout>
                  <c:x val="-7.6033464566929131E-3"/>
                  <c:y val="8.1098938719616584E-2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9.6554844706911669E-2"/>
                  <c:y val="8.5688691087527108E-2"/>
                </c:manualLayout>
              </c:layout>
              <c:showCatName val="1"/>
              <c:showPercent val="1"/>
            </c:dLbl>
            <c:showCatName val="1"/>
            <c:showPercent val="1"/>
            <c:showLeaderLines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1926.4</c:v>
                </c:pt>
                <c:pt idx="1">
                  <c:v>54</c:v>
                </c:pt>
                <c:pt idx="2">
                  <c:v>90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34909909909909914"/>
          <c:y val="0.1541666666666667"/>
          <c:w val="0.37387387387387405"/>
          <c:h val="0.6916666666666665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50000"/>
                </a:schemeClr>
              </a:solidFill>
            </c:spPr>
          </c:dPt>
          <c:dLbls>
            <c:dLbl>
              <c:idx val="0"/>
              <c:layout>
                <c:manualLayout>
                  <c:x val="5.3636234659856723E-2"/>
                  <c:y val="0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0.10786975952330284"/>
                  <c:y val="6.369482223812932E-2"/>
                </c:manualLayout>
              </c:layout>
              <c:showCatName val="1"/>
              <c:showPercent val="1"/>
            </c:dLbl>
            <c:showCatName val="1"/>
            <c:showPercent val="1"/>
            <c:showLeaderLines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22373.8</c:v>
                </c:pt>
                <c:pt idx="1">
                  <c:v>5176.7</c:v>
                </c:pt>
                <c:pt idx="2">
                  <c:v>130247.8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3496376811594204"/>
          <c:y val="0.19583333333333336"/>
          <c:w val="0.30072463768115942"/>
          <c:h val="0.6916666666666665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50000"/>
                </a:schemeClr>
              </a:solidFill>
            </c:spPr>
          </c:dPt>
          <c:dLbls>
            <c:dLbl>
              <c:idx val="0"/>
              <c:layout>
                <c:manualLayout>
                  <c:x val="3.6525733196393934E-2"/>
                  <c:y val="0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1.882346228460573E-2"/>
                  <c:y val="0.11864107611548556"/>
                </c:manualLayout>
              </c:layout>
              <c:showCatName val="1"/>
              <c:showPercent val="1"/>
            </c:dLbl>
            <c:showCatName val="1"/>
            <c:showPercent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23291.4</c:v>
                </c:pt>
                <c:pt idx="1">
                  <c:v>5390.3</c:v>
                </c:pt>
                <c:pt idx="2">
                  <c:v>134877.4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3568376068376069"/>
          <c:y val="0.12083149606299211"/>
          <c:w val="0.35470085470085477"/>
          <c:h val="0.6916666666666665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50000"/>
                </a:schemeClr>
              </a:solidFill>
            </c:spPr>
          </c:dPt>
          <c:dLbls>
            <c:dLbl>
              <c:idx val="1"/>
              <c:layout>
                <c:manualLayout>
                  <c:x val="5.4693451780065953E-2"/>
                  <c:y val="7.526036745406825E-2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5.5171949660138648E-3"/>
                  <c:y val="-7.0333333333333345E-2"/>
                </c:manualLayout>
              </c:layout>
              <c:showCatName val="1"/>
              <c:showPercent val="1"/>
            </c:dLbl>
            <c:showCatName val="1"/>
            <c:showPercent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22373.8</c:v>
                </c:pt>
                <c:pt idx="1">
                  <c:v>5176.7</c:v>
                </c:pt>
                <c:pt idx="2">
                  <c:v>130247.8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7.4358162126285932E-2"/>
          <c:y val="9.989905108015347E-4"/>
          <c:w val="0.96726190476190255"/>
          <c:h val="0.86866704161980013"/>
        </c:manualLayout>
      </c:layout>
      <c:area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dLbls>
            <c:dLbl>
              <c:idx val="0"/>
              <c:layout>
                <c:manualLayout>
                  <c:x val="2.2321428571428582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1.6369047619047623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2.8273809523809743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2.2321428571428582E-2"/>
                  <c:y val="0"/>
                </c:manualLayout>
              </c:layout>
              <c:showVal val="1"/>
            </c:dLbl>
            <c:dLbl>
              <c:idx val="4"/>
              <c:layout>
                <c:manualLayout>
                  <c:x val="2.5297619047619277E-2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2020 год (отчет)</c:v>
                </c:pt>
                <c:pt idx="1">
                  <c:v>2021 год (план)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1650.1</c:v>
                </c:pt>
                <c:pt idx="1">
                  <c:v>2419</c:v>
                </c:pt>
                <c:pt idx="2">
                  <c:v>2419</c:v>
                </c:pt>
                <c:pt idx="3">
                  <c:v>2516</c:v>
                </c:pt>
                <c:pt idx="4">
                  <c:v>2616.4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dLbls>
            <c:dLbl>
              <c:idx val="0"/>
              <c:layout>
                <c:manualLayout>
                  <c:x val="-2.2321428571428582E-2"/>
                  <c:y val="-4.9784401949756786E-3"/>
                </c:manualLayout>
              </c:layout>
              <c:showVal val="1"/>
            </c:dLbl>
            <c:dLbl>
              <c:idx val="1"/>
              <c:layout>
                <c:manualLayout>
                  <c:x val="-2.3313492063492064E-2"/>
                  <c:y val="-7.1428571428571504E-3"/>
                </c:manualLayout>
              </c:layout>
              <c:showVal val="1"/>
            </c:dLbl>
            <c:dLbl>
              <c:idx val="2"/>
              <c:layout>
                <c:manualLayout>
                  <c:x val="-1.7857142857142856E-2"/>
                  <c:y val="-4.7619047619047623E-3"/>
                </c:manualLayout>
              </c:layout>
              <c:showVal val="1"/>
            </c:dLbl>
            <c:dLbl>
              <c:idx val="3"/>
              <c:layout>
                <c:manualLayout>
                  <c:x val="-2.1825396825396852E-2"/>
                  <c:y val="-4.9784401949756786E-3"/>
                </c:manualLayout>
              </c:layout>
              <c:showVal val="1"/>
            </c:dLbl>
            <c:dLbl>
              <c:idx val="4"/>
              <c:layout>
                <c:manualLayout>
                  <c:x val="-1.9841269841269916E-2"/>
                  <c:y val="-5.1947881514810704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2020 год (отчет)</c:v>
                </c:pt>
                <c:pt idx="1">
                  <c:v>2021 год (план)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Лист1!$C$2:$C$6</c:f>
              <c:numCache>
                <c:formatCode>0.0</c:formatCode>
                <c:ptCount val="5"/>
                <c:pt idx="0">
                  <c:v>510.5</c:v>
                </c:pt>
                <c:pt idx="1">
                  <c:v>1001</c:v>
                </c:pt>
                <c:pt idx="2">
                  <c:v>1252</c:v>
                </c:pt>
                <c:pt idx="3">
                  <c:v>1302.0999999999999</c:v>
                </c:pt>
                <c:pt idx="4">
                  <c:v>1354.2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dLbls>
            <c:dLbl>
              <c:idx val="0"/>
              <c:layout>
                <c:manualLayout>
                  <c:x val="1.4880952380952315E-3"/>
                  <c:y val="6.7099737532809439E-3"/>
                </c:manualLayout>
              </c:layout>
              <c:showVal val="1"/>
            </c:dLbl>
            <c:dLbl>
              <c:idx val="1"/>
              <c:layout>
                <c:manualLayout>
                  <c:x val="5.4563492063492199E-3"/>
                  <c:y val="-4.7619047619047623E-3"/>
                </c:manualLayout>
              </c:layout>
              <c:showVal val="1"/>
            </c:dLbl>
            <c:dLbl>
              <c:idx val="2"/>
              <c:layout>
                <c:manualLayout>
                  <c:x val="-4.464285714285714E-3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-1.4880952380952404E-3"/>
                  <c:y val="2.1644169478815256E-3"/>
                </c:manualLayout>
              </c:layout>
              <c:showVal val="1"/>
            </c:dLbl>
            <c:dLbl>
              <c:idx val="4"/>
              <c:layout>
                <c:manualLayout>
                  <c:x val="4.9603174603174611E-4"/>
                  <c:y val="1.9478815148106534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2020 год (отчет)</c:v>
                </c:pt>
                <c:pt idx="1">
                  <c:v>2021 год (план)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Лист1!$D$2:$D$6</c:f>
              <c:numCache>
                <c:formatCode>0.0</c:formatCode>
                <c:ptCount val="5"/>
                <c:pt idx="0">
                  <c:v>23146.799999999996</c:v>
                </c:pt>
                <c:pt idx="1">
                  <c:v>25254.3</c:v>
                </c:pt>
                <c:pt idx="2">
                  <c:v>23646.2</c:v>
                </c:pt>
                <c:pt idx="3">
                  <c:v>24616</c:v>
                </c:pt>
                <c:pt idx="4">
                  <c:v>25625.3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dLbls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2020 год (отчет)</c:v>
                </c:pt>
                <c:pt idx="1">
                  <c:v>2021 год (план)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Лист1!$E$2:$E$6</c:f>
              <c:numCache>
                <c:formatCode>0.0</c:formatCode>
                <c:ptCount val="5"/>
                <c:pt idx="0">
                  <c:v>8976.9</c:v>
                </c:pt>
                <c:pt idx="1">
                  <c:v>13722.4</c:v>
                </c:pt>
                <c:pt idx="2">
                  <c:v>13754.5</c:v>
                </c:pt>
                <c:pt idx="3">
                  <c:v>14312.8</c:v>
                </c:pt>
                <c:pt idx="4">
                  <c:v>14885.5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Образование</c:v>
                </c:pt>
              </c:strCache>
            </c:strRef>
          </c:tx>
          <c:dLbls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2020 год (отчет)</c:v>
                </c:pt>
                <c:pt idx="1">
                  <c:v>2021 год (план)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Лист1!$F$2:$F$6</c:f>
              <c:numCache>
                <c:formatCode>0.0</c:formatCode>
                <c:ptCount val="5"/>
                <c:pt idx="0">
                  <c:v>1582.6</c:v>
                </c:pt>
                <c:pt idx="1">
                  <c:v>558</c:v>
                </c:pt>
                <c:pt idx="2">
                  <c:v>3290</c:v>
                </c:pt>
                <c:pt idx="3">
                  <c:v>3423</c:v>
                </c:pt>
                <c:pt idx="4">
                  <c:v>3564.4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Культура, кинематография</c:v>
                </c:pt>
              </c:strCache>
            </c:strRef>
          </c:tx>
          <c:dLbls>
            <c:dLbl>
              <c:idx val="1"/>
              <c:layout>
                <c:manualLayout>
                  <c:x val="-1.9841269841269892E-3"/>
                  <c:y val="-2.6190476190476188E-2"/>
                </c:manualLayout>
              </c:layout>
              <c:showVal val="1"/>
            </c:dLbl>
            <c:dLbl>
              <c:idx val="2"/>
              <c:layout>
                <c:manualLayout>
                  <c:x val="-1.9841269841269892E-3"/>
                  <c:y val="-1.6666666666666701E-2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-1.6666666666666621E-2"/>
                </c:manualLayout>
              </c:layout>
              <c:showVal val="1"/>
            </c:dLbl>
            <c:dLbl>
              <c:idx val="4"/>
              <c:layout>
                <c:manualLayout>
                  <c:x val="3.9682539682539776E-3"/>
                  <c:y val="4.7619047619047623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2020 год (отчет)</c:v>
                </c:pt>
                <c:pt idx="1">
                  <c:v>2021 год (план)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Лист1!$G$2:$G$6</c:f>
              <c:numCache>
                <c:formatCode>0.0</c:formatCode>
                <c:ptCount val="5"/>
                <c:pt idx="0">
                  <c:v>70010.2</c:v>
                </c:pt>
                <c:pt idx="1">
                  <c:v>120615.5</c:v>
                </c:pt>
                <c:pt idx="2">
                  <c:v>90489</c:v>
                </c:pt>
                <c:pt idx="3">
                  <c:v>83120.100000000006</c:v>
                </c:pt>
                <c:pt idx="4">
                  <c:v>86447.2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Социальная политика</c:v>
                </c:pt>
              </c:strCache>
            </c:strRef>
          </c:tx>
          <c:dLbls>
            <c:dLbl>
              <c:idx val="0"/>
              <c:layout>
                <c:manualLayout>
                  <c:x val="-2.5297619047619166E-2"/>
                  <c:y val="6.49350649350652E-3"/>
                </c:manualLayout>
              </c:layout>
              <c:showVal val="1"/>
            </c:dLbl>
            <c:dLbl>
              <c:idx val="1"/>
              <c:layout>
                <c:manualLayout>
                  <c:x val="-2.2321428571428582E-2"/>
                  <c:y val="1.0822510822510827E-2"/>
                </c:manualLayout>
              </c:layout>
              <c:showVal val="1"/>
            </c:dLbl>
            <c:dLbl>
              <c:idx val="2"/>
              <c:layout>
                <c:manualLayout>
                  <c:x val="-2.5297619047619166E-2"/>
                  <c:y val="1.0822340389269543E-2"/>
                </c:manualLayout>
              </c:layout>
              <c:showVal val="1"/>
            </c:dLbl>
            <c:dLbl>
              <c:idx val="3"/>
              <c:layout>
                <c:manualLayout>
                  <c:x val="-2.5297619047619166E-2"/>
                  <c:y val="8.6580086580087048E-3"/>
                </c:manualLayout>
              </c:layout>
              <c:showVal val="1"/>
            </c:dLbl>
            <c:dLbl>
              <c:idx val="4"/>
              <c:layout>
                <c:manualLayout>
                  <c:x val="-2.8273809523809743E-2"/>
                  <c:y val="8.6580086580087048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2020 год (отчет)</c:v>
                </c:pt>
                <c:pt idx="1">
                  <c:v>2021 год (план)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Лист1!$H$2:$H$6</c:f>
              <c:numCache>
                <c:formatCode>0.0</c:formatCode>
                <c:ptCount val="5"/>
                <c:pt idx="0">
                  <c:v>0</c:v>
                </c:pt>
                <c:pt idx="1">
                  <c:v>2305.1</c:v>
                </c:pt>
                <c:pt idx="2">
                  <c:v>346.4</c:v>
                </c:pt>
                <c:pt idx="3">
                  <c:v>360.3</c:v>
                </c:pt>
                <c:pt idx="4">
                  <c:v>374.7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dLbls>
            <c:dLbl>
              <c:idx val="0"/>
              <c:layout>
                <c:manualLayout>
                  <c:x val="2.2321428571428582E-2"/>
                  <c:y val="-2.164502164502174E-3"/>
                </c:manualLayout>
              </c:layout>
              <c:showVal val="1"/>
            </c:dLbl>
            <c:dLbl>
              <c:idx val="1"/>
              <c:layout>
                <c:manualLayout>
                  <c:x val="2.8273809523809743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3.5714285714285712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2.9761904761904791E-2"/>
                  <c:y val="-2.164502164502174E-3"/>
                </c:manualLayout>
              </c:layout>
              <c:showVal val="1"/>
            </c:dLbl>
            <c:dLbl>
              <c:idx val="4"/>
              <c:layout>
                <c:manualLayout>
                  <c:x val="2.9761904761904791E-2"/>
                  <c:y val="-4.3290043290043333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2020 год (отчет)</c:v>
                </c:pt>
                <c:pt idx="1">
                  <c:v>2021 год (план)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Лист1!$I$2:$I$6</c:f>
              <c:numCache>
                <c:formatCode>0.0</c:formatCode>
                <c:ptCount val="5"/>
                <c:pt idx="0">
                  <c:v>9.6</c:v>
                </c:pt>
                <c:pt idx="1">
                  <c:v>32</c:v>
                </c:pt>
                <c:pt idx="2">
                  <c:v>32</c:v>
                </c:pt>
                <c:pt idx="3">
                  <c:v>33</c:v>
                </c:pt>
                <c:pt idx="4">
                  <c:v>34.6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Средства массовой информации</c:v>
                </c:pt>
              </c:strCache>
            </c:strRef>
          </c:tx>
          <c:dLbls>
            <c:dLbl>
              <c:idx val="0"/>
              <c:layout>
                <c:manualLayout>
                  <c:x val="2.9760342457192902E-3"/>
                  <c:y val="-1.1904761904761921E-2"/>
                </c:manualLayout>
              </c:layout>
              <c:showVal val="1"/>
            </c:dLbl>
            <c:dLbl>
              <c:idx val="1"/>
              <c:layout>
                <c:manualLayout>
                  <c:x val="-2.9761904761904812E-3"/>
                  <c:y val="2.3809523809523812E-3"/>
                </c:manualLayout>
              </c:layout>
              <c:showVal val="1"/>
            </c:dLbl>
            <c:dLbl>
              <c:idx val="2"/>
              <c:layout>
                <c:manualLayout>
                  <c:x val="5.9523809523809521E-3"/>
                  <c:y val="-7.1428571428571504E-3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-4.3290043290043333E-3"/>
                </c:manualLayout>
              </c:layout>
              <c:showVal val="1"/>
            </c:dLbl>
            <c:dLbl>
              <c:idx val="4"/>
              <c:layout>
                <c:manualLayout>
                  <c:x val="-1.4880952380952404E-3"/>
                  <c:y val="7.1428571428571504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2020 год (отчет)</c:v>
                </c:pt>
                <c:pt idx="1">
                  <c:v>2021 год (план)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Лист1!$J$2:$J$6</c:f>
              <c:numCache>
                <c:formatCode>0.0</c:formatCode>
                <c:ptCount val="5"/>
                <c:pt idx="0">
                  <c:v>27186.6</c:v>
                </c:pt>
                <c:pt idx="1">
                  <c:v>32219</c:v>
                </c:pt>
                <c:pt idx="2">
                  <c:v>34770.9</c:v>
                </c:pt>
                <c:pt idx="3">
                  <c:v>35801.1</c:v>
                </c:pt>
                <c:pt idx="4">
                  <c:v>37208.6</c:v>
                </c:pt>
              </c:numCache>
            </c:numRef>
          </c:val>
        </c:ser>
        <c:dLbls>
          <c:showVal val="1"/>
        </c:dLbls>
        <c:axId val="136687616"/>
        <c:axId val="136689152"/>
      </c:areaChart>
      <c:catAx>
        <c:axId val="136687616"/>
        <c:scaling>
          <c:orientation val="minMax"/>
        </c:scaling>
        <c:axPos val="b"/>
        <c:majorTickMark val="none"/>
        <c:tickLblPos val="nextTo"/>
        <c:crossAx val="136689152"/>
        <c:crosses val="autoZero"/>
        <c:auto val="1"/>
        <c:lblAlgn val="ctr"/>
        <c:lblOffset val="100"/>
      </c:catAx>
      <c:valAx>
        <c:axId val="136689152"/>
        <c:scaling>
          <c:orientation val="minMax"/>
        </c:scaling>
        <c:delete val="1"/>
        <c:axPos val="l"/>
        <c:numFmt formatCode="0.0" sourceLinked="1"/>
        <c:majorTickMark val="none"/>
        <c:tickLblPos val="none"/>
        <c:crossAx val="136687616"/>
        <c:crosses val="autoZero"/>
        <c:crossBetween val="midCat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5.1724137931034524E-2"/>
          <c:y val="0"/>
          <c:w val="0.93678160919540265"/>
          <c:h val="0.8581233595800527"/>
        </c:manualLayout>
      </c:layout>
      <c:bar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ru-RU" baseline="0" dirty="0" smtClean="0"/>
                      <a:t>29 087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5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9</a:t>
                    </a:r>
                    <a:r>
                      <a:rPr lang="ru-RU" baseline="0" dirty="0" smtClean="0"/>
                      <a:t> 870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8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tx>
                <c:rich>
                  <a:bodyPr/>
                  <a:lstStyle/>
                  <a:p>
                    <a:r>
                      <a:rPr lang="ru-RU" baseline="0" dirty="0" smtClean="0"/>
                      <a:t>30 931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8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34770.9</c:v>
                </c:pt>
                <c:pt idx="1">
                  <c:v>35801.1</c:v>
                </c:pt>
                <c:pt idx="2">
                  <c:v>37208.6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-3.4482758620689655E-2"/>
                  <c:y val="-2.8124999999999987E-2"/>
                </c:manualLayout>
              </c:layout>
              <c:showVal val="1"/>
            </c:dLbl>
            <c:dLbl>
              <c:idx val="1"/>
              <c:layout>
                <c:manualLayout>
                  <c:x val="-3.4482984885510014E-2"/>
                  <c:y val="-3.125E-2"/>
                </c:manualLayout>
              </c:layout>
              <c:showVal val="1"/>
            </c:dLbl>
            <c:dLbl>
              <c:idx val="2"/>
              <c:layout>
                <c:manualLayout>
                  <c:x val="-2.0115168793555981E-2"/>
                  <c:y val="-1.8749999999999999E-2"/>
                </c:manualLayout>
              </c:layout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50</c:v>
                </c:pt>
                <c:pt idx="1">
                  <c:v>50</c:v>
                </c:pt>
                <c:pt idx="2">
                  <c:v>50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6.8965517241379309E-2"/>
                  <c:y val="-3.9075283272517795E-2"/>
                </c:manualLayout>
              </c:layout>
              <c:showVal val="1"/>
            </c:dLbl>
            <c:dLbl>
              <c:idx val="1"/>
              <c:layout>
                <c:manualLayout>
                  <c:x val="6.6091954022988522E-2"/>
                  <c:y val="-4.0015363933166931E-2"/>
                </c:manualLayout>
              </c:layout>
              <c:showVal val="1"/>
            </c:dLbl>
            <c:dLbl>
              <c:idx val="2"/>
              <c:layout>
                <c:manualLayout>
                  <c:x val="8.333310706851299E-2"/>
                  <c:y val="-1.8750080020485258E-2"/>
                </c:manualLayout>
              </c:layout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8.1</c:v>
                </c:pt>
                <c:pt idx="1">
                  <c:v>8.4</c:v>
                </c:pt>
                <c:pt idx="2">
                  <c:v>8.7000000000000011</c:v>
                </c:pt>
              </c:numCache>
            </c:numRef>
          </c:val>
        </c:ser>
        <c:gapWidth val="95"/>
        <c:overlap val="100"/>
        <c:axId val="134721920"/>
        <c:axId val="134723456"/>
      </c:barChart>
      <c:catAx>
        <c:axId val="134721920"/>
        <c:scaling>
          <c:orientation val="minMax"/>
        </c:scaling>
        <c:axPos val="b"/>
        <c:majorTickMark val="none"/>
        <c:tickLblPos val="nextTo"/>
        <c:crossAx val="134723456"/>
        <c:crosses val="autoZero"/>
        <c:auto val="1"/>
        <c:lblAlgn val="ctr"/>
        <c:lblOffset val="100"/>
      </c:catAx>
      <c:valAx>
        <c:axId val="134723456"/>
        <c:scaling>
          <c:orientation val="minMax"/>
        </c:scaling>
        <c:delete val="1"/>
        <c:axPos val="l"/>
        <c:numFmt formatCode="0%" sourceLinked="1"/>
        <c:tickLblPos val="none"/>
        <c:crossAx val="13472192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plotArea>
      <c:layout>
        <c:manualLayout>
          <c:layoutTarget val="inner"/>
          <c:xMode val="edge"/>
          <c:yMode val="edge"/>
          <c:x val="0"/>
          <c:y val="0"/>
          <c:w val="0.97708333333333364"/>
          <c:h val="0.80575727490585414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Lbls>
            <c:dLbl>
              <c:idx val="0"/>
              <c:layout>
                <c:manualLayout>
                  <c:x val="3.7500000000000006E-2"/>
                  <c:y val="-0.1217391304347827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32,0</a:t>
                    </a:r>
                  </a:p>
                  <a:p>
                    <a:pPr>
                      <a:defRPr/>
                    </a:pPr>
                    <a:r>
                      <a:rPr lang="ru-RU" dirty="0" smtClean="0"/>
                      <a:t>тыс.руб.</a:t>
                    </a:r>
                  </a:p>
                </c:rich>
              </c:tx>
              <c:spPr>
                <a:solidFill>
                  <a:schemeClr val="bg1"/>
                </a:solidFill>
              </c:spPr>
              <c:showVal val="1"/>
            </c:dLbl>
            <c:dLbl>
              <c:idx val="1"/>
              <c:layout>
                <c:manualLayout>
                  <c:x val="4.3749999999999997E-2"/>
                  <c:y val="-6.0869565217391314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33,2</a:t>
                    </a:r>
                  </a:p>
                  <a:p>
                    <a:pPr>
                      <a:defRPr/>
                    </a:pPr>
                    <a:r>
                      <a:rPr lang="ru-RU" dirty="0" smtClean="0"/>
                      <a:t>тыс.руб.</a:t>
                    </a:r>
                    <a:endParaRPr lang="en-US" dirty="0"/>
                  </a:p>
                </c:rich>
              </c:tx>
              <c:spPr>
                <a:solidFill>
                  <a:schemeClr val="bg1"/>
                </a:solidFill>
              </c:spPr>
              <c:showVal val="1"/>
            </c:dLbl>
            <c:dLbl>
              <c:idx val="2"/>
              <c:layout>
                <c:manualLayout>
                  <c:x val="1.6856060606060631E-2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3</a:t>
                    </a:r>
                    <a:r>
                      <a:rPr lang="en-US" dirty="0" smtClean="0"/>
                      <a:t>4,</a:t>
                    </a:r>
                    <a:r>
                      <a:rPr lang="ru-RU" dirty="0" smtClean="0"/>
                      <a:t>6</a:t>
                    </a:r>
                  </a:p>
                  <a:p>
                    <a:pPr>
                      <a:defRPr/>
                    </a:pPr>
                    <a:r>
                      <a:rPr lang="ru-RU" dirty="0" smtClean="0"/>
                      <a:t>тыс. руб.</a:t>
                    </a:r>
                    <a:endParaRPr lang="en-US" dirty="0"/>
                  </a:p>
                </c:rich>
              </c:tx>
              <c:spPr>
                <a:solidFill>
                  <a:schemeClr val="bg1"/>
                </a:solidFill>
              </c:spPr>
              <c:showVal val="1"/>
            </c:dLbl>
            <c:spPr>
              <a:solidFill>
                <a:schemeClr val="accent5">
                  <a:lumMod val="75000"/>
                </a:schemeClr>
              </a:solidFill>
            </c:spPr>
            <c:showVal val="1"/>
          </c:dLbls>
          <c:cat>
            <c:strRef>
              <c:f>Лист1!$A$2:$A$4</c:f>
              <c:strCache>
                <c:ptCount val="3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 formatCode="0.0">
                  <c:v>32</c:v>
                </c:pt>
                <c:pt idx="1">
                  <c:v>33</c:v>
                </c:pt>
                <c:pt idx="2">
                  <c:v>34.6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</c:ser>
        <c:dLbls>
          <c:showVal val="1"/>
        </c:dLbls>
        <c:gapWidth val="95"/>
        <c:gapDepth val="95"/>
        <c:shape val="box"/>
        <c:axId val="137192192"/>
        <c:axId val="137193728"/>
        <c:axId val="0"/>
      </c:bar3DChart>
      <c:catAx>
        <c:axId val="137192192"/>
        <c:scaling>
          <c:orientation val="minMax"/>
        </c:scaling>
        <c:axPos val="b"/>
        <c:majorTickMark val="none"/>
        <c:tickLblPos val="nextTo"/>
        <c:crossAx val="137193728"/>
        <c:crosses val="autoZero"/>
        <c:auto val="1"/>
        <c:lblAlgn val="ctr"/>
        <c:lblOffset val="100"/>
      </c:catAx>
      <c:valAx>
        <c:axId val="137193728"/>
        <c:scaling>
          <c:orientation val="minMax"/>
        </c:scaling>
        <c:delete val="1"/>
        <c:axPos val="l"/>
        <c:numFmt formatCode="0.0" sourceLinked="1"/>
        <c:tickLblPos val="none"/>
        <c:crossAx val="13719219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"/>
          <c:y val="0.10648950131233595"/>
          <c:w val="1"/>
          <c:h val="0.69295683872849245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ru-RU" baseline="0" dirty="0" smtClean="0"/>
                      <a:t>77 625</a:t>
                    </a:r>
                    <a:r>
                      <a:rPr lang="ru-RU" dirty="0" smtClean="0"/>
                      <a:t>,8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ru-RU" dirty="0" smtClean="0"/>
                      <a:t>69 727,1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7.2463768115942229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/>
                      <a:t>72 511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0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 formatCode="#,##0.0">
                  <c:v>77625.8</c:v>
                </c:pt>
                <c:pt idx="1">
                  <c:v>69727.100000000006</c:v>
                </c:pt>
                <c:pt idx="2">
                  <c:v>72511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ru-RU" dirty="0" smtClean="0"/>
                      <a:t>12 863,2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ru-RU" dirty="0" smtClean="0"/>
                      <a:t>13</a:t>
                    </a:r>
                    <a:r>
                      <a:rPr lang="ru-RU" baseline="0" dirty="0" smtClean="0"/>
                      <a:t> 393,0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tx>
                <c:rich>
                  <a:bodyPr/>
                  <a:lstStyle/>
                  <a:p>
                    <a:r>
                      <a:rPr lang="ru-RU" dirty="0" smtClean="0"/>
                      <a:t>13</a:t>
                    </a:r>
                    <a:r>
                      <a:rPr lang="ru-RU" baseline="0" dirty="0" smtClean="0"/>
                      <a:t> 936,2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12863.2</c:v>
                </c:pt>
                <c:pt idx="1">
                  <c:v>13393</c:v>
                </c:pt>
                <c:pt idx="2">
                  <c:v>13936.2</c:v>
                </c:pt>
              </c:numCache>
            </c:numRef>
          </c:val>
        </c:ser>
        <c:dLbls>
          <c:showVal val="1"/>
        </c:dLbls>
        <c:gapWidth val="95"/>
        <c:overlap val="100"/>
        <c:axId val="137447296"/>
        <c:axId val="137448832"/>
      </c:barChart>
      <c:catAx>
        <c:axId val="137447296"/>
        <c:scaling>
          <c:orientation val="minMax"/>
        </c:scaling>
        <c:axPos val="b"/>
        <c:majorTickMark val="none"/>
        <c:tickLblPos val="nextTo"/>
        <c:crossAx val="137448832"/>
        <c:crosses val="autoZero"/>
        <c:auto val="1"/>
        <c:lblAlgn val="ctr"/>
        <c:lblOffset val="100"/>
      </c:catAx>
      <c:valAx>
        <c:axId val="137448832"/>
        <c:scaling>
          <c:orientation val="minMax"/>
        </c:scaling>
        <c:delete val="1"/>
        <c:axPos val="l"/>
        <c:numFmt formatCode="#,##0.0" sourceLinked="1"/>
        <c:majorTickMark val="none"/>
        <c:tickLblPos val="none"/>
        <c:crossAx val="13744729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"/>
          <c:y val="6.8965517241379309E-2"/>
          <c:w val="0.92810457516339873"/>
          <c:h val="0.87356321839080464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dPt>
          <c:dPt>
            <c:idx val="1"/>
            <c:spPr>
              <a:solidFill>
                <a:schemeClr val="accent5">
                  <a:lumMod val="75000"/>
                </a:schemeClr>
              </a:solidFill>
            </c:spPr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ru-RU" sz="1200" dirty="0" smtClean="0"/>
                      <a:t>2805,0</a:t>
                    </a:r>
                    <a:endParaRPr lang="en-US" sz="1200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80</c:v>
                </c:pt>
                <c:pt idx="1">
                  <c:v>2805</c:v>
                </c:pt>
              </c:numCache>
            </c:numRef>
          </c:val>
        </c:ser>
        <c:dLbls>
          <c:showVal val="1"/>
        </c:dLbls>
        <c:gapWidth val="95"/>
        <c:overlap val="100"/>
        <c:axId val="137713152"/>
        <c:axId val="137714688"/>
      </c:barChart>
      <c:catAx>
        <c:axId val="137713152"/>
        <c:scaling>
          <c:orientation val="minMax"/>
        </c:scaling>
        <c:delete val="1"/>
        <c:axPos val="b"/>
        <c:majorTickMark val="none"/>
        <c:tickLblPos val="none"/>
        <c:crossAx val="137714688"/>
        <c:crosses val="autoZero"/>
        <c:auto val="1"/>
        <c:lblAlgn val="ctr"/>
        <c:lblOffset val="100"/>
      </c:catAx>
      <c:valAx>
        <c:axId val="137714688"/>
        <c:scaling>
          <c:orientation val="minMax"/>
        </c:scaling>
        <c:delete val="1"/>
        <c:axPos val="l"/>
        <c:numFmt formatCode="0.0" sourceLinked="1"/>
        <c:majorTickMark val="none"/>
        <c:tickLblPos val="none"/>
        <c:crossAx val="13771315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2.7027027027027136E-2"/>
          <c:y val="6.6265060240963861E-2"/>
          <c:w val="0.97297297297297303"/>
          <c:h val="0.86746987951807486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Pt>
            <c:idx val="0"/>
            <c:spPr>
              <a:solidFill>
                <a:srgbClr val="00B050"/>
              </a:solidFill>
            </c:spPr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2925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0.0">
                  <c:v>85</c:v>
                </c:pt>
                <c:pt idx="1">
                  <c:v>3338</c:v>
                </c:pt>
              </c:numCache>
            </c:numRef>
          </c:val>
        </c:ser>
        <c:dLbls>
          <c:showVal val="1"/>
        </c:dLbls>
        <c:gapWidth val="95"/>
        <c:overlap val="100"/>
        <c:axId val="137697920"/>
        <c:axId val="137752960"/>
      </c:barChart>
      <c:catAx>
        <c:axId val="137697920"/>
        <c:scaling>
          <c:orientation val="minMax"/>
        </c:scaling>
        <c:delete val="1"/>
        <c:axPos val="b"/>
        <c:majorTickMark val="none"/>
        <c:tickLblPos val="none"/>
        <c:crossAx val="137752960"/>
        <c:crosses val="autoZero"/>
        <c:auto val="1"/>
        <c:lblAlgn val="ctr"/>
        <c:lblOffset val="100"/>
      </c:catAx>
      <c:valAx>
        <c:axId val="137752960"/>
        <c:scaling>
          <c:orientation val="minMax"/>
        </c:scaling>
        <c:delete val="1"/>
        <c:axPos val="l"/>
        <c:numFmt formatCode="0.0" sourceLinked="1"/>
        <c:tickLblPos val="none"/>
        <c:crossAx val="13769792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spPr>
              <a:solidFill>
                <a:srgbClr val="00B050"/>
              </a:solidFill>
            </c:spPr>
          </c:dPt>
          <c:dPt>
            <c:idx val="1"/>
            <c:spPr>
              <a:solidFill>
                <a:schemeClr val="accent5">
                  <a:lumMod val="75000"/>
                </a:schemeClr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2</a:t>
                    </a:r>
                    <a:r>
                      <a:rPr lang="en-US" smtClean="0"/>
                      <a:t>0,</a:t>
                    </a:r>
                    <a:r>
                      <a:rPr lang="ru-RU" smtClean="0"/>
                      <a:t>6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3099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0.0">
                  <c:v>90</c:v>
                </c:pt>
                <c:pt idx="1">
                  <c:v>3099</c:v>
                </c:pt>
              </c:numCache>
            </c:numRef>
          </c:val>
        </c:ser>
        <c:dLbls>
          <c:showVal val="1"/>
        </c:dLbls>
        <c:gapWidth val="95"/>
        <c:overlap val="100"/>
        <c:axId val="137757056"/>
        <c:axId val="137758592"/>
      </c:barChart>
      <c:catAx>
        <c:axId val="137757056"/>
        <c:scaling>
          <c:orientation val="minMax"/>
        </c:scaling>
        <c:delete val="1"/>
        <c:axPos val="b"/>
        <c:majorTickMark val="none"/>
        <c:tickLblPos val="none"/>
        <c:crossAx val="137758592"/>
        <c:crosses val="autoZero"/>
        <c:auto val="1"/>
        <c:lblAlgn val="ctr"/>
        <c:lblOffset val="100"/>
      </c:catAx>
      <c:valAx>
        <c:axId val="137758592"/>
        <c:scaling>
          <c:orientation val="minMax"/>
        </c:scaling>
        <c:delete val="1"/>
        <c:axPos val="l"/>
        <c:numFmt formatCode="0.0" sourceLinked="1"/>
        <c:tickLblPos val="none"/>
        <c:crossAx val="13775705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perspective val="30"/>
    </c:view3D>
    <c:plotArea>
      <c:layout>
        <c:manualLayout>
          <c:layoutTarget val="inner"/>
          <c:xMode val="edge"/>
          <c:yMode val="edge"/>
          <c:x val="4.7619047619047623E-2"/>
          <c:y val="0.10714285714285714"/>
          <c:w val="0.91269841269841667"/>
          <c:h val="0.86904761904761962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Pt>
            <c:idx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0.13095238095238107"/>
                  <c:y val="-1.8478848232206267E-2"/>
                </c:manualLayout>
              </c:layout>
              <c:tx>
                <c:rich>
                  <a:bodyPr/>
                  <a:lstStyle/>
                  <a:p>
                    <a:r>
                      <a:rPr lang="ru-RU" sz="1400" baseline="0" dirty="0" smtClean="0"/>
                      <a:t>4 765</a:t>
                    </a:r>
                    <a:r>
                      <a:rPr lang="ru-RU" sz="1400" dirty="0" smtClean="0"/>
                      <a:t>,0</a:t>
                    </a:r>
                    <a:endParaRPr lang="en-US" sz="1400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2.7777777777777853E-2"/>
                  <c:y val="-5.9523809523809507E-2"/>
                </c:manualLayout>
              </c:layout>
              <c:tx>
                <c:rich>
                  <a:bodyPr/>
                  <a:lstStyle/>
                  <a:p>
                    <a:r>
                      <a:rPr lang="ru-RU" sz="1400" baseline="0" dirty="0" smtClean="0"/>
                      <a:t>4 900,0</a:t>
                    </a:r>
                    <a:endParaRPr lang="en-US" sz="1400" dirty="0"/>
                  </a:p>
                </c:rich>
              </c:tx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9665</c:v>
                </c:pt>
                <c:pt idx="1">
                  <c:v>4900</c:v>
                </c:pt>
              </c:numCache>
            </c:numRef>
          </c:val>
        </c:ser>
        <c:dLbls>
          <c:showVal val="1"/>
        </c:dLbls>
        <c:gapWidth val="95"/>
        <c:shape val="box"/>
        <c:axId val="138009984"/>
        <c:axId val="138011776"/>
        <c:axId val="0"/>
      </c:bar3DChart>
      <c:catAx>
        <c:axId val="138009984"/>
        <c:scaling>
          <c:orientation val="minMax"/>
        </c:scaling>
        <c:delete val="1"/>
        <c:axPos val="b"/>
        <c:majorTickMark val="none"/>
        <c:tickLblPos val="none"/>
        <c:crossAx val="138011776"/>
        <c:crosses val="autoZero"/>
        <c:auto val="1"/>
        <c:lblAlgn val="ctr"/>
        <c:lblOffset val="100"/>
      </c:catAx>
      <c:valAx>
        <c:axId val="138011776"/>
        <c:scaling>
          <c:orientation val="minMax"/>
        </c:scaling>
        <c:delete val="1"/>
        <c:axPos val="l"/>
        <c:numFmt formatCode="#,##0" sourceLinked="1"/>
        <c:tickLblPos val="none"/>
        <c:crossAx val="13800998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plotArea>
      <c:layout>
        <c:manualLayout>
          <c:layoutTarget val="inner"/>
          <c:xMode val="edge"/>
          <c:yMode val="edge"/>
          <c:x val="4.7619047619047623E-2"/>
          <c:y val="0.10714285714285714"/>
          <c:w val="0.91269841269841734"/>
          <c:h val="0.86904761904761962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Pt>
            <c:idx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3.3369422572178481E-2"/>
                  <c:y val="-0.2983632709973754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/>
                      <a:t>4</a:t>
                    </a:r>
                    <a:r>
                      <a:rPr lang="ru-RU" sz="1400" baseline="0" dirty="0" smtClean="0"/>
                      <a:t> 955</a:t>
                    </a:r>
                    <a:r>
                      <a:rPr lang="ru-RU" sz="1400" dirty="0" smtClean="0"/>
                      <a:t>,6</a:t>
                    </a:r>
                    <a:endParaRPr lang="en-US" sz="1400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4.8160045335242187E-2"/>
                  <c:y val="-0.362663221784777"/>
                </c:manualLayout>
              </c:layout>
              <c:tx>
                <c:rich>
                  <a:bodyPr/>
                  <a:lstStyle/>
                  <a:p>
                    <a:r>
                      <a:rPr lang="ru-RU" sz="1400" baseline="0" dirty="0" smtClean="0"/>
                      <a:t>4 257</a:t>
                    </a:r>
                    <a:r>
                      <a:rPr lang="ru-RU" sz="1400" dirty="0" smtClean="0"/>
                      <a:t>,2</a:t>
                    </a:r>
                    <a:endParaRPr lang="en-US" sz="1400" dirty="0"/>
                  </a:p>
                </c:rich>
              </c:tx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4955.6000000000004</c:v>
                </c:pt>
                <c:pt idx="1">
                  <c:v>7290</c:v>
                </c:pt>
              </c:numCache>
            </c:numRef>
          </c:val>
        </c:ser>
        <c:dLbls>
          <c:showVal val="1"/>
        </c:dLbls>
        <c:gapWidth val="95"/>
        <c:shape val="box"/>
        <c:axId val="138098176"/>
        <c:axId val="138099712"/>
        <c:axId val="0"/>
      </c:bar3DChart>
      <c:catAx>
        <c:axId val="138098176"/>
        <c:scaling>
          <c:orientation val="minMax"/>
        </c:scaling>
        <c:delete val="1"/>
        <c:axPos val="b"/>
        <c:majorTickMark val="none"/>
        <c:tickLblPos val="none"/>
        <c:crossAx val="138099712"/>
        <c:crosses val="autoZero"/>
        <c:auto val="1"/>
        <c:lblAlgn val="ctr"/>
        <c:lblOffset val="100"/>
      </c:catAx>
      <c:valAx>
        <c:axId val="138099712"/>
        <c:scaling>
          <c:orientation val="minMax"/>
        </c:scaling>
        <c:delete val="1"/>
        <c:axPos val="l"/>
        <c:numFmt formatCode="#,##0" sourceLinked="1"/>
        <c:tickLblPos val="none"/>
        <c:crossAx val="13809817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plotArea>
      <c:layout>
        <c:manualLayout>
          <c:layoutTarget val="inner"/>
          <c:xMode val="edge"/>
          <c:yMode val="edge"/>
          <c:x val="4.7619047619047623E-2"/>
          <c:y val="0.10714285714285714"/>
          <c:w val="0.912698412698418"/>
          <c:h val="0.86904761904761962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Pt>
            <c:idx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5.9523497062867164E-2"/>
                  <c:y val="-5.4589165937591132E-2"/>
                </c:manualLayout>
              </c:layout>
              <c:tx>
                <c:rich>
                  <a:bodyPr/>
                  <a:lstStyle/>
                  <a:p>
                    <a:r>
                      <a:rPr lang="ru-RU" sz="1400" baseline="0" dirty="0" smtClean="0"/>
                      <a:t>5 153,8</a:t>
                    </a:r>
                    <a:endParaRPr lang="en-US" sz="1400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5.1587301587301577E-2"/>
                  <c:y val="-7.2039168180900462E-2"/>
                </c:manualLayout>
              </c:layout>
              <c:tx>
                <c:rich>
                  <a:bodyPr/>
                  <a:lstStyle/>
                  <a:p>
                    <a:r>
                      <a:rPr lang="ru-RU" sz="1400" baseline="0" dirty="0" smtClean="0"/>
                      <a:t>4 431,7</a:t>
                    </a:r>
                    <a:endParaRPr lang="en-US" sz="1400" dirty="0"/>
                  </a:p>
                </c:rich>
              </c:tx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5153.8</c:v>
                </c:pt>
                <c:pt idx="1">
                  <c:v>4431.7</c:v>
                </c:pt>
              </c:numCache>
            </c:numRef>
          </c:val>
        </c:ser>
        <c:dLbls>
          <c:showVal val="1"/>
        </c:dLbls>
        <c:gapWidth val="95"/>
        <c:shape val="box"/>
        <c:axId val="138073216"/>
        <c:axId val="138074752"/>
        <c:axId val="0"/>
      </c:bar3DChart>
      <c:catAx>
        <c:axId val="138073216"/>
        <c:scaling>
          <c:orientation val="minMax"/>
        </c:scaling>
        <c:delete val="1"/>
        <c:axPos val="b"/>
        <c:majorTickMark val="none"/>
        <c:tickLblPos val="none"/>
        <c:crossAx val="138074752"/>
        <c:crosses val="autoZero"/>
        <c:auto val="1"/>
        <c:lblAlgn val="ctr"/>
        <c:lblOffset val="100"/>
      </c:catAx>
      <c:valAx>
        <c:axId val="138074752"/>
        <c:scaling>
          <c:orientation val="minMax"/>
        </c:scaling>
        <c:delete val="1"/>
        <c:axPos val="l"/>
        <c:numFmt formatCode="#,##0" sourceLinked="1"/>
        <c:tickLblPos val="none"/>
        <c:crossAx val="13807321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4.1095890410958895E-2"/>
          <c:y val="1.9607843137254902E-2"/>
          <c:w val="0.94977168949771684"/>
          <c:h val="0.80552619624470023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1272.4000000000001</c:v>
                </c:pt>
                <c:pt idx="1">
                  <c:v>1324.6</c:v>
                </c:pt>
                <c:pt idx="2">
                  <c:v>1378.8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22373.8</c:v>
                </c:pt>
                <c:pt idx="1">
                  <c:v>23291.4</c:v>
                </c:pt>
                <c:pt idx="2">
                  <c:v>24246.5</c:v>
                </c:pt>
              </c:numCache>
            </c:numRef>
          </c:val>
        </c:ser>
        <c:dLbls>
          <c:showVal val="1"/>
        </c:dLbls>
        <c:gapWidth val="95"/>
        <c:overlap val="100"/>
        <c:axId val="138419200"/>
        <c:axId val="138425088"/>
      </c:barChart>
      <c:catAx>
        <c:axId val="138419200"/>
        <c:scaling>
          <c:orientation val="minMax"/>
        </c:scaling>
        <c:axPos val="b"/>
        <c:numFmt formatCode="General" sourceLinked="1"/>
        <c:majorTickMark val="none"/>
        <c:tickLblPos val="nextTo"/>
        <c:crossAx val="138425088"/>
        <c:crosses val="autoZero"/>
        <c:auto val="1"/>
        <c:lblAlgn val="ctr"/>
        <c:lblOffset val="100"/>
      </c:catAx>
      <c:valAx>
        <c:axId val="138425088"/>
        <c:scaling>
          <c:orientation val="minMax"/>
        </c:scaling>
        <c:delete val="1"/>
        <c:axPos val="l"/>
        <c:numFmt formatCode="General" sourceLinked="1"/>
        <c:tickLblPos val="none"/>
        <c:crossAx val="13841920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plotArea>
      <c:layout>
        <c:manualLayout>
          <c:layoutTarget val="inner"/>
          <c:xMode val="edge"/>
          <c:yMode val="edge"/>
          <c:x val="0"/>
          <c:y val="4.9382716049382748E-2"/>
          <c:w val="0.94761904761904792"/>
          <c:h val="0.81272892971711852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5.2380952380952375E-2"/>
                  <c:y val="-2.777777777777790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en-US" dirty="0" smtClean="0"/>
                      <a:t>3</a:t>
                    </a:r>
                    <a:r>
                      <a:rPr lang="ru-RU" dirty="0" smtClean="0"/>
                      <a:t>97,0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4.0476190476190478E-2"/>
                  <c:y val="-2.469135802469141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ru-RU" dirty="0" smtClean="0"/>
                      <a:t>452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0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4.5238095238095154E-2"/>
                  <c:y val="-9.2592592592593038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ru-RU" dirty="0" smtClean="0"/>
                      <a:t>507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0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 formatCode="#,##0.0">
                  <c:v>1252</c:v>
                </c:pt>
                <c:pt idx="1">
                  <c:v>1302.0999999999999</c:v>
                </c:pt>
                <c:pt idx="2">
                  <c:v>1354.2</c:v>
                </c:pt>
              </c:numCache>
            </c:numRef>
          </c:val>
        </c:ser>
        <c:dLbls>
          <c:showVal val="1"/>
        </c:dLbls>
        <c:gapWidth val="95"/>
        <c:gapDepth val="95"/>
        <c:shape val="box"/>
        <c:axId val="134111232"/>
        <c:axId val="134112768"/>
        <c:axId val="0"/>
      </c:bar3DChart>
      <c:catAx>
        <c:axId val="134111232"/>
        <c:scaling>
          <c:orientation val="minMax"/>
        </c:scaling>
        <c:axPos val="b"/>
        <c:numFmt formatCode="General" sourceLinked="1"/>
        <c:majorTickMark val="none"/>
        <c:tickLblPos val="nextTo"/>
        <c:crossAx val="134112768"/>
        <c:crosses val="autoZero"/>
        <c:auto val="1"/>
        <c:lblAlgn val="ctr"/>
        <c:lblOffset val="100"/>
      </c:catAx>
      <c:valAx>
        <c:axId val="134112768"/>
        <c:scaling>
          <c:orientation val="minMax"/>
        </c:scaling>
        <c:delete val="1"/>
        <c:axPos val="l"/>
        <c:numFmt formatCode="#,##0.0" sourceLinked="1"/>
        <c:tickLblPos val="none"/>
        <c:crossAx val="13411123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2 </a:t>
                    </a:r>
                    <a:r>
                      <a:rPr lang="ru-RU" dirty="0" smtClean="0"/>
                      <a:t>419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0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2 </a:t>
                    </a:r>
                    <a:r>
                      <a:rPr lang="ru-RU" dirty="0" smtClean="0"/>
                      <a:t>516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0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2 </a:t>
                    </a:r>
                    <a:r>
                      <a:rPr lang="ru-RU" dirty="0" smtClean="0"/>
                      <a:t>616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4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2419</c:v>
                </c:pt>
                <c:pt idx="1">
                  <c:v>2516</c:v>
                </c:pt>
                <c:pt idx="2">
                  <c:v>2616.4</c:v>
                </c:pt>
              </c:numCache>
            </c:numRef>
          </c:val>
        </c:ser>
        <c:dLbls>
          <c:showVal val="1"/>
        </c:dLbls>
        <c:gapWidth val="95"/>
        <c:overlap val="100"/>
        <c:axId val="134671360"/>
        <c:axId val="137884800"/>
      </c:barChart>
      <c:catAx>
        <c:axId val="134671360"/>
        <c:scaling>
          <c:orientation val="minMax"/>
        </c:scaling>
        <c:axPos val="b"/>
        <c:numFmt formatCode="General" sourceLinked="1"/>
        <c:majorTickMark val="none"/>
        <c:tickLblPos val="nextTo"/>
        <c:crossAx val="137884800"/>
        <c:crosses val="autoZero"/>
        <c:auto val="1"/>
        <c:lblAlgn val="ctr"/>
        <c:lblOffset val="100"/>
      </c:catAx>
      <c:valAx>
        <c:axId val="137884800"/>
        <c:scaling>
          <c:orientation val="minMax"/>
        </c:scaling>
        <c:delete val="1"/>
        <c:axPos val="l"/>
        <c:numFmt formatCode="#,##0.00" sourceLinked="1"/>
        <c:tickLblPos val="none"/>
        <c:crossAx val="13467136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F368AF-5602-410E-8038-9C0302089B78}" type="datetimeFigureOut">
              <a:rPr lang="ru-RU" smtClean="0"/>
              <a:pPr/>
              <a:t>27.01.2022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8B803-FE7B-483F-B46C-561CE62CB05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8B803-FE7B-483F-B46C-561CE62CB054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71717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71717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1/27/2022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71717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1/27/2022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28663" y="132635"/>
            <a:ext cx="622896" cy="78866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0930" y="28447"/>
            <a:ext cx="7762138" cy="8489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71717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29514" y="2214117"/>
            <a:ext cx="8284971" cy="2220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7.png"/><Relationship Id="rId7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chart" Target="../charts/chart6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hart" Target="../charts/char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hart" Target="../charts/char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chart" Target="../charts/chart15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jpeg"/><Relationship Id="rId5" Type="http://schemas.openxmlformats.org/officeDocument/2006/relationships/image" Target="../media/image3.pn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jpe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chart" Target="../charts/chart16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9.xml"/><Relationship Id="rId3" Type="http://schemas.openxmlformats.org/officeDocument/2006/relationships/image" Target="../media/image41.jpeg"/><Relationship Id="rId7" Type="http://schemas.openxmlformats.org/officeDocument/2006/relationships/chart" Target="../charts/chart18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7.xml"/><Relationship Id="rId5" Type="http://schemas.openxmlformats.org/officeDocument/2006/relationships/image" Target="../media/image3.png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0.xml"/><Relationship Id="rId3" Type="http://schemas.openxmlformats.org/officeDocument/2006/relationships/image" Target="../media/image3.png"/><Relationship Id="rId7" Type="http://schemas.openxmlformats.org/officeDocument/2006/relationships/image" Target="../media/image47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10" Type="http://schemas.openxmlformats.org/officeDocument/2006/relationships/chart" Target="../charts/chart22.xml"/><Relationship Id="rId4" Type="http://schemas.openxmlformats.org/officeDocument/2006/relationships/image" Target="../media/image44.png"/><Relationship Id="rId9" Type="http://schemas.openxmlformats.org/officeDocument/2006/relationships/chart" Target="../charts/char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3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4.xml"/><Relationship Id="rId3" Type="http://schemas.openxmlformats.org/officeDocument/2006/relationships/image" Target="../media/image3.png"/><Relationship Id="rId7" Type="http://schemas.openxmlformats.org/officeDocument/2006/relationships/image" Target="../media/image54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chart" Target="../charts/chart2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hyperlink" Target="http://www.minfin.kirov.ru/" TargetMode="External"/><Relationship Id="rId7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minfin.kirov.ru/otkrytyy-byudzhet/dlya-grazhdan/dopolnitelnye-materialy/" TargetMode="External"/><Relationship Id="rId11" Type="http://schemas.openxmlformats.org/officeDocument/2006/relationships/image" Target="../media/image3.png"/><Relationship Id="rId5" Type="http://schemas.openxmlformats.org/officeDocument/2006/relationships/hyperlink" Target="http://www.gov.spb.ru/" TargetMode="External"/><Relationship Id="rId10" Type="http://schemas.openxmlformats.org/officeDocument/2006/relationships/image" Target="../media/image62.jpeg"/><Relationship Id="rId4" Type="http://schemas.openxmlformats.org/officeDocument/2006/relationships/hyperlink" Target="http://minfin.ru/ru/" TargetMode="External"/><Relationship Id="rId9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secretary@depfin.kirov.ru" TargetMode="External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4.jpeg"/><Relationship Id="rId4" Type="http://schemas.openxmlformats.org/officeDocument/2006/relationships/hyperlink" Target="http://www.dachnoe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ma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304800"/>
            <a:ext cx="8109262" cy="623527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52400" y="76200"/>
            <a:ext cx="762000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363321" y="451530"/>
            <a:ext cx="100330" cy="2190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BB7B9">
              <a:alpha val="7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058670" y="503682"/>
            <a:ext cx="6018530" cy="111056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2800"/>
              </a:lnSpc>
              <a:spcBef>
                <a:spcPts val="260"/>
              </a:spcBef>
            </a:pPr>
            <a:r>
              <a:rPr sz="2400" b="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М</a:t>
            </a:r>
            <a:r>
              <a:rPr lang="ru-RU" sz="2400" b="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естная</a:t>
            </a:r>
            <a:r>
              <a:rPr lang="ru-RU" sz="2400" b="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Администрация Муниципального образования Муниципальный округ Дачное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533400" y="2209800"/>
            <a:ext cx="8284971" cy="2220595"/>
          </a:xfrm>
          <a:prstGeom prst="rect">
            <a:avLst/>
          </a:prstGeom>
        </p:spPr>
        <p:txBody>
          <a:bodyPr vert="horz" wrap="square" lIns="0" tIns="103835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100"/>
              </a:spcBef>
            </a:pPr>
            <a:r>
              <a:rPr sz="6600" dirty="0">
                <a:solidFill>
                  <a:srgbClr val="FFFFFF"/>
                </a:solidFill>
              </a:rPr>
              <a:t>БЮДЖЕТ</a:t>
            </a:r>
            <a:endParaRPr sz="6600" dirty="0"/>
          </a:p>
          <a:p>
            <a:pPr marL="3810" algn="ctr">
              <a:lnSpc>
                <a:spcPct val="100000"/>
              </a:lnSpc>
              <a:spcBef>
                <a:spcPts val="5"/>
              </a:spcBef>
            </a:pPr>
            <a:r>
              <a:rPr sz="6600" dirty="0">
                <a:solidFill>
                  <a:srgbClr val="FFFFFF"/>
                </a:solidFill>
              </a:rPr>
              <a:t>ДЛЯ</a:t>
            </a:r>
            <a:r>
              <a:rPr sz="6600" spc="-80" dirty="0">
                <a:solidFill>
                  <a:srgbClr val="FFFFFF"/>
                </a:solidFill>
              </a:rPr>
              <a:t> </a:t>
            </a:r>
            <a:r>
              <a:rPr sz="6600" dirty="0">
                <a:solidFill>
                  <a:srgbClr val="FFFFFF"/>
                </a:solidFill>
              </a:rPr>
              <a:t>ГРАЖДАН</a:t>
            </a:r>
            <a:endParaRPr sz="6600" dirty="0"/>
          </a:p>
        </p:txBody>
      </p:sp>
      <p:sp>
        <p:nvSpPr>
          <p:cNvPr id="7" name="object 7"/>
          <p:cNvSpPr txBox="1"/>
          <p:nvPr/>
        </p:nvSpPr>
        <p:spPr>
          <a:xfrm>
            <a:off x="1907539" y="4975605"/>
            <a:ext cx="5472430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К</a:t>
            </a:r>
            <a:r>
              <a:rPr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Решению</a:t>
            </a:r>
            <a:r>
              <a:rPr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МС МО Дачное</a:t>
            </a:r>
            <a:endParaRPr sz="2000" dirty="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Century Gothic"/>
                <a:cs typeface="Century Gothic"/>
              </a:rPr>
              <a:t>«</a:t>
            </a:r>
            <a:r>
              <a:rPr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О</a:t>
            </a:r>
            <a:r>
              <a:rPr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Century Gothic"/>
                <a:cs typeface="Century Gothic"/>
              </a:rPr>
              <a:t>бюджете</a:t>
            </a:r>
            <a:r>
              <a:rPr sz="2000" b="1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внутригородского Муниципального образования Санкт-Петербурга Муниципальный округ Дачное </a:t>
            </a:r>
            <a:r>
              <a:rPr sz="20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на</a:t>
            </a:r>
            <a:r>
              <a:rPr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22</a:t>
            </a:r>
            <a:r>
              <a:rPr sz="20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r>
              <a:rPr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»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79514" y="2240852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9514" y="4473131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Рисунок 16" descr="Dahnoe_11_small[1]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152400"/>
            <a:ext cx="685800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6200" y="76200"/>
            <a:ext cx="6858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ma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533400"/>
            <a:ext cx="7333522" cy="563880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363321" y="451530"/>
            <a:ext cx="100330" cy="2190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47088" y="2926714"/>
            <a:ext cx="532130" cy="5778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86D5D7">
              <a:alpha val="4313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8200" y="381000"/>
            <a:ext cx="16338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СОДЕРЖАНИЕ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34313" y="838200"/>
            <a:ext cx="7706359" cy="340157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10" dirty="0">
                <a:solidFill>
                  <a:srgbClr val="171717"/>
                </a:solidFill>
                <a:latin typeface="Century Gothic"/>
                <a:cs typeface="Century Gothic"/>
              </a:rPr>
              <a:t>СОДЕРЖАНИЕ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ПАСПОРТ</a:t>
            </a:r>
            <a:r>
              <a:rPr sz="1100" b="1" u="sng" spc="-2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lang="ru-RU" sz="1100" b="1" u="sng" spc="-2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ОКРУГА</a:t>
            </a: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ru-RU" sz="1100" b="1" u="sng" spc="-2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История округа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Основные </a:t>
            </a:r>
            <a:r>
              <a:rPr sz="1100" b="1" u="sng" spc="5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характеристики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бюджета</a:t>
            </a:r>
            <a:r>
              <a:rPr lang="ru-RU" sz="1100" b="1" u="sng" spc="1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МО Дачное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ДОХОДЫ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Объем и </a:t>
            </a:r>
            <a:r>
              <a:rPr sz="1100" b="1" u="sng" spc="5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структура</a:t>
            </a:r>
            <a:r>
              <a:rPr sz="1100" b="1" u="sng" spc="-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доходов</a:t>
            </a:r>
            <a:r>
              <a:rPr lang="ru-RU" sz="1100" b="1" u="sng" spc="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МО Дачное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Объем </a:t>
            </a:r>
            <a:r>
              <a:rPr sz="1100" b="1" u="sng" spc="1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и </a:t>
            </a:r>
            <a:r>
              <a:rPr sz="1100" b="1" u="sng" spc="5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структура</a:t>
            </a:r>
            <a:r>
              <a:rPr lang="ru-RU" sz="1100" b="1" u="sng" spc="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налоговых и</a:t>
            </a:r>
            <a:r>
              <a:rPr sz="1100" b="1" u="sng" spc="5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неналоговых</a:t>
            </a:r>
            <a:r>
              <a:rPr sz="1100" b="1" u="sng" spc="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доходов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Объем и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структура безвозмездных</a:t>
            </a:r>
            <a:r>
              <a:rPr sz="1100" b="1" u="sng" spc="2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поступлений</a:t>
            </a:r>
            <a:endParaRPr sz="1100" b="1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бюджета</a:t>
            </a:r>
            <a:r>
              <a:rPr lang="ru-RU" sz="1100" b="1" u="sng" spc="1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МО Дачное</a:t>
            </a:r>
            <a:r>
              <a:rPr sz="1100" b="1" u="sng" spc="1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по разделам бюджетной классификации расходов</a:t>
            </a:r>
            <a:r>
              <a:rPr sz="1100" b="1" u="sng" spc="17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бюджетов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</a:t>
            </a:r>
            <a:r>
              <a:rPr sz="1100" b="1" u="sng" spc="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общегосударственные</a:t>
            </a:r>
            <a:r>
              <a:rPr sz="1100" b="1" u="sng" spc="2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вопросы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национальную</a:t>
            </a:r>
            <a:r>
              <a:rPr sz="1100" b="1" u="sng" spc="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безопасность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национальную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экономику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жилищно–коммунальное</a:t>
            </a:r>
            <a:r>
              <a:rPr sz="1100" b="1" u="sng" spc="3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хозяйство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28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</a:t>
            </a:r>
            <a:r>
              <a:rPr sz="1100" b="1" u="sng" spc="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образование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</a:t>
            </a:r>
            <a:r>
              <a:rPr sz="1100" b="1" u="sng" spc="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культуру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социальную политику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физическую культуру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и</a:t>
            </a:r>
            <a:r>
              <a:rPr sz="1100" b="1" u="sng" spc="-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спорт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средства </a:t>
            </a:r>
            <a:r>
              <a:rPr sz="1100" b="1" u="sng" spc="5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массовой</a:t>
            </a:r>
            <a:r>
              <a:rPr sz="1100" b="1" u="sng" spc="3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информации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КОНТАКТНАЯ</a:t>
            </a:r>
            <a:r>
              <a:rPr sz="1100" b="1" u="sng" spc="-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ИНФОРМАЦИЯ</a:t>
            </a:r>
            <a:endParaRPr sz="1100" dirty="0">
              <a:latin typeface="Century Gothic"/>
              <a:cs typeface="Century Gothic"/>
            </a:endParaRPr>
          </a:p>
        </p:txBody>
      </p:sp>
      <p:pic>
        <p:nvPicPr>
          <p:cNvPr id="13" name="Рисунок 12" descr="М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6200" y="0"/>
            <a:ext cx="939078" cy="685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4800" y="15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0" y="152400"/>
            <a:ext cx="7620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 descr="E:\округ Дачное 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3962400"/>
            <a:ext cx="2666999" cy="27051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2187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ПАСПОРТ</a:t>
            </a:r>
            <a:r>
              <a:rPr spc="-65" dirty="0"/>
              <a:t> </a:t>
            </a:r>
            <a:r>
              <a:rPr lang="ru-RU" spc="-65" dirty="0" smtClean="0"/>
              <a:t>ОКРУГА</a:t>
            </a:r>
            <a:endParaRPr spc="-10" dirty="0"/>
          </a:p>
        </p:txBody>
      </p:sp>
      <p:sp>
        <p:nvSpPr>
          <p:cNvPr id="4" name="object 4"/>
          <p:cNvSpPr txBox="1"/>
          <p:nvPr/>
        </p:nvSpPr>
        <p:spPr>
          <a:xfrm>
            <a:off x="4579365" y="505206"/>
            <a:ext cx="260350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Century Gothic"/>
                <a:cs typeface="Century Gothic"/>
              </a:rPr>
              <a:t>Население </a:t>
            </a:r>
            <a:r>
              <a:rPr sz="1400">
                <a:latin typeface="Century Gothic"/>
                <a:cs typeface="Century Gothic"/>
              </a:rPr>
              <a:t>– </a:t>
            </a:r>
            <a:r>
              <a:rPr lang="ru-RU" sz="1400" dirty="0" smtClean="0">
                <a:latin typeface="Century Gothic"/>
                <a:cs typeface="Century Gothic"/>
              </a:rPr>
              <a:t>71</a:t>
            </a:r>
            <a:r>
              <a:rPr sz="1400" smtClean="0">
                <a:latin typeface="Century Gothic"/>
                <a:cs typeface="Century Gothic"/>
              </a:rPr>
              <a:t> </a:t>
            </a:r>
            <a:r>
              <a:rPr lang="ru-RU" sz="1400" dirty="0" smtClean="0">
                <a:latin typeface="Century Gothic"/>
                <a:cs typeface="Century Gothic"/>
              </a:rPr>
              <a:t>145</a:t>
            </a:r>
            <a:r>
              <a:rPr sz="1400" spc="-5" smtClean="0">
                <a:latin typeface="Century Gothic"/>
                <a:cs typeface="Century Gothic"/>
              </a:rPr>
              <a:t>,</a:t>
            </a:r>
            <a:r>
              <a:rPr lang="ru-RU" sz="1400" spc="-5" dirty="0" smtClean="0">
                <a:latin typeface="Century Gothic"/>
                <a:cs typeface="Century Gothic"/>
              </a:rPr>
              <a:t>0</a:t>
            </a:r>
            <a:r>
              <a:rPr sz="1400" spc="-5" dirty="0" smtClean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тыс.</a:t>
            </a:r>
            <a:r>
              <a:rPr sz="1400" spc="-6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чел.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79365" y="932180"/>
            <a:ext cx="415036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spc="-5" dirty="0" smtClean="0">
                <a:latin typeface="Century Gothic"/>
                <a:cs typeface="Century Gothic"/>
              </a:rPr>
              <a:t>Территория округа</a:t>
            </a:r>
            <a:r>
              <a:rPr sz="1400" b="1" dirty="0" smtClean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lang="ru-RU" sz="1400" dirty="0" smtClean="0">
                <a:latin typeface="Century Gothic"/>
                <a:cs typeface="Century Gothic"/>
              </a:rPr>
              <a:t>430</a:t>
            </a:r>
            <a:r>
              <a:rPr sz="1400" spc="-5" dirty="0" smtClean="0">
                <a:latin typeface="Century Gothic"/>
                <a:cs typeface="Century Gothic"/>
              </a:rPr>
              <a:t>,</a:t>
            </a:r>
            <a:r>
              <a:rPr lang="ru-RU" sz="1400" spc="-5" dirty="0" smtClean="0">
                <a:latin typeface="Century Gothic"/>
                <a:cs typeface="Century Gothic"/>
              </a:rPr>
              <a:t>3</a:t>
            </a:r>
            <a:r>
              <a:rPr sz="1400" spc="-5" dirty="0" smtClean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тыс.</a:t>
            </a:r>
            <a:r>
              <a:rPr sz="1400" spc="-8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км.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79365" y="1358900"/>
            <a:ext cx="3731260" cy="4571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spc="-5" dirty="0" smtClean="0">
                <a:latin typeface="Century Gothic"/>
                <a:cs typeface="Century Gothic"/>
              </a:rPr>
              <a:t>Площадь зеленых насаждений</a:t>
            </a:r>
            <a:r>
              <a:rPr sz="1400" b="1" spc="-5" dirty="0" smtClean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lang="ru-RU" sz="1400" dirty="0" smtClean="0">
                <a:latin typeface="Century Gothic"/>
                <a:cs typeface="Century Gothic"/>
              </a:rPr>
              <a:t>17</a:t>
            </a:r>
            <a:r>
              <a:rPr sz="1400" spc="-5" dirty="0" smtClean="0">
                <a:latin typeface="Century Gothic"/>
                <a:cs typeface="Century Gothic"/>
              </a:rPr>
              <a:t>,</a:t>
            </a:r>
            <a:r>
              <a:rPr lang="ru-RU" sz="1400" spc="-5" dirty="0" smtClean="0">
                <a:latin typeface="Century Gothic"/>
                <a:cs typeface="Century Gothic"/>
              </a:rPr>
              <a:t>5 га</a:t>
            </a:r>
            <a:r>
              <a:rPr sz="1400" spc="-5" dirty="0" smtClean="0">
                <a:latin typeface="Century Gothic"/>
                <a:cs typeface="Century Gothic"/>
              </a:rPr>
              <a:t>.</a:t>
            </a:r>
            <a:r>
              <a:rPr sz="1400" spc="-50" dirty="0" smtClean="0">
                <a:latin typeface="Century Gothic"/>
                <a:cs typeface="Century Gothic"/>
              </a:rPr>
              <a:t> </a:t>
            </a:r>
            <a:endParaRPr lang="ru-RU" sz="1400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ru-RU" sz="1400" dirty="0" smtClean="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79365" y="1785620"/>
            <a:ext cx="391922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spc="-5" dirty="0" smtClean="0">
                <a:latin typeface="Century Gothic"/>
                <a:cs typeface="Century Gothic"/>
              </a:rPr>
              <a:t>Площадь</a:t>
            </a:r>
            <a:r>
              <a:rPr sz="1400" b="1" spc="-5" dirty="0" smtClean="0">
                <a:latin typeface="Century Gothic"/>
                <a:cs typeface="Century Gothic"/>
              </a:rPr>
              <a:t> </a:t>
            </a:r>
            <a:r>
              <a:rPr sz="1400" b="1" spc="-5" dirty="0" err="1">
                <a:latin typeface="Century Gothic"/>
                <a:cs typeface="Century Gothic"/>
              </a:rPr>
              <a:t>водных</a:t>
            </a:r>
            <a:r>
              <a:rPr sz="1400" b="1" spc="-5" dirty="0">
                <a:latin typeface="Century Gothic"/>
                <a:cs typeface="Century Gothic"/>
              </a:rPr>
              <a:t> </a:t>
            </a:r>
            <a:r>
              <a:rPr lang="ru-RU" sz="1400" b="1" spc="-5" dirty="0" smtClean="0">
                <a:latin typeface="Century Gothic"/>
                <a:cs typeface="Century Gothic"/>
              </a:rPr>
              <a:t>акваторий</a:t>
            </a:r>
            <a:r>
              <a:rPr sz="1400" b="1" spc="-5" dirty="0" smtClean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lang="ru-RU" sz="1400" dirty="0" smtClean="0">
                <a:latin typeface="Century Gothic"/>
                <a:cs typeface="Century Gothic"/>
              </a:rPr>
              <a:t>5</a:t>
            </a:r>
            <a:r>
              <a:rPr sz="1400" spc="-5" dirty="0" smtClean="0">
                <a:latin typeface="Century Gothic"/>
                <a:cs typeface="Century Gothic"/>
              </a:rPr>
              <a:t>,</a:t>
            </a:r>
            <a:r>
              <a:rPr lang="ru-RU" sz="1400" spc="-5" dirty="0" smtClean="0">
                <a:latin typeface="Century Gothic"/>
                <a:cs typeface="Century Gothic"/>
              </a:rPr>
              <a:t>1</a:t>
            </a:r>
            <a:r>
              <a:rPr sz="1400" spc="-5" dirty="0" smtClean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тыс.</a:t>
            </a:r>
            <a:r>
              <a:rPr sz="1400" spc="-80" dirty="0">
                <a:latin typeface="Century Gothic"/>
                <a:cs typeface="Century Gothic"/>
              </a:rPr>
              <a:t> </a:t>
            </a:r>
            <a:r>
              <a:rPr sz="1400" dirty="0" smtClean="0">
                <a:latin typeface="Century Gothic"/>
                <a:cs typeface="Century Gothic"/>
              </a:rPr>
              <a:t>м</a:t>
            </a:r>
            <a:r>
              <a:rPr lang="ru-RU" sz="1400" dirty="0" smtClean="0">
                <a:latin typeface="Century Gothic"/>
                <a:cs typeface="Century Gothic"/>
              </a:rPr>
              <a:t>2</a:t>
            </a:r>
            <a:r>
              <a:rPr sz="1400" dirty="0" smtClean="0">
                <a:latin typeface="Century Gothic"/>
                <a:cs typeface="Century Gothic"/>
              </a:rPr>
              <a:t>.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6303" y="5258816"/>
            <a:ext cx="2722245" cy="86780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99300"/>
              </a:lnSpc>
              <a:spcBef>
                <a:spcPts val="114"/>
              </a:spcBef>
            </a:pPr>
            <a:r>
              <a:rPr lang="ru-RU" sz="1400" spc="-5" dirty="0" smtClean="0">
                <a:solidFill>
                  <a:srgbClr val="404040"/>
                </a:solidFill>
                <a:latin typeface="Century Gothic"/>
                <a:cs typeface="Century Gothic"/>
              </a:rPr>
              <a:t>Муниципальный округ</a:t>
            </a:r>
            <a:r>
              <a:rPr sz="1400" spc="-5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404040"/>
                </a:solidFill>
                <a:latin typeface="Century Gothic"/>
                <a:cs typeface="Century Gothic"/>
              </a:rPr>
              <a:t>входит в </a:t>
            </a:r>
            <a:r>
              <a:rPr sz="1400" dirty="0" err="1">
                <a:solidFill>
                  <a:srgbClr val="404040"/>
                </a:solidFill>
                <a:latin typeface="Century Gothic"/>
                <a:cs typeface="Century Gothic"/>
              </a:rPr>
              <a:t>состав</a:t>
            </a:r>
            <a:r>
              <a:rPr sz="1400" dirty="0">
                <a:solidFill>
                  <a:srgbClr val="404040"/>
                </a:solidFill>
                <a:latin typeface="Century Gothic"/>
                <a:cs typeface="Century Gothic"/>
              </a:rPr>
              <a:t>  </a:t>
            </a:r>
            <a:r>
              <a:rPr lang="ru-RU" sz="1400" dirty="0" smtClean="0">
                <a:solidFill>
                  <a:srgbClr val="404040"/>
                </a:solidFill>
                <a:latin typeface="Century Gothic"/>
                <a:cs typeface="Century Gothic"/>
              </a:rPr>
              <a:t>Кировского административного района г. Санкт-Петербурга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139946" y="476630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5" h="360044">
                <a:moveTo>
                  <a:pt x="180086" y="0"/>
                </a:moveTo>
                <a:lnTo>
                  <a:pt x="132218" y="6434"/>
                </a:lnTo>
                <a:lnTo>
                  <a:pt x="89201" y="24590"/>
                </a:lnTo>
                <a:lnTo>
                  <a:pt x="52752" y="52752"/>
                </a:lnTo>
                <a:lnTo>
                  <a:pt x="24590" y="89201"/>
                </a:lnTo>
                <a:lnTo>
                  <a:pt x="6434" y="132218"/>
                </a:lnTo>
                <a:lnTo>
                  <a:pt x="0" y="180086"/>
                </a:lnTo>
                <a:lnTo>
                  <a:pt x="6434" y="227944"/>
                </a:lnTo>
                <a:lnTo>
                  <a:pt x="24590" y="270938"/>
                </a:lnTo>
                <a:lnTo>
                  <a:pt x="52752" y="307355"/>
                </a:lnTo>
                <a:lnTo>
                  <a:pt x="89201" y="335486"/>
                </a:lnTo>
                <a:lnTo>
                  <a:pt x="132218" y="353620"/>
                </a:lnTo>
                <a:lnTo>
                  <a:pt x="180086" y="360045"/>
                </a:lnTo>
                <a:lnTo>
                  <a:pt x="227900" y="353620"/>
                </a:lnTo>
                <a:lnTo>
                  <a:pt x="270881" y="335486"/>
                </a:lnTo>
                <a:lnTo>
                  <a:pt x="307308" y="307355"/>
                </a:lnTo>
                <a:lnTo>
                  <a:pt x="335458" y="270938"/>
                </a:lnTo>
                <a:lnTo>
                  <a:pt x="353611" y="227944"/>
                </a:lnTo>
                <a:lnTo>
                  <a:pt x="360044" y="180086"/>
                </a:lnTo>
                <a:lnTo>
                  <a:pt x="353611" y="132218"/>
                </a:lnTo>
                <a:lnTo>
                  <a:pt x="335458" y="89201"/>
                </a:lnTo>
                <a:lnTo>
                  <a:pt x="307308" y="52752"/>
                </a:lnTo>
                <a:lnTo>
                  <a:pt x="270881" y="24590"/>
                </a:lnTo>
                <a:lnTo>
                  <a:pt x="227900" y="6434"/>
                </a:lnTo>
                <a:lnTo>
                  <a:pt x="180086" y="0"/>
                </a:lnTo>
                <a:close/>
              </a:path>
            </a:pathLst>
          </a:custGeom>
          <a:solidFill>
            <a:srgbClr val="2DB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05351" y="542188"/>
            <a:ext cx="221335" cy="2213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14800" y="1752600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5" h="360044">
                <a:moveTo>
                  <a:pt x="180086" y="0"/>
                </a:moveTo>
                <a:lnTo>
                  <a:pt x="132218" y="6434"/>
                </a:lnTo>
                <a:lnTo>
                  <a:pt x="89201" y="24590"/>
                </a:lnTo>
                <a:lnTo>
                  <a:pt x="52752" y="52752"/>
                </a:lnTo>
                <a:lnTo>
                  <a:pt x="24590" y="89201"/>
                </a:lnTo>
                <a:lnTo>
                  <a:pt x="6434" y="132218"/>
                </a:lnTo>
                <a:lnTo>
                  <a:pt x="0" y="180086"/>
                </a:lnTo>
                <a:lnTo>
                  <a:pt x="6434" y="227944"/>
                </a:lnTo>
                <a:lnTo>
                  <a:pt x="24590" y="270938"/>
                </a:lnTo>
                <a:lnTo>
                  <a:pt x="52752" y="307355"/>
                </a:lnTo>
                <a:lnTo>
                  <a:pt x="89201" y="335486"/>
                </a:lnTo>
                <a:lnTo>
                  <a:pt x="132218" y="353620"/>
                </a:lnTo>
                <a:lnTo>
                  <a:pt x="180086" y="360045"/>
                </a:lnTo>
                <a:lnTo>
                  <a:pt x="227900" y="353620"/>
                </a:lnTo>
                <a:lnTo>
                  <a:pt x="270881" y="335486"/>
                </a:lnTo>
                <a:lnTo>
                  <a:pt x="307308" y="307355"/>
                </a:lnTo>
                <a:lnTo>
                  <a:pt x="335458" y="270938"/>
                </a:lnTo>
                <a:lnTo>
                  <a:pt x="353611" y="227944"/>
                </a:lnTo>
                <a:lnTo>
                  <a:pt x="360044" y="180086"/>
                </a:lnTo>
                <a:lnTo>
                  <a:pt x="353611" y="132218"/>
                </a:lnTo>
                <a:lnTo>
                  <a:pt x="335458" y="89201"/>
                </a:lnTo>
                <a:lnTo>
                  <a:pt x="307308" y="52752"/>
                </a:lnTo>
                <a:lnTo>
                  <a:pt x="270881" y="24590"/>
                </a:lnTo>
                <a:lnTo>
                  <a:pt x="227900" y="6434"/>
                </a:lnTo>
                <a:lnTo>
                  <a:pt x="180086" y="0"/>
                </a:lnTo>
                <a:close/>
              </a:path>
            </a:pathLst>
          </a:custGeom>
          <a:solidFill>
            <a:srgbClr val="2DB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14800" y="1371600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5" h="360044">
                <a:moveTo>
                  <a:pt x="180086" y="0"/>
                </a:moveTo>
                <a:lnTo>
                  <a:pt x="132218" y="6434"/>
                </a:lnTo>
                <a:lnTo>
                  <a:pt x="89201" y="24590"/>
                </a:lnTo>
                <a:lnTo>
                  <a:pt x="52752" y="52752"/>
                </a:lnTo>
                <a:lnTo>
                  <a:pt x="24590" y="89201"/>
                </a:lnTo>
                <a:lnTo>
                  <a:pt x="6434" y="132218"/>
                </a:lnTo>
                <a:lnTo>
                  <a:pt x="0" y="180086"/>
                </a:lnTo>
                <a:lnTo>
                  <a:pt x="6434" y="227944"/>
                </a:lnTo>
                <a:lnTo>
                  <a:pt x="24590" y="270938"/>
                </a:lnTo>
                <a:lnTo>
                  <a:pt x="52752" y="307355"/>
                </a:lnTo>
                <a:lnTo>
                  <a:pt x="89201" y="335486"/>
                </a:lnTo>
                <a:lnTo>
                  <a:pt x="132218" y="353620"/>
                </a:lnTo>
                <a:lnTo>
                  <a:pt x="180086" y="360045"/>
                </a:lnTo>
                <a:lnTo>
                  <a:pt x="227900" y="353620"/>
                </a:lnTo>
                <a:lnTo>
                  <a:pt x="270881" y="335486"/>
                </a:lnTo>
                <a:lnTo>
                  <a:pt x="307308" y="307355"/>
                </a:lnTo>
                <a:lnTo>
                  <a:pt x="335458" y="270938"/>
                </a:lnTo>
                <a:lnTo>
                  <a:pt x="353611" y="227944"/>
                </a:lnTo>
                <a:lnTo>
                  <a:pt x="360044" y="180086"/>
                </a:lnTo>
                <a:lnTo>
                  <a:pt x="353611" y="132218"/>
                </a:lnTo>
                <a:lnTo>
                  <a:pt x="335458" y="89201"/>
                </a:lnTo>
                <a:lnTo>
                  <a:pt x="307308" y="52752"/>
                </a:lnTo>
                <a:lnTo>
                  <a:pt x="270881" y="24590"/>
                </a:lnTo>
                <a:lnTo>
                  <a:pt x="227900" y="6434"/>
                </a:lnTo>
                <a:lnTo>
                  <a:pt x="180086" y="0"/>
                </a:lnTo>
                <a:close/>
              </a:path>
            </a:pathLst>
          </a:custGeom>
          <a:solidFill>
            <a:srgbClr val="2DB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209800" y="3810000"/>
            <a:ext cx="196024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lang="ru-RU" sz="1400" b="1" dirty="0" smtClean="0">
                <a:solidFill>
                  <a:srgbClr val="0D0D0D"/>
                </a:solidFill>
                <a:latin typeface="Century Gothic"/>
                <a:cs typeface="Century Gothic"/>
              </a:rPr>
              <a:t>7</a:t>
            </a:r>
            <a:r>
              <a:rPr sz="1400" b="1" dirty="0" smtClean="0">
                <a:solidFill>
                  <a:srgbClr val="0D0D0D"/>
                </a:solidFill>
                <a:latin typeface="Century Gothic"/>
                <a:cs typeface="Century Gothic"/>
              </a:rPr>
              <a:t> </a:t>
            </a:r>
            <a:r>
              <a:rPr lang="ru-RU" sz="1400" dirty="0" smtClean="0">
                <a:solidFill>
                  <a:srgbClr val="0D0D0D"/>
                </a:solidFill>
                <a:latin typeface="Century Gothic"/>
                <a:cs typeface="Century Gothic"/>
              </a:rPr>
              <a:t>внутри</a:t>
            </a:r>
            <a:r>
              <a:rPr sz="1200" spc="-5" dirty="0" err="1" smtClean="0">
                <a:solidFill>
                  <a:srgbClr val="0D0D0D"/>
                </a:solidFill>
                <a:latin typeface="Century Gothic"/>
                <a:cs typeface="Century Gothic"/>
              </a:rPr>
              <a:t>городских</a:t>
            </a:r>
            <a:r>
              <a:rPr sz="1200" spc="-25" dirty="0" smtClean="0">
                <a:solidFill>
                  <a:srgbClr val="0D0D0D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0D0D0D"/>
                </a:solidFill>
                <a:latin typeface="Century Gothic"/>
                <a:cs typeface="Century Gothic"/>
              </a:rPr>
              <a:t>округов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endParaRPr sz="1200" dirty="0">
              <a:latin typeface="Century Gothic"/>
              <a:cs typeface="Century Gothic"/>
            </a:endParaRPr>
          </a:p>
        </p:txBody>
      </p:sp>
      <p:pic>
        <p:nvPicPr>
          <p:cNvPr id="27" name="Рисунок 26" descr="ma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914400"/>
            <a:ext cx="3352800" cy="2286000"/>
          </a:xfrm>
          <a:prstGeom prst="rect">
            <a:avLst/>
          </a:prstGeom>
        </p:spPr>
      </p:pic>
      <p:pic>
        <p:nvPicPr>
          <p:cNvPr id="28" name="Рисунок 27" descr="КЗ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381000" y="2743200"/>
            <a:ext cx="2971800" cy="2494398"/>
          </a:xfrm>
          <a:prstGeom prst="rect">
            <a:avLst/>
          </a:prstGeom>
        </p:spPr>
      </p:pic>
      <p:pic>
        <p:nvPicPr>
          <p:cNvPr id="33" name="Рисунок 32" descr="МО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pic>
        <p:nvPicPr>
          <p:cNvPr id="2051" name="Picture 3" descr="E:\МО Дачное 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00600" y="3048000"/>
            <a:ext cx="2590800" cy="2743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E:\округ Дачное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0400" y="4038600"/>
            <a:ext cx="2590800" cy="2514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TextBox 23"/>
          <p:cNvSpPr txBox="1"/>
          <p:nvPr/>
        </p:nvSpPr>
        <p:spPr>
          <a:xfrm>
            <a:off x="381000" y="15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25" name="object 15"/>
          <p:cNvSpPr/>
          <p:nvPr/>
        </p:nvSpPr>
        <p:spPr>
          <a:xfrm>
            <a:off x="4114800" y="914400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5" h="360044">
                <a:moveTo>
                  <a:pt x="180086" y="0"/>
                </a:moveTo>
                <a:lnTo>
                  <a:pt x="132218" y="6434"/>
                </a:lnTo>
                <a:lnTo>
                  <a:pt x="89201" y="24590"/>
                </a:lnTo>
                <a:lnTo>
                  <a:pt x="52752" y="52752"/>
                </a:lnTo>
                <a:lnTo>
                  <a:pt x="24590" y="89201"/>
                </a:lnTo>
                <a:lnTo>
                  <a:pt x="6434" y="132218"/>
                </a:lnTo>
                <a:lnTo>
                  <a:pt x="0" y="180086"/>
                </a:lnTo>
                <a:lnTo>
                  <a:pt x="6434" y="227944"/>
                </a:lnTo>
                <a:lnTo>
                  <a:pt x="24590" y="270938"/>
                </a:lnTo>
                <a:lnTo>
                  <a:pt x="52752" y="307355"/>
                </a:lnTo>
                <a:lnTo>
                  <a:pt x="89201" y="335486"/>
                </a:lnTo>
                <a:lnTo>
                  <a:pt x="132218" y="353620"/>
                </a:lnTo>
                <a:lnTo>
                  <a:pt x="180086" y="360045"/>
                </a:lnTo>
                <a:lnTo>
                  <a:pt x="227900" y="353620"/>
                </a:lnTo>
                <a:lnTo>
                  <a:pt x="270881" y="335486"/>
                </a:lnTo>
                <a:lnTo>
                  <a:pt x="307308" y="307355"/>
                </a:lnTo>
                <a:lnTo>
                  <a:pt x="335458" y="270938"/>
                </a:lnTo>
                <a:lnTo>
                  <a:pt x="353611" y="227944"/>
                </a:lnTo>
                <a:lnTo>
                  <a:pt x="360044" y="180086"/>
                </a:lnTo>
                <a:lnTo>
                  <a:pt x="353611" y="132218"/>
                </a:lnTo>
                <a:lnTo>
                  <a:pt x="335458" y="89201"/>
                </a:lnTo>
                <a:lnTo>
                  <a:pt x="307308" y="52752"/>
                </a:lnTo>
                <a:lnTo>
                  <a:pt x="270881" y="24590"/>
                </a:lnTo>
                <a:lnTo>
                  <a:pt x="227900" y="6434"/>
                </a:lnTo>
                <a:lnTo>
                  <a:pt x="180086" y="0"/>
                </a:lnTo>
                <a:close/>
              </a:path>
            </a:pathLst>
          </a:custGeom>
          <a:solidFill>
            <a:srgbClr val="2DB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Рисунок 21" descr="МО.png"/>
          <p:cNvPicPr>
            <a:picLocks noChangeAspect="1"/>
          </p:cNvPicPr>
          <p:nvPr/>
        </p:nvPicPr>
        <p:blipFill>
          <a:blip r:embed="rId9" cstate="print">
            <a:lum bright="70000" contrast="-70000"/>
          </a:blip>
          <a:stretch>
            <a:fillRect/>
          </a:stretch>
        </p:blipFill>
        <p:spPr>
          <a:xfrm>
            <a:off x="4038600" y="914400"/>
            <a:ext cx="457200" cy="304800"/>
          </a:xfrm>
          <a:prstGeom prst="rect">
            <a:avLst/>
          </a:prstGeom>
          <a:noFill/>
        </p:spPr>
      </p:pic>
      <p:sp>
        <p:nvSpPr>
          <p:cNvPr id="23" name="object 26"/>
          <p:cNvSpPr/>
          <p:nvPr/>
        </p:nvSpPr>
        <p:spPr>
          <a:xfrm>
            <a:off x="4114800" y="1371600"/>
            <a:ext cx="326009" cy="32600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4114800" y="1752600"/>
            <a:ext cx="340233" cy="34023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625" name="Picture 1" descr="Z:\Гаращенко Анастасия\для отчёта\Без имени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0"/>
            <a:ext cx="7762138" cy="923330"/>
          </a:xfrm>
        </p:spPr>
        <p:txBody>
          <a:bodyPr/>
          <a:lstStyle/>
          <a:p>
            <a:pPr algn="ctr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400" dirty="0" smtClean="0"/>
              <a:t>ИСТОРИЯ ОКРУГА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9514" y="1295401"/>
            <a:ext cx="8284971" cy="4924425"/>
          </a:xfrm>
        </p:spPr>
        <p:txBody>
          <a:bodyPr/>
          <a:lstStyle/>
          <a:p>
            <a:r>
              <a:rPr lang="ru-RU" dirty="0" smtClean="0"/>
              <a:t>В первой четверти </a:t>
            </a:r>
            <a:r>
              <a:rPr lang="en-US" dirty="0" smtClean="0"/>
              <a:t>XVIII</a:t>
            </a:r>
            <a:r>
              <a:rPr lang="ru-RU" dirty="0" smtClean="0"/>
              <a:t> века участки земли на этой территории вдоль Петергофской дороги были розданы приближённым царского двора под строительство загородных дач. Район оставался аристократическим до середины </a:t>
            </a:r>
            <a:r>
              <a:rPr lang="en-US" dirty="0" smtClean="0"/>
              <a:t>XIX </a:t>
            </a:r>
            <a:r>
              <a:rPr lang="ru-RU" dirty="0" smtClean="0"/>
              <a:t>века. В этих местах были дачи Воронцовых, Лопухиных, Нарышкиных, Шереметевых, Щербатовых. На месте будущего посёлка Дачное, в частности, изначально был участок князя Михаила Шаховского, а впоследствии здесь находилась усадьба Брюсов.</a:t>
            </a:r>
          </a:p>
          <a:p>
            <a:r>
              <a:rPr lang="ru-RU" dirty="0" smtClean="0"/>
              <a:t>Со временем владельцы территорий менялись: так, значительную территорию вдоль Петергофской дороги занял возникший во второй трети XIX века посёлок немецких колонистов (позднее - селение Красненькое). В 1904 году дворянин Сергей Константинович Максимович, купивший ранее участок к югу от современной </a:t>
            </a:r>
            <a:r>
              <a:rPr lang="ru-RU" dirty="0" err="1" smtClean="0"/>
              <a:t>Кронштадской</a:t>
            </a:r>
            <a:r>
              <a:rPr lang="ru-RU" dirty="0" smtClean="0"/>
              <a:t> площади (неподалёку от колонистов), представил в Санкт-Петербургское губернское правление план посёлка, названного им «Дачное» с сетью улиц и переулков. Этот план был утверждён, и в последующие годы между Петергофским шоссе и Балтийской линией железной дороги появилось новое пригородное поселение. Название «Дачное» было присвоено и новой железнодорожной платформе, примыкавшей к посёлку, которая была открыта в 1909 году. Впоследствии оно перешло и на протекавшую через посёлок реку.</a:t>
            </a:r>
          </a:p>
          <a:p>
            <a:endParaRPr lang="ru-RU" dirty="0">
              <a:solidFill>
                <a:sysClr val="windowText" lastClr="000000"/>
              </a:solidFill>
            </a:endParaRPr>
          </a:p>
        </p:txBody>
      </p:sp>
      <p:pic>
        <p:nvPicPr>
          <p:cNvPr id="5" name="Рисунок 4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0"/>
            <a:ext cx="939078" cy="685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100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28447"/>
            <a:ext cx="7310068" cy="84899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0" y="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" name="Рисунок 61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381000" y="15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66" name="TextBox 65"/>
          <p:cNvSpPr txBox="1"/>
          <p:nvPr/>
        </p:nvSpPr>
        <p:spPr>
          <a:xfrm>
            <a:off x="1066800" y="6324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20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914400" y="56388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19</a:t>
            </a:r>
            <a:endParaRPr lang="ru-RU" dirty="0"/>
          </a:p>
        </p:txBody>
      </p:sp>
      <p:sp>
        <p:nvSpPr>
          <p:cNvPr id="68" name="TextBox 67"/>
          <p:cNvSpPr txBox="1"/>
          <p:nvPr/>
        </p:nvSpPr>
        <p:spPr>
          <a:xfrm>
            <a:off x="2057400" y="5943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18</a:t>
            </a:r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2667000" y="56388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17</a:t>
            </a:r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3657600" y="56388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16</a:t>
            </a:r>
            <a:endParaRPr lang="ru-RU" dirty="0"/>
          </a:p>
        </p:txBody>
      </p:sp>
      <p:sp>
        <p:nvSpPr>
          <p:cNvPr id="71" name="TextBox 70"/>
          <p:cNvSpPr txBox="1"/>
          <p:nvPr/>
        </p:nvSpPr>
        <p:spPr>
          <a:xfrm>
            <a:off x="4343400" y="4800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15</a:t>
            </a:r>
            <a:endParaRPr lang="ru-RU" dirty="0"/>
          </a:p>
        </p:txBody>
      </p:sp>
      <p:sp>
        <p:nvSpPr>
          <p:cNvPr id="72" name="TextBox 71"/>
          <p:cNvSpPr txBox="1"/>
          <p:nvPr/>
        </p:nvSpPr>
        <p:spPr>
          <a:xfrm>
            <a:off x="5181600" y="3657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13</a:t>
            </a:r>
            <a:endParaRPr lang="ru-RU" dirty="0"/>
          </a:p>
        </p:txBody>
      </p:sp>
      <p:sp>
        <p:nvSpPr>
          <p:cNvPr id="73" name="TextBox 72"/>
          <p:cNvSpPr txBox="1"/>
          <p:nvPr/>
        </p:nvSpPr>
        <p:spPr>
          <a:xfrm>
            <a:off x="7239000" y="46482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14</a:t>
            </a:r>
            <a:endParaRPr lang="ru-RU" dirty="0"/>
          </a:p>
        </p:txBody>
      </p:sp>
      <p:sp>
        <p:nvSpPr>
          <p:cNvPr id="74" name="TextBox 73"/>
          <p:cNvSpPr txBox="1"/>
          <p:nvPr/>
        </p:nvSpPr>
        <p:spPr>
          <a:xfrm>
            <a:off x="5867400" y="2286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6553200" y="3048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7010400" y="2514600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77" name="TextBox 76"/>
          <p:cNvSpPr txBox="1"/>
          <p:nvPr/>
        </p:nvSpPr>
        <p:spPr>
          <a:xfrm>
            <a:off x="7772400" y="1828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78" name="TextBox 77"/>
          <p:cNvSpPr txBox="1"/>
          <p:nvPr/>
        </p:nvSpPr>
        <p:spPr>
          <a:xfrm>
            <a:off x="8153400" y="1524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79" name="TextBox 78"/>
          <p:cNvSpPr txBox="1"/>
          <p:nvPr/>
        </p:nvSpPr>
        <p:spPr>
          <a:xfrm>
            <a:off x="8610600" y="1371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80" name="TextBox 79"/>
          <p:cNvSpPr txBox="1"/>
          <p:nvPr/>
        </p:nvSpPr>
        <p:spPr>
          <a:xfrm>
            <a:off x="8229600" y="838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81" name="TextBox 80"/>
          <p:cNvSpPr txBox="1"/>
          <p:nvPr/>
        </p:nvSpPr>
        <p:spPr>
          <a:xfrm>
            <a:off x="8842314" y="762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82" name="TextBox 81"/>
          <p:cNvSpPr txBox="1"/>
          <p:nvPr/>
        </p:nvSpPr>
        <p:spPr>
          <a:xfrm>
            <a:off x="8686800" y="457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83" name="TextBox 82"/>
          <p:cNvSpPr txBox="1"/>
          <p:nvPr/>
        </p:nvSpPr>
        <p:spPr>
          <a:xfrm>
            <a:off x="7315200" y="914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84" name="TextBox 83"/>
          <p:cNvSpPr txBox="1"/>
          <p:nvPr/>
        </p:nvSpPr>
        <p:spPr>
          <a:xfrm>
            <a:off x="7010400" y="2133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85" name="TextBox 84"/>
          <p:cNvSpPr txBox="1"/>
          <p:nvPr/>
        </p:nvSpPr>
        <p:spPr>
          <a:xfrm>
            <a:off x="7467600" y="27432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577" name="Picture 1" descr="Z:\Гаращенко Анастасия\для отчёта\Без имени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685800"/>
            <a:ext cx="8284971" cy="5790664"/>
          </a:xfrm>
        </p:spPr>
        <p:txBody>
          <a:bodyPr/>
          <a:lstStyle/>
          <a:p>
            <a:r>
              <a:rPr lang="en-US" sz="1400" dirty="0" smtClean="0">
                <a:latin typeface="Century Gothic" pitchFamily="34" charset="0"/>
              </a:rPr>
              <a:t>Р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smtClean="0">
                <a:latin typeface="Century Gothic" pitchFamily="34" charset="0"/>
              </a:rPr>
              <a:t>КРАСНАЯ</a:t>
            </a:r>
            <a:r>
              <a:rPr lang="ru-RU" sz="1400" dirty="0" smtClean="0">
                <a:latin typeface="Century Gothic" pitchFamily="34" charset="0"/>
              </a:rPr>
              <a:t> - </a:t>
            </a:r>
            <a:r>
              <a:rPr lang="en-US" sz="1400" dirty="0" smtClean="0">
                <a:latin typeface="Century Gothic" pitchFamily="34" charset="0"/>
              </a:rPr>
              <a:t>ЛЕНИНСКИЙ ПРОСП</a:t>
            </a:r>
            <a:r>
              <a:rPr lang="ru-RU" sz="1400" dirty="0" smtClean="0">
                <a:latin typeface="Century Gothic" pitchFamily="34" charset="0"/>
              </a:rPr>
              <a:t>.</a:t>
            </a:r>
          </a:p>
          <a:p>
            <a:r>
              <a:rPr lang="en-US" sz="1400" dirty="0" smtClean="0">
                <a:latin typeface="Century Gothic" pitchFamily="34" charset="0"/>
              </a:rPr>
              <a:t>Р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i="1" dirty="0" err="1" smtClean="0">
                <a:latin typeface="Century Gothic" pitchFamily="34" charset="0"/>
              </a:rPr>
              <a:t>Красная</a:t>
            </a:r>
            <a:r>
              <a:rPr lang="en-US" sz="1400" i="1" dirty="0" smtClean="0">
                <a:latin typeface="Century Gothic" pitchFamily="34" charset="0"/>
              </a:rPr>
              <a:t> — </a:t>
            </a:r>
            <a:r>
              <a:rPr lang="en-US" sz="1400" i="1" dirty="0" err="1" smtClean="0">
                <a:latin typeface="Century Gothic" pitchFamily="34" charset="0"/>
              </a:rPr>
              <a:t>Ленинский</a:t>
            </a:r>
            <a:r>
              <a:rPr lang="en-US" sz="1400" i="1" dirty="0" smtClean="0">
                <a:latin typeface="Century Gothic" pitchFamily="34" charset="0"/>
              </a:rPr>
              <a:t> </a:t>
            </a:r>
            <a:r>
              <a:rPr lang="en-US" sz="1400" i="1" dirty="0" err="1" smtClean="0">
                <a:latin typeface="Century Gothic" pitchFamily="34" charset="0"/>
              </a:rPr>
              <a:t>просп</a:t>
            </a:r>
            <a:r>
              <a:rPr lang="ru-RU" sz="1400" i="1" dirty="0" smtClean="0">
                <a:latin typeface="Century Gothic" pitchFamily="34" charset="0"/>
              </a:rPr>
              <a:t>. </a:t>
            </a:r>
            <a:r>
              <a:rPr lang="ru-RU" sz="1400" dirty="0" smtClean="0">
                <a:latin typeface="Century Gothic" pitchFamily="34" charset="0"/>
              </a:rPr>
              <a:t>415</a:t>
            </a:r>
          </a:p>
          <a:p>
            <a:r>
              <a:rPr lang="ru-RU" sz="1400" dirty="0" smtClean="0">
                <a:latin typeface="Century Gothic" pitchFamily="34" charset="0"/>
              </a:rPr>
              <a:t>1. </a:t>
            </a:r>
            <a:r>
              <a:rPr lang="en-US" sz="1400" dirty="0" err="1" smtClean="0">
                <a:latin typeface="Century Gothic" pitchFamily="34" charset="0"/>
              </a:rPr>
              <a:t>Мосты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через</a:t>
            </a:r>
            <a:r>
              <a:rPr lang="en-US" sz="1400" dirty="0" smtClean="0">
                <a:latin typeface="Century Gothic" pitchFamily="34" charset="0"/>
              </a:rPr>
              <a:t> р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Красную</a:t>
            </a:r>
            <a:r>
              <a:rPr lang="ru-RU" sz="1400" dirty="0" smtClean="0">
                <a:latin typeface="Century Gothic" pitchFamily="34" charset="0"/>
              </a:rPr>
              <a:t>: </a:t>
            </a:r>
            <a:r>
              <a:rPr lang="en-US" sz="1400" dirty="0" err="1" smtClean="0">
                <a:latin typeface="Century Gothic" pitchFamily="34" charset="0"/>
              </a:rPr>
              <a:t>утрачен</a:t>
            </a:r>
            <a:r>
              <a:rPr lang="ru-RU" sz="1400" dirty="0" smtClean="0">
                <a:latin typeface="Century Gothic" pitchFamily="34" charset="0"/>
              </a:rPr>
              <a:t>-</a:t>
            </a:r>
          </a:p>
          <a:p>
            <a:r>
              <a:rPr lang="en-US" sz="1400" dirty="0" err="1" smtClean="0">
                <a:latin typeface="Century Gothic" pitchFamily="34" charset="0"/>
              </a:rPr>
              <a:t>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гранитный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на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трассе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проспекта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en-US" sz="1400" dirty="0" smtClean="0">
                <a:latin typeface="Century Gothic" pitchFamily="34" charset="0"/>
              </a:rPr>
              <a:t>и </a:t>
            </a:r>
            <a:r>
              <a:rPr lang="en-US" sz="1400" dirty="0" err="1" smtClean="0">
                <a:latin typeface="Century Gothic" pitchFamily="34" charset="0"/>
              </a:rPr>
              <a:t>бетонный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Оранэлы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2. </a:t>
            </a:r>
            <a:r>
              <a:rPr lang="en-US" sz="1400" dirty="0" err="1" smtClean="0">
                <a:latin typeface="Century Gothic" pitchFamily="34" charset="0"/>
              </a:rPr>
              <a:t>Красненькое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кладбище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3. </a:t>
            </a:r>
            <a:r>
              <a:rPr lang="en-US" sz="1400" dirty="0" err="1" smtClean="0">
                <a:latin typeface="Century Gothic" pitchFamily="34" charset="0"/>
              </a:rPr>
              <a:t>Церковь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Казанской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Божьей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Матери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4. </a:t>
            </a:r>
            <a:r>
              <a:rPr lang="en-US" sz="1400" dirty="0" err="1" smtClean="0">
                <a:latin typeface="Century Gothic" pitchFamily="34" charset="0"/>
              </a:rPr>
              <a:t>Редут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5. </a:t>
            </a:r>
            <a:r>
              <a:rPr lang="en-US" sz="1400" dirty="0" err="1" smtClean="0">
                <a:latin typeface="Century Gothic" pitchFamily="34" charset="0"/>
              </a:rPr>
              <a:t>Красный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Кабачок</a:t>
            </a:r>
            <a:r>
              <a:rPr lang="ru-RU" sz="1400" dirty="0" smtClean="0">
                <a:latin typeface="Century Gothic" pitchFamily="34" charset="0"/>
              </a:rPr>
              <a:t> (</a:t>
            </a:r>
            <a:r>
              <a:rPr lang="en-US" sz="1400" dirty="0" err="1" smtClean="0">
                <a:latin typeface="Century Gothic" pitchFamily="34" charset="0"/>
              </a:rPr>
              <a:t>нач</a:t>
            </a:r>
            <a:r>
              <a:rPr lang="ru-RU" sz="1400" dirty="0" smtClean="0">
                <a:latin typeface="Century Gothic" pitchFamily="34" charset="0"/>
              </a:rPr>
              <a:t>. XX </a:t>
            </a:r>
            <a:r>
              <a:rPr lang="en-US" sz="1400" dirty="0" smtClean="0">
                <a:latin typeface="Century Gothic" pitchFamily="34" charset="0"/>
              </a:rPr>
              <a:t>в</a:t>
            </a:r>
            <a:r>
              <a:rPr lang="ru-RU" sz="1400" dirty="0" smtClean="0">
                <a:latin typeface="Century Gothic" pitchFamily="34" charset="0"/>
              </a:rPr>
              <a:t>.)</a:t>
            </a:r>
          </a:p>
          <a:p>
            <a:r>
              <a:rPr lang="ru-RU" sz="1400" dirty="0" smtClean="0">
                <a:latin typeface="Century Gothic" pitchFamily="34" charset="0"/>
              </a:rPr>
              <a:t>6. </a:t>
            </a:r>
            <a:r>
              <a:rPr lang="en-US" sz="1400" dirty="0" err="1" smtClean="0">
                <a:latin typeface="Century Gothic" pitchFamily="34" charset="0"/>
              </a:rPr>
              <a:t>Новая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церковь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7. </a:t>
            </a:r>
            <a:r>
              <a:rPr lang="en-US" sz="1400" dirty="0" err="1" smtClean="0">
                <a:latin typeface="Century Gothic" pitchFamily="34" charset="0"/>
              </a:rPr>
              <a:t>Красный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Кабачок</a:t>
            </a:r>
            <a:r>
              <a:rPr lang="ru-RU" sz="1400" dirty="0" smtClean="0">
                <a:latin typeface="Century Gothic" pitchFamily="34" charset="0"/>
              </a:rPr>
              <a:t> (XVIII - </a:t>
            </a:r>
            <a:r>
              <a:rPr lang="en-US" sz="1400" dirty="0" err="1" smtClean="0">
                <a:latin typeface="Century Gothic" pitchFamily="34" charset="0"/>
              </a:rPr>
              <a:t>перв</a:t>
            </a:r>
            <a:r>
              <a:rPr lang="ru-RU" sz="1400" dirty="0" smtClean="0">
                <a:latin typeface="Century Gothic" pitchFamily="34" charset="0"/>
              </a:rPr>
              <a:t>.</a:t>
            </a:r>
          </a:p>
          <a:p>
            <a:r>
              <a:rPr lang="en-US" sz="1400" dirty="0" err="1" smtClean="0">
                <a:latin typeface="Century Gothic" pitchFamily="34" charset="0"/>
              </a:rPr>
              <a:t>пол</a:t>
            </a:r>
            <a:r>
              <a:rPr lang="ru-RU" sz="1400" dirty="0" smtClean="0">
                <a:latin typeface="Century Gothic" pitchFamily="34" charset="0"/>
              </a:rPr>
              <a:t>. XIX </a:t>
            </a:r>
            <a:r>
              <a:rPr lang="en-US" sz="1400" dirty="0" smtClean="0">
                <a:latin typeface="Century Gothic" pitchFamily="34" charset="0"/>
              </a:rPr>
              <a:t>в</a:t>
            </a:r>
            <a:r>
              <a:rPr lang="ru-RU" sz="1400" dirty="0" smtClean="0">
                <a:latin typeface="Century Gothic" pitchFamily="34" charset="0"/>
              </a:rPr>
              <a:t>.)</a:t>
            </a:r>
          </a:p>
          <a:p>
            <a:r>
              <a:rPr lang="ru-RU" sz="1400" dirty="0" smtClean="0">
                <a:latin typeface="Century Gothic" pitchFamily="34" charset="0"/>
              </a:rPr>
              <a:t>8. </a:t>
            </a:r>
            <a:r>
              <a:rPr lang="en-US" sz="1400" dirty="0" smtClean="0">
                <a:latin typeface="Century Gothic" pitchFamily="34" charset="0"/>
              </a:rPr>
              <a:t>ДОТ и </a:t>
            </a:r>
            <a:r>
              <a:rPr lang="en-US" sz="1400" dirty="0" err="1" smtClean="0">
                <a:latin typeface="Century Gothic" pitchFamily="34" charset="0"/>
              </a:rPr>
              <a:t>танк</a:t>
            </a:r>
            <a:r>
              <a:rPr lang="ru-RU" sz="1400" dirty="0" smtClean="0">
                <a:latin typeface="Century Gothic" pitchFamily="34" charset="0"/>
              </a:rPr>
              <a:t> (</a:t>
            </a:r>
            <a:r>
              <a:rPr lang="en-US" sz="1400" dirty="0" err="1" smtClean="0">
                <a:latin typeface="Century Gothic" pitchFamily="34" charset="0"/>
              </a:rPr>
              <a:t>воинский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мемориал</a:t>
            </a:r>
            <a:r>
              <a:rPr lang="ru-RU" sz="1400" dirty="0" smtClean="0">
                <a:latin typeface="Century Gothic" pitchFamily="34" charset="0"/>
              </a:rPr>
              <a:t>)</a:t>
            </a:r>
          </a:p>
          <a:p>
            <a:r>
              <a:rPr lang="ru-RU" sz="1400" dirty="0" smtClean="0">
                <a:latin typeface="Century Gothic" pitchFamily="34" charset="0"/>
              </a:rPr>
              <a:t>9.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Гансена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10.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Лестока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11. </a:t>
            </a:r>
            <a:r>
              <a:rPr lang="en-US" sz="1400" dirty="0" err="1" smtClean="0">
                <a:latin typeface="Century Gothic" pitchFamily="34" charset="0"/>
              </a:rPr>
              <a:t>Вагонное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депо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Оранэлы</a:t>
            </a:r>
            <a:r>
              <a:rPr lang="ru-RU" sz="1400" dirty="0" smtClean="0">
                <a:latin typeface="Century Gothic" pitchFamily="34" charset="0"/>
              </a:rPr>
              <a:t> (</a:t>
            </a:r>
            <a:r>
              <a:rPr lang="en-US" sz="1400" dirty="0" err="1" smtClean="0">
                <a:latin typeface="Century Gothic" pitchFamily="34" charset="0"/>
              </a:rPr>
              <a:t>трамвай</a:t>
            </a:r>
            <a:r>
              <a:rPr lang="ru-RU" sz="1400" dirty="0" smtClean="0">
                <a:latin typeface="Century Gothic" pitchFamily="34" charset="0"/>
              </a:rPr>
              <a:t>-</a:t>
            </a:r>
          </a:p>
          <a:p>
            <a:r>
              <a:rPr lang="en-US" sz="1400" dirty="0" err="1" smtClean="0">
                <a:latin typeface="Century Gothic" pitchFamily="34" charset="0"/>
              </a:rPr>
              <a:t>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парк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им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Котлякова</a:t>
            </a:r>
            <a:r>
              <a:rPr lang="ru-RU" sz="1400" dirty="0" smtClean="0">
                <a:latin typeface="Century Gothic" pitchFamily="34" charset="0"/>
              </a:rPr>
              <a:t>)</a:t>
            </a:r>
          </a:p>
          <a:p>
            <a:r>
              <a:rPr lang="ru-RU" sz="1400" dirty="0" smtClean="0">
                <a:latin typeface="Century Gothic" pitchFamily="34" charset="0"/>
              </a:rPr>
              <a:t>12. </a:t>
            </a:r>
            <a:r>
              <a:rPr lang="en-US" sz="1400" dirty="0" err="1" smtClean="0">
                <a:latin typeface="Century Gothic" pitchFamily="34" charset="0"/>
              </a:rPr>
              <a:t>Трансформаторная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подстанция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en-US" sz="1400" dirty="0" err="1" smtClean="0">
                <a:latin typeface="Century Gothic" pitchFamily="34" charset="0"/>
              </a:rPr>
              <a:t>Оранэлы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13.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Г</a:t>
            </a:r>
            <a:r>
              <a:rPr lang="ru-RU" sz="1400" dirty="0" smtClean="0">
                <a:latin typeface="Century Gothic" pitchFamily="34" charset="0"/>
              </a:rPr>
              <a:t>.</a:t>
            </a:r>
            <a:r>
              <a:rPr lang="en-US" sz="1400" dirty="0" smtClean="0">
                <a:latin typeface="Century Gothic" pitchFamily="34" charset="0"/>
              </a:rPr>
              <a:t>А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Потемкина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14. </a:t>
            </a:r>
            <a:r>
              <a:rPr lang="en-US" sz="1400" dirty="0" err="1" smtClean="0">
                <a:latin typeface="Century Gothic" pitchFamily="34" charset="0"/>
              </a:rPr>
              <a:t>Поселок</a:t>
            </a:r>
            <a:r>
              <a:rPr lang="en-US" sz="1400" dirty="0" smtClean="0">
                <a:latin typeface="Century Gothic" pitchFamily="34" charset="0"/>
              </a:rPr>
              <a:t> ≪</a:t>
            </a:r>
            <a:r>
              <a:rPr lang="en-US" sz="1400" dirty="0" err="1" smtClean="0">
                <a:latin typeface="Century Gothic" pitchFamily="34" charset="0"/>
              </a:rPr>
              <a:t>Княжево</a:t>
            </a:r>
            <a:r>
              <a:rPr lang="en-US" sz="1400" dirty="0" smtClean="0">
                <a:latin typeface="Century Gothic" pitchFamily="34" charset="0"/>
              </a:rPr>
              <a:t>≫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15.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Л</a:t>
            </a:r>
            <a:r>
              <a:rPr lang="ru-RU" sz="1400" dirty="0" smtClean="0">
                <a:latin typeface="Century Gothic" pitchFamily="34" charset="0"/>
              </a:rPr>
              <a:t>.</a:t>
            </a:r>
            <a:r>
              <a:rPr lang="en-US" sz="1400" dirty="0" smtClean="0">
                <a:latin typeface="Century Gothic" pitchFamily="34" charset="0"/>
              </a:rPr>
              <a:t>А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Нарышкина</a:t>
            </a:r>
            <a:r>
              <a:rPr lang="ru-RU" sz="1400" dirty="0" smtClean="0">
                <a:latin typeface="Century Gothic" pitchFamily="34" charset="0"/>
              </a:rPr>
              <a:t> (</a:t>
            </a:r>
            <a:r>
              <a:rPr lang="en-US" sz="1400" dirty="0" smtClean="0">
                <a:latin typeface="Century Gothic" pitchFamily="34" charset="0"/>
              </a:rPr>
              <a:t>≪</a:t>
            </a:r>
            <a:r>
              <a:rPr lang="en-US" sz="1400" dirty="0" err="1" smtClean="0">
                <a:latin typeface="Century Gothic" pitchFamily="34" charset="0"/>
              </a:rPr>
              <a:t>Левен</a:t>
            </a:r>
            <a:r>
              <a:rPr lang="ru-RU" sz="1400" dirty="0" smtClean="0">
                <a:latin typeface="Century Gothic" pitchFamily="34" charset="0"/>
              </a:rPr>
              <a:t>-</a:t>
            </a:r>
          </a:p>
          <a:p>
            <a:r>
              <a:rPr lang="en-US" sz="1400" dirty="0" err="1" smtClean="0">
                <a:latin typeface="Century Gothic" pitchFamily="34" charset="0"/>
              </a:rPr>
              <a:t>даль</a:t>
            </a:r>
            <a:r>
              <a:rPr lang="en-US" sz="1400" dirty="0" smtClean="0">
                <a:latin typeface="Century Gothic" pitchFamily="34" charset="0"/>
              </a:rPr>
              <a:t>≫</a:t>
            </a:r>
            <a:r>
              <a:rPr lang="ru-RU" sz="1400" dirty="0" smtClean="0">
                <a:latin typeface="Century Gothic" pitchFamily="34" charset="0"/>
              </a:rPr>
              <a:t>)</a:t>
            </a:r>
          </a:p>
          <a:p>
            <a:r>
              <a:rPr lang="ru-RU" sz="1400" dirty="0" smtClean="0">
                <a:latin typeface="Century Gothic" pitchFamily="34" charset="0"/>
              </a:rPr>
              <a:t>16.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К</a:t>
            </a:r>
            <a:r>
              <a:rPr lang="ru-RU" sz="1400" dirty="0" smtClean="0">
                <a:latin typeface="Century Gothic" pitchFamily="34" charset="0"/>
              </a:rPr>
              <a:t>.</a:t>
            </a:r>
            <a:r>
              <a:rPr lang="en-US" sz="1400" dirty="0" smtClean="0">
                <a:latin typeface="Century Gothic" pitchFamily="34" charset="0"/>
              </a:rPr>
              <a:t>Е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Сиверса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17.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Ф</a:t>
            </a:r>
            <a:r>
              <a:rPr lang="ru-RU" sz="1400" dirty="0" smtClean="0">
                <a:latin typeface="Century Gothic" pitchFamily="34" charset="0"/>
              </a:rPr>
              <a:t>.</a:t>
            </a:r>
            <a:r>
              <a:rPr lang="en-US" sz="1400" dirty="0" smtClean="0">
                <a:latin typeface="Century Gothic" pitchFamily="34" charset="0"/>
              </a:rPr>
              <a:t>М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Апраксина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18.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Паниных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19. </a:t>
            </a:r>
            <a:r>
              <a:rPr lang="en-US" sz="1400" dirty="0" err="1" smtClean="0">
                <a:latin typeface="Century Gothic" pitchFamily="34" charset="0"/>
              </a:rPr>
              <a:t>Мосты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через</a:t>
            </a:r>
            <a:r>
              <a:rPr lang="en-US" sz="1400" dirty="0" smtClean="0">
                <a:latin typeface="Century Gothic" pitchFamily="34" charset="0"/>
              </a:rPr>
              <a:t> р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Дачную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20.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Теплова</a:t>
            </a:r>
            <a:endParaRPr lang="ru-RU" sz="1400" dirty="0" smtClean="0">
              <a:latin typeface="Century Gothic" pitchFamily="34" charset="0"/>
            </a:endParaRPr>
          </a:p>
        </p:txBody>
      </p:sp>
      <p:pic>
        <p:nvPicPr>
          <p:cNvPr id="5" name="Рисунок 4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0"/>
            <a:ext cx="939078" cy="685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/>
          <p:cNvSpPr/>
          <p:nvPr/>
        </p:nvSpPr>
        <p:spPr>
          <a:xfrm>
            <a:off x="0" y="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" name="Рисунок 101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0"/>
            <a:ext cx="939078" cy="685800"/>
          </a:xfrm>
          <a:prstGeom prst="rect">
            <a:avLst/>
          </a:prstGeom>
        </p:spPr>
      </p:pic>
      <p:sp>
        <p:nvSpPr>
          <p:cNvPr id="103" name="TextBox 102"/>
          <p:cNvSpPr txBox="1"/>
          <p:nvPr/>
        </p:nvSpPr>
        <p:spPr>
          <a:xfrm>
            <a:off x="38100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</a:t>
            </a:r>
            <a:endParaRPr lang="ru-RU" dirty="0"/>
          </a:p>
        </p:txBody>
      </p:sp>
      <p:sp>
        <p:nvSpPr>
          <p:cNvPr id="55" name="TextBox 54"/>
          <p:cNvSpPr txBox="1"/>
          <p:nvPr/>
        </p:nvSpPr>
        <p:spPr>
          <a:xfrm>
            <a:off x="762000" y="2819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19</a:t>
            </a:r>
            <a:endParaRPr lang="ru-RU" dirty="0"/>
          </a:p>
        </p:txBody>
      </p:sp>
      <p:sp>
        <p:nvSpPr>
          <p:cNvPr id="57" name="TextBox 56"/>
          <p:cNvSpPr txBox="1"/>
          <p:nvPr/>
        </p:nvSpPr>
        <p:spPr>
          <a:xfrm>
            <a:off x="1905000" y="46482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21</a:t>
            </a:r>
            <a:endParaRPr lang="ru-RU" dirty="0"/>
          </a:p>
        </p:txBody>
      </p:sp>
      <p:sp>
        <p:nvSpPr>
          <p:cNvPr id="58" name="TextBox 57"/>
          <p:cNvSpPr txBox="1"/>
          <p:nvPr/>
        </p:nvSpPr>
        <p:spPr>
          <a:xfrm>
            <a:off x="914400" y="4343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20</a:t>
            </a:r>
            <a:endParaRPr lang="ru-RU" dirty="0"/>
          </a:p>
        </p:txBody>
      </p:sp>
      <p:sp>
        <p:nvSpPr>
          <p:cNvPr id="59" name="TextBox 58"/>
          <p:cNvSpPr txBox="1"/>
          <p:nvPr/>
        </p:nvSpPr>
        <p:spPr>
          <a:xfrm>
            <a:off x="2514600" y="4191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18</a:t>
            </a:r>
            <a:endParaRPr lang="ru-RU" dirty="0"/>
          </a:p>
        </p:txBody>
      </p:sp>
      <p:sp>
        <p:nvSpPr>
          <p:cNvPr id="60" name="TextBox 59"/>
          <p:cNvSpPr txBox="1"/>
          <p:nvPr/>
        </p:nvSpPr>
        <p:spPr>
          <a:xfrm>
            <a:off x="3733800" y="38862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15</a:t>
            </a:r>
            <a:endParaRPr lang="ru-RU" dirty="0"/>
          </a:p>
        </p:txBody>
      </p:sp>
      <p:sp>
        <p:nvSpPr>
          <p:cNvPr id="61" name="TextBox 60"/>
          <p:cNvSpPr txBox="1"/>
          <p:nvPr/>
        </p:nvSpPr>
        <p:spPr>
          <a:xfrm>
            <a:off x="2895600" y="2667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17</a:t>
            </a:r>
            <a:endParaRPr lang="ru-RU" dirty="0"/>
          </a:p>
        </p:txBody>
      </p:sp>
      <p:sp>
        <p:nvSpPr>
          <p:cNvPr id="62" name="TextBox 61"/>
          <p:cNvSpPr txBox="1"/>
          <p:nvPr/>
        </p:nvSpPr>
        <p:spPr>
          <a:xfrm>
            <a:off x="3810000" y="33528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14</a:t>
            </a:r>
            <a:endParaRPr lang="ru-RU" dirty="0"/>
          </a:p>
        </p:txBody>
      </p:sp>
      <p:sp>
        <p:nvSpPr>
          <p:cNvPr id="63" name="TextBox 62"/>
          <p:cNvSpPr txBox="1"/>
          <p:nvPr/>
        </p:nvSpPr>
        <p:spPr>
          <a:xfrm>
            <a:off x="4343400" y="3048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13</a:t>
            </a:r>
            <a:endParaRPr lang="ru-RU" dirty="0"/>
          </a:p>
        </p:txBody>
      </p:sp>
      <p:sp>
        <p:nvSpPr>
          <p:cNvPr id="64" name="TextBox 63"/>
          <p:cNvSpPr txBox="1"/>
          <p:nvPr/>
        </p:nvSpPr>
        <p:spPr>
          <a:xfrm>
            <a:off x="4572000" y="2819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65" name="TextBox 64"/>
          <p:cNvSpPr txBox="1"/>
          <p:nvPr/>
        </p:nvSpPr>
        <p:spPr>
          <a:xfrm>
            <a:off x="5562600" y="2667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66" name="TextBox 65"/>
          <p:cNvSpPr txBox="1"/>
          <p:nvPr/>
        </p:nvSpPr>
        <p:spPr>
          <a:xfrm>
            <a:off x="3200400" y="5181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16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5334000" y="1524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68" name="TextBox 67"/>
          <p:cNvSpPr txBox="1"/>
          <p:nvPr/>
        </p:nvSpPr>
        <p:spPr>
          <a:xfrm>
            <a:off x="5791200" y="1066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6248400" y="2133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5715000" y="1981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71" name="TextBox 70"/>
          <p:cNvSpPr txBox="1"/>
          <p:nvPr/>
        </p:nvSpPr>
        <p:spPr>
          <a:xfrm>
            <a:off x="6477000" y="2667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72" name="TextBox 71"/>
          <p:cNvSpPr txBox="1"/>
          <p:nvPr/>
        </p:nvSpPr>
        <p:spPr>
          <a:xfrm>
            <a:off x="7086600" y="3048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73" name="TextBox 72"/>
          <p:cNvSpPr txBox="1"/>
          <p:nvPr/>
        </p:nvSpPr>
        <p:spPr>
          <a:xfrm>
            <a:off x="7772400" y="2286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74" name="TextBox 73"/>
          <p:cNvSpPr txBox="1"/>
          <p:nvPr/>
        </p:nvSpPr>
        <p:spPr>
          <a:xfrm>
            <a:off x="7391400" y="1295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7848600" y="1066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8686800" y="609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77" name="TextBox 76"/>
          <p:cNvSpPr txBox="1"/>
          <p:nvPr/>
        </p:nvSpPr>
        <p:spPr>
          <a:xfrm>
            <a:off x="792480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529" name="Picture 1" descr="Z:\Гаращенко Анастасия\для отчёта\Без имени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3000" y="609600"/>
            <a:ext cx="8284971" cy="5817512"/>
          </a:xfrm>
        </p:spPr>
        <p:txBody>
          <a:bodyPr/>
          <a:lstStyle/>
          <a:p>
            <a:r>
              <a:rPr lang="en-US" sz="1400" dirty="0" smtClean="0"/>
              <a:t>ЛЕНИНСКИЙ ПРОСП</a:t>
            </a:r>
            <a:r>
              <a:rPr lang="ru-RU" sz="1400" dirty="0" smtClean="0"/>
              <a:t>. - </a:t>
            </a:r>
            <a:r>
              <a:rPr lang="en-US" sz="1400" dirty="0" smtClean="0"/>
              <a:t>ПОЛЕЖАЕВСКИЙ ПАРК</a:t>
            </a:r>
            <a:endParaRPr lang="ru-RU" sz="1400" dirty="0" smtClean="0"/>
          </a:p>
          <a:p>
            <a:r>
              <a:rPr lang="en-US" sz="1400" i="1" dirty="0" err="1" smtClean="0"/>
              <a:t>Ленинский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просп</a:t>
            </a:r>
            <a:r>
              <a:rPr lang="ru-RU" sz="1400" i="1" dirty="0" smtClean="0"/>
              <a:t>. </a:t>
            </a:r>
            <a:r>
              <a:rPr lang="en-US" sz="1400" i="1" dirty="0" smtClean="0"/>
              <a:t>— </a:t>
            </a:r>
            <a:r>
              <a:rPr lang="en-US" sz="1400" i="1" dirty="0" err="1" smtClean="0"/>
              <a:t>Полежаевский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парк</a:t>
            </a:r>
            <a:r>
              <a:rPr lang="en-US" sz="1400" i="1" dirty="0" smtClean="0"/>
              <a:t> </a:t>
            </a:r>
            <a:r>
              <a:rPr lang="ru-RU" sz="1400" dirty="0" smtClean="0"/>
              <a:t>417</a:t>
            </a:r>
          </a:p>
          <a:p>
            <a:r>
              <a:rPr lang="ru-RU" sz="1400" dirty="0" smtClean="0"/>
              <a:t>1.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Я</a:t>
            </a:r>
            <a:r>
              <a:rPr lang="ru-RU" sz="1400" dirty="0" smtClean="0"/>
              <a:t>.</a:t>
            </a:r>
            <a:r>
              <a:rPr lang="en-US" sz="1400" dirty="0" smtClean="0"/>
              <a:t>А</a:t>
            </a:r>
            <a:r>
              <a:rPr lang="ru-RU" sz="1400" dirty="0" smtClean="0"/>
              <a:t>. </a:t>
            </a:r>
            <a:r>
              <a:rPr lang="en-US" sz="1400" dirty="0" err="1" smtClean="0"/>
              <a:t>Брюса</a:t>
            </a:r>
            <a:endParaRPr lang="ru-RU" sz="1400" dirty="0" smtClean="0"/>
          </a:p>
          <a:p>
            <a:r>
              <a:rPr lang="ru-RU" sz="1400" dirty="0" smtClean="0"/>
              <a:t>2. </a:t>
            </a:r>
            <a:r>
              <a:rPr lang="en-US" sz="1400" dirty="0" err="1" smtClean="0"/>
              <a:t>Поселок</a:t>
            </a:r>
            <a:r>
              <a:rPr lang="en-US" sz="1400" dirty="0" smtClean="0"/>
              <a:t> ≪</a:t>
            </a:r>
            <a:r>
              <a:rPr lang="en-US" sz="1400" dirty="0" err="1" smtClean="0"/>
              <a:t>Дачное</a:t>
            </a:r>
            <a:r>
              <a:rPr lang="en-US" sz="1400" dirty="0" smtClean="0"/>
              <a:t>≫</a:t>
            </a:r>
            <a:endParaRPr lang="ru-RU" sz="1400" dirty="0" smtClean="0"/>
          </a:p>
          <a:p>
            <a:r>
              <a:rPr lang="ru-RU" sz="1400" dirty="0" smtClean="0"/>
              <a:t>3. </a:t>
            </a:r>
            <a:r>
              <a:rPr lang="en-US" sz="1400" dirty="0" err="1" smtClean="0"/>
              <a:t>Пруды</a:t>
            </a:r>
            <a:r>
              <a:rPr lang="en-US" sz="1400" dirty="0" smtClean="0"/>
              <a:t> </a:t>
            </a:r>
            <a:r>
              <a:rPr lang="en-US" sz="1400" dirty="0" err="1" smtClean="0"/>
              <a:t>дачи</a:t>
            </a:r>
            <a:r>
              <a:rPr lang="en-US" sz="1400" dirty="0" smtClean="0"/>
              <a:t> </a:t>
            </a:r>
            <a:r>
              <a:rPr lang="en-US" sz="1400" dirty="0" err="1" smtClean="0"/>
              <a:t>Брюса</a:t>
            </a:r>
            <a:endParaRPr lang="ru-RU" sz="1400" dirty="0" smtClean="0"/>
          </a:p>
          <a:p>
            <a:r>
              <a:rPr lang="ru-RU" sz="1400" dirty="0" smtClean="0"/>
              <a:t>4.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Р</a:t>
            </a:r>
            <a:r>
              <a:rPr lang="ru-RU" sz="1400" dirty="0" smtClean="0"/>
              <a:t>.</a:t>
            </a:r>
            <a:r>
              <a:rPr lang="en-US" sz="1400" dirty="0" smtClean="0"/>
              <a:t>И</a:t>
            </a:r>
            <a:r>
              <a:rPr lang="ru-RU" sz="1400" dirty="0" smtClean="0"/>
              <a:t>. </a:t>
            </a:r>
            <a:r>
              <a:rPr lang="en-US" sz="1400" dirty="0" err="1" smtClean="0"/>
              <a:t>Воронцова</a:t>
            </a:r>
            <a:endParaRPr lang="ru-RU" sz="1400" dirty="0" smtClean="0"/>
          </a:p>
          <a:p>
            <a:r>
              <a:rPr lang="ru-RU" sz="1400" dirty="0" smtClean="0"/>
              <a:t>5. </a:t>
            </a:r>
            <a:r>
              <a:rPr lang="en-US" sz="1400" dirty="0" err="1" smtClean="0"/>
              <a:t>Пруд</a:t>
            </a:r>
            <a:r>
              <a:rPr lang="en-US" sz="1400" dirty="0" smtClean="0"/>
              <a:t> </a:t>
            </a:r>
            <a:r>
              <a:rPr lang="en-US" sz="1400" dirty="0" err="1" smtClean="0"/>
              <a:t>дачи</a:t>
            </a:r>
            <a:r>
              <a:rPr lang="en-US" sz="1400" dirty="0" smtClean="0"/>
              <a:t> </a:t>
            </a:r>
            <a:r>
              <a:rPr lang="en-US" sz="1400" dirty="0" err="1" smtClean="0"/>
              <a:t>Воронцова</a:t>
            </a:r>
            <a:endParaRPr lang="ru-RU" sz="1400" dirty="0" smtClean="0"/>
          </a:p>
          <a:p>
            <a:r>
              <a:rPr lang="ru-RU" sz="1400" dirty="0" smtClean="0"/>
              <a:t>6. </a:t>
            </a:r>
            <a:r>
              <a:rPr lang="en-US" sz="1400" dirty="0" err="1" smtClean="0"/>
              <a:t>Кабачок</a:t>
            </a:r>
            <a:r>
              <a:rPr lang="en-US" sz="1400" dirty="0" smtClean="0"/>
              <a:t> ≪</a:t>
            </a:r>
            <a:r>
              <a:rPr lang="en-US" sz="1400" dirty="0" err="1" smtClean="0"/>
              <a:t>Ульянка</a:t>
            </a:r>
            <a:r>
              <a:rPr lang="en-US" sz="1400" dirty="0" smtClean="0"/>
              <a:t>≫</a:t>
            </a:r>
            <a:endParaRPr lang="ru-RU" sz="1400" dirty="0" smtClean="0"/>
          </a:p>
          <a:p>
            <a:r>
              <a:rPr lang="ru-RU" sz="1400" dirty="0" smtClean="0"/>
              <a:t>7.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</a:t>
            </a:r>
            <a:r>
              <a:rPr lang="en-US" sz="1400" dirty="0" err="1" smtClean="0"/>
              <a:t>Шереметевых</a:t>
            </a:r>
            <a:r>
              <a:rPr lang="ru-RU" sz="1400" dirty="0" smtClean="0"/>
              <a:t> (</a:t>
            </a:r>
            <a:r>
              <a:rPr lang="en-US" sz="1400" dirty="0" smtClean="0"/>
              <a:t>≪</a:t>
            </a:r>
            <a:r>
              <a:rPr lang="en-US" sz="1400" dirty="0" err="1" smtClean="0"/>
              <a:t>Ульянка</a:t>
            </a:r>
            <a:r>
              <a:rPr lang="en-US" sz="1400" dirty="0" smtClean="0"/>
              <a:t>≫</a:t>
            </a:r>
            <a:r>
              <a:rPr lang="ru-RU" sz="1400" dirty="0" smtClean="0"/>
              <a:t>)</a:t>
            </a:r>
          </a:p>
          <a:p>
            <a:r>
              <a:rPr lang="ru-RU" sz="1400" dirty="0" smtClean="0"/>
              <a:t>8. </a:t>
            </a:r>
            <a:r>
              <a:rPr lang="en-US" sz="1400" dirty="0" err="1" smtClean="0"/>
              <a:t>Пруды</a:t>
            </a:r>
            <a:r>
              <a:rPr lang="en-US" sz="1400" dirty="0" smtClean="0"/>
              <a:t> </a:t>
            </a:r>
            <a:r>
              <a:rPr lang="en-US" sz="1400" dirty="0" err="1" smtClean="0"/>
              <a:t>Ульянки</a:t>
            </a:r>
            <a:endParaRPr lang="ru-RU" sz="1400" dirty="0" smtClean="0"/>
          </a:p>
          <a:p>
            <a:r>
              <a:rPr lang="ru-RU" sz="1400" dirty="0" smtClean="0"/>
              <a:t>9. </a:t>
            </a:r>
            <a:r>
              <a:rPr lang="en-US" sz="1400" dirty="0" err="1" smtClean="0"/>
              <a:t>Пожарное</a:t>
            </a:r>
            <a:r>
              <a:rPr lang="en-US" sz="1400" dirty="0" smtClean="0"/>
              <a:t> </a:t>
            </a:r>
            <a:r>
              <a:rPr lang="en-US" sz="1400" dirty="0" err="1" smtClean="0"/>
              <a:t>депо</a:t>
            </a:r>
            <a:endParaRPr lang="ru-RU" sz="1400" dirty="0" smtClean="0"/>
          </a:p>
          <a:p>
            <a:r>
              <a:rPr lang="ru-RU" sz="1400" dirty="0" smtClean="0"/>
              <a:t>10. </a:t>
            </a:r>
            <a:r>
              <a:rPr lang="en-US" sz="1400" dirty="0" err="1" smtClean="0"/>
              <a:t>Сохранившиеся</a:t>
            </a:r>
            <a:r>
              <a:rPr lang="en-US" sz="1400" dirty="0" smtClean="0"/>
              <a:t> </a:t>
            </a:r>
            <a:r>
              <a:rPr lang="en-US" sz="1400" dirty="0" err="1" smtClean="0"/>
              <a:t>части</a:t>
            </a:r>
            <a:r>
              <a:rPr lang="en-US" sz="1400" dirty="0" smtClean="0"/>
              <a:t> </a:t>
            </a:r>
            <a:r>
              <a:rPr lang="en-US" sz="1400" dirty="0" err="1" smtClean="0"/>
              <a:t>шереметев</a:t>
            </a:r>
            <a:r>
              <a:rPr lang="ru-RU" sz="1400" dirty="0" smtClean="0"/>
              <a:t>-</a:t>
            </a:r>
          </a:p>
          <a:p>
            <a:r>
              <a:rPr lang="en-US" sz="1400" dirty="0" err="1" smtClean="0"/>
              <a:t>ского</a:t>
            </a:r>
            <a:r>
              <a:rPr lang="en-US" sz="1400" dirty="0" smtClean="0"/>
              <a:t> </a:t>
            </a:r>
            <a:r>
              <a:rPr lang="en-US" sz="1400" dirty="0" err="1" smtClean="0"/>
              <a:t>сада</a:t>
            </a:r>
            <a:endParaRPr lang="ru-RU" sz="1400" dirty="0" smtClean="0"/>
          </a:p>
          <a:p>
            <a:r>
              <a:rPr lang="ru-RU" sz="1400" dirty="0" smtClean="0"/>
              <a:t>11.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</a:t>
            </a:r>
            <a:r>
              <a:rPr lang="en-US" sz="1400" dirty="0" err="1" smtClean="0"/>
              <a:t>Головиной</a:t>
            </a:r>
            <a:endParaRPr lang="ru-RU" sz="1400" dirty="0" smtClean="0"/>
          </a:p>
          <a:p>
            <a:r>
              <a:rPr lang="ru-RU" sz="1400" dirty="0" smtClean="0"/>
              <a:t>12. </a:t>
            </a:r>
            <a:r>
              <a:rPr lang="en-US" sz="1400" dirty="0" err="1" smtClean="0"/>
              <a:t>Церкви</a:t>
            </a:r>
            <a:r>
              <a:rPr lang="en-US" sz="1400" dirty="0" smtClean="0"/>
              <a:t> </a:t>
            </a:r>
            <a:r>
              <a:rPr lang="en-US" sz="1400" dirty="0" err="1" smtClean="0"/>
              <a:t>св</a:t>
            </a:r>
            <a:r>
              <a:rPr lang="ru-RU" sz="1400" dirty="0" smtClean="0"/>
              <a:t>. </a:t>
            </a:r>
            <a:r>
              <a:rPr lang="en-US" sz="1400" dirty="0" err="1" smtClean="0"/>
              <a:t>Петра</a:t>
            </a:r>
            <a:r>
              <a:rPr lang="en-US" sz="1400" dirty="0" smtClean="0"/>
              <a:t> </a:t>
            </a:r>
            <a:r>
              <a:rPr lang="en-US" sz="1400" dirty="0" err="1" smtClean="0"/>
              <a:t>Митрополита</a:t>
            </a:r>
            <a:endParaRPr lang="ru-RU" sz="1400" dirty="0" smtClean="0"/>
          </a:p>
          <a:p>
            <a:r>
              <a:rPr lang="ru-RU" sz="1400" dirty="0" smtClean="0"/>
              <a:t>(</a:t>
            </a:r>
            <a:r>
              <a:rPr lang="en-US" sz="1400" dirty="0" err="1" smtClean="0"/>
              <a:t>разрушенная</a:t>
            </a:r>
            <a:r>
              <a:rPr lang="en-US" sz="1400" dirty="0" smtClean="0"/>
              <a:t> </a:t>
            </a:r>
            <a:r>
              <a:rPr lang="en-US" sz="1400" dirty="0" err="1" smtClean="0"/>
              <a:t>во</a:t>
            </a:r>
            <a:r>
              <a:rPr lang="en-US" sz="1400" dirty="0" smtClean="0"/>
              <a:t> </a:t>
            </a:r>
            <a:r>
              <a:rPr lang="en-US" sz="1400" dirty="0" err="1" smtClean="0"/>
              <a:t>время</a:t>
            </a:r>
            <a:r>
              <a:rPr lang="en-US" sz="1400" dirty="0" smtClean="0"/>
              <a:t> </a:t>
            </a:r>
            <a:r>
              <a:rPr lang="en-US" sz="1400" dirty="0" err="1" smtClean="0"/>
              <a:t>войны</a:t>
            </a:r>
            <a:r>
              <a:rPr lang="en-US" sz="1400" dirty="0" smtClean="0"/>
              <a:t> и</a:t>
            </a:r>
            <a:endParaRPr lang="ru-RU" sz="1400" dirty="0" smtClean="0"/>
          </a:p>
          <a:p>
            <a:r>
              <a:rPr lang="en-US" sz="1400" dirty="0" err="1" smtClean="0"/>
              <a:t>ныне</a:t>
            </a:r>
            <a:r>
              <a:rPr lang="en-US" sz="1400" dirty="0" smtClean="0"/>
              <a:t> </a:t>
            </a:r>
            <a:r>
              <a:rPr lang="en-US" sz="1400" dirty="0" err="1" smtClean="0"/>
              <a:t>существующая</a:t>
            </a:r>
            <a:r>
              <a:rPr lang="ru-RU" sz="1400" dirty="0" smtClean="0"/>
              <a:t>)</a:t>
            </a:r>
          </a:p>
          <a:p>
            <a:r>
              <a:rPr lang="ru-RU" sz="1400" dirty="0" smtClean="0"/>
              <a:t>13.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</a:t>
            </a:r>
            <a:r>
              <a:rPr lang="en-US" sz="1400" dirty="0" err="1" smtClean="0"/>
              <a:t>Спиридова</a:t>
            </a:r>
            <a:endParaRPr lang="ru-RU" sz="1400" dirty="0" smtClean="0"/>
          </a:p>
          <a:p>
            <a:r>
              <a:rPr lang="ru-RU" sz="1400" dirty="0" smtClean="0"/>
              <a:t>14.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</a:t>
            </a:r>
            <a:r>
              <a:rPr lang="en-US" sz="1400" dirty="0" err="1" smtClean="0"/>
              <a:t>Киммеля</a:t>
            </a:r>
            <a:endParaRPr lang="ru-RU" sz="1400" dirty="0" smtClean="0"/>
          </a:p>
          <a:p>
            <a:r>
              <a:rPr lang="ru-RU" sz="1400" dirty="0" smtClean="0"/>
              <a:t>15.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И</a:t>
            </a:r>
            <a:r>
              <a:rPr lang="ru-RU" sz="1400" dirty="0" smtClean="0"/>
              <a:t>.</a:t>
            </a:r>
            <a:r>
              <a:rPr lang="en-US" sz="1400" dirty="0" smtClean="0"/>
              <a:t>Г</a:t>
            </a:r>
            <a:r>
              <a:rPr lang="ru-RU" sz="1400" dirty="0" smtClean="0"/>
              <a:t>. </a:t>
            </a:r>
            <a:r>
              <a:rPr lang="en-US" sz="1400" dirty="0" err="1" smtClean="0"/>
              <a:t>Чернышева</a:t>
            </a:r>
            <a:r>
              <a:rPr lang="ru-RU" sz="1400" dirty="0" smtClean="0"/>
              <a:t> (</a:t>
            </a:r>
            <a:r>
              <a:rPr lang="en-US" sz="1400" dirty="0" smtClean="0"/>
              <a:t>≪</a:t>
            </a:r>
            <a:r>
              <a:rPr lang="en-US" sz="1400" dirty="0" err="1" smtClean="0"/>
              <a:t>Алек</a:t>
            </a:r>
            <a:r>
              <a:rPr lang="ru-RU" sz="1400" dirty="0" smtClean="0"/>
              <a:t>-</a:t>
            </a:r>
          </a:p>
          <a:p>
            <a:r>
              <a:rPr lang="en-US" sz="1400" dirty="0" err="1" smtClean="0"/>
              <a:t>сандрино</a:t>
            </a:r>
            <a:r>
              <a:rPr lang="en-US" sz="1400" dirty="0" smtClean="0"/>
              <a:t>≫</a:t>
            </a:r>
            <a:r>
              <a:rPr lang="ru-RU" sz="1400" dirty="0" smtClean="0"/>
              <a:t>)</a:t>
            </a:r>
          </a:p>
          <a:p>
            <a:r>
              <a:rPr lang="ru-RU" sz="1400" dirty="0" smtClean="0"/>
              <a:t>16. </a:t>
            </a:r>
            <a:r>
              <a:rPr lang="en-US" sz="1400" dirty="0" err="1" smtClean="0"/>
              <a:t>Лесопарк</a:t>
            </a:r>
            <a:r>
              <a:rPr lang="en-US" sz="1400" dirty="0" smtClean="0"/>
              <a:t> ≪</a:t>
            </a:r>
            <a:r>
              <a:rPr lang="en-US" sz="1400" dirty="0" err="1" smtClean="0"/>
              <a:t>Александрино</a:t>
            </a:r>
            <a:r>
              <a:rPr lang="en-US" sz="1400" dirty="0" smtClean="0"/>
              <a:t>≫</a:t>
            </a:r>
            <a:endParaRPr lang="ru-RU" sz="1400" dirty="0" smtClean="0"/>
          </a:p>
          <a:p>
            <a:r>
              <a:rPr lang="ru-RU" sz="1400" dirty="0" smtClean="0"/>
              <a:t>17. </a:t>
            </a:r>
            <a:r>
              <a:rPr lang="en-US" sz="1400" dirty="0" err="1" smtClean="0"/>
              <a:t>Гранитный</a:t>
            </a:r>
            <a:r>
              <a:rPr lang="en-US" sz="1400" dirty="0" smtClean="0"/>
              <a:t> </a:t>
            </a:r>
            <a:r>
              <a:rPr lang="en-US" sz="1400" dirty="0" err="1" smtClean="0"/>
              <a:t>мост</a:t>
            </a:r>
            <a:r>
              <a:rPr lang="en-US" sz="1400" dirty="0" smtClean="0"/>
              <a:t> </a:t>
            </a:r>
            <a:r>
              <a:rPr lang="en-US" sz="1400" dirty="0" err="1" smtClean="0"/>
              <a:t>через</a:t>
            </a:r>
            <a:r>
              <a:rPr lang="en-US" sz="1400" dirty="0" smtClean="0"/>
              <a:t> р</a:t>
            </a:r>
            <a:r>
              <a:rPr lang="ru-RU" sz="1400" dirty="0" smtClean="0"/>
              <a:t>. </a:t>
            </a:r>
            <a:r>
              <a:rPr lang="en-US" sz="1400" dirty="0" err="1" smtClean="0"/>
              <a:t>Новую</a:t>
            </a:r>
            <a:endParaRPr lang="ru-RU" sz="1400" dirty="0" smtClean="0"/>
          </a:p>
          <a:p>
            <a:r>
              <a:rPr lang="ru-RU" sz="1400" dirty="0" smtClean="0"/>
              <a:t>18.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И</a:t>
            </a:r>
            <a:r>
              <a:rPr lang="ru-RU" sz="1400" dirty="0" smtClean="0"/>
              <a:t>.</a:t>
            </a:r>
            <a:r>
              <a:rPr lang="en-US" sz="1400" dirty="0" smtClean="0"/>
              <a:t>М</a:t>
            </a:r>
            <a:r>
              <a:rPr lang="ru-RU" sz="1400" dirty="0" smtClean="0"/>
              <a:t>. </a:t>
            </a:r>
            <a:r>
              <a:rPr lang="en-US" sz="1400" dirty="0" err="1" smtClean="0"/>
              <a:t>Кошелева</a:t>
            </a:r>
            <a:endParaRPr lang="ru-RU" sz="1400" dirty="0" smtClean="0"/>
          </a:p>
          <a:p>
            <a:r>
              <a:rPr lang="ru-RU" sz="1400" dirty="0" smtClean="0"/>
              <a:t>19. </a:t>
            </a:r>
            <a:r>
              <a:rPr lang="en-US" sz="1400" dirty="0" err="1" smtClean="0"/>
              <a:t>Редут</a:t>
            </a:r>
            <a:endParaRPr lang="ru-RU" sz="1400" dirty="0" smtClean="0"/>
          </a:p>
          <a:p>
            <a:r>
              <a:rPr lang="ru-RU" sz="1400" dirty="0" smtClean="0"/>
              <a:t>20. </a:t>
            </a:r>
            <a:r>
              <a:rPr lang="en-US" sz="1400" dirty="0" err="1" smtClean="0"/>
              <a:t>Усадьба</a:t>
            </a:r>
            <a:r>
              <a:rPr lang="ru-RU" sz="1400" dirty="0" smtClean="0"/>
              <a:t> P.M. </a:t>
            </a:r>
            <a:r>
              <a:rPr lang="en-US" sz="1400" dirty="0" err="1" smtClean="0"/>
              <a:t>Кошелева</a:t>
            </a:r>
            <a:r>
              <a:rPr lang="ru-RU" sz="1400" dirty="0" smtClean="0"/>
              <a:t> (</a:t>
            </a:r>
            <a:r>
              <a:rPr lang="en-US" sz="1400" dirty="0" err="1" smtClean="0"/>
              <a:t>трактир</a:t>
            </a:r>
            <a:endParaRPr lang="ru-RU" sz="1400" dirty="0" smtClean="0"/>
          </a:p>
          <a:p>
            <a:r>
              <a:rPr lang="en-US" sz="1400" dirty="0" smtClean="0"/>
              <a:t>≪</a:t>
            </a:r>
            <a:r>
              <a:rPr lang="en-US" sz="1400" dirty="0" err="1" smtClean="0"/>
              <a:t>Привал</a:t>
            </a:r>
            <a:r>
              <a:rPr lang="en-US" sz="1400" dirty="0" smtClean="0"/>
              <a:t>≫</a:t>
            </a:r>
            <a:r>
              <a:rPr lang="ru-RU" sz="1400" dirty="0" smtClean="0"/>
              <a:t>)</a:t>
            </a:r>
          </a:p>
          <a:p>
            <a:r>
              <a:rPr lang="ru-RU" sz="1400" dirty="0" smtClean="0"/>
              <a:t>21. </a:t>
            </a:r>
            <a:r>
              <a:rPr lang="en-US" sz="1400" dirty="0" err="1" smtClean="0"/>
              <a:t>Народная</a:t>
            </a:r>
            <a:r>
              <a:rPr lang="en-US" sz="1400" dirty="0" smtClean="0"/>
              <a:t> </a:t>
            </a:r>
            <a:r>
              <a:rPr lang="en-US" sz="1400" dirty="0" err="1" smtClean="0"/>
              <a:t>читальня</a:t>
            </a:r>
            <a:endParaRPr lang="ru-RU" sz="1400" dirty="0" smtClean="0"/>
          </a:p>
          <a:p>
            <a:endParaRPr lang="ru-RU" dirty="0"/>
          </a:p>
        </p:txBody>
      </p:sp>
      <p:pic>
        <p:nvPicPr>
          <p:cNvPr id="6" name="Рисунок 5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0"/>
            <a:ext cx="939078" cy="685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100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0621" y="439877"/>
            <a:ext cx="12573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4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8053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СОСТАВЛЕНИЕ </a:t>
            </a:r>
            <a:r>
              <a:rPr spc="-5" dirty="0"/>
              <a:t>ПРОЕКТА </a:t>
            </a:r>
            <a:r>
              <a:rPr dirty="0" smtClean="0"/>
              <a:t>БЮДЖЕТА</a:t>
            </a:r>
            <a:r>
              <a:rPr lang="ru-RU" dirty="0" smtClean="0"/>
              <a:t> МО ДАЧНОЕ</a:t>
            </a:r>
            <a:r>
              <a:rPr dirty="0" smtClean="0"/>
              <a:t> </a:t>
            </a:r>
            <a:r>
              <a:rPr dirty="0"/>
              <a:t>ОСНОВЫВАЕТСЯ </a:t>
            </a:r>
            <a:r>
              <a:rPr spc="-5" dirty="0"/>
              <a:t>НА</a:t>
            </a:r>
            <a:r>
              <a:rPr spc="-50" dirty="0"/>
              <a:t> </a:t>
            </a:r>
            <a:r>
              <a:rPr dirty="0"/>
              <a:t>:</a:t>
            </a:r>
          </a:p>
        </p:txBody>
      </p:sp>
      <p:sp>
        <p:nvSpPr>
          <p:cNvPr id="4" name="object 4"/>
          <p:cNvSpPr/>
          <p:nvPr/>
        </p:nvSpPr>
        <p:spPr>
          <a:xfrm>
            <a:off x="611555" y="980706"/>
            <a:ext cx="5616575" cy="1000494"/>
          </a:xfrm>
          <a:custGeom>
            <a:avLst/>
            <a:gdLst/>
            <a:ahLst/>
            <a:cxnLst/>
            <a:rect l="l" t="t" r="r" b="b"/>
            <a:pathLst>
              <a:path w="5616575" h="1224280">
                <a:moveTo>
                  <a:pt x="0" y="1224140"/>
                </a:moveTo>
                <a:lnTo>
                  <a:pt x="5616575" y="1224140"/>
                </a:lnTo>
                <a:lnTo>
                  <a:pt x="5616575" y="0"/>
                </a:lnTo>
                <a:lnTo>
                  <a:pt x="0" y="0"/>
                </a:lnTo>
                <a:lnTo>
                  <a:pt x="0" y="1224140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1555" y="2895600"/>
            <a:ext cx="5616575" cy="990599"/>
          </a:xfrm>
          <a:custGeom>
            <a:avLst/>
            <a:gdLst/>
            <a:ahLst/>
            <a:cxnLst/>
            <a:rect l="l" t="t" r="r" b="b"/>
            <a:pathLst>
              <a:path w="5616575" h="720089">
                <a:moveTo>
                  <a:pt x="0" y="720077"/>
                </a:moveTo>
                <a:lnTo>
                  <a:pt x="5616575" y="720077"/>
                </a:lnTo>
                <a:lnTo>
                  <a:pt x="5616575" y="0"/>
                </a:lnTo>
                <a:lnTo>
                  <a:pt x="0" y="0"/>
                </a:lnTo>
                <a:lnTo>
                  <a:pt x="0" y="720077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1555" y="3886201"/>
            <a:ext cx="5616575" cy="761999"/>
          </a:xfrm>
          <a:custGeom>
            <a:avLst/>
            <a:gdLst/>
            <a:ahLst/>
            <a:cxnLst/>
            <a:rect l="l" t="t" r="r" b="b"/>
            <a:pathLst>
              <a:path w="5616575" h="936625">
                <a:moveTo>
                  <a:pt x="0" y="936104"/>
                </a:moveTo>
                <a:lnTo>
                  <a:pt x="5616575" y="936104"/>
                </a:lnTo>
                <a:lnTo>
                  <a:pt x="5616575" y="0"/>
                </a:lnTo>
                <a:lnTo>
                  <a:pt x="0" y="0"/>
                </a:lnTo>
                <a:lnTo>
                  <a:pt x="0" y="936104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1555" y="4648201"/>
            <a:ext cx="5616575" cy="762000"/>
          </a:xfrm>
          <a:custGeom>
            <a:avLst/>
            <a:gdLst/>
            <a:ahLst/>
            <a:cxnLst/>
            <a:rect l="l" t="t" r="r" b="b"/>
            <a:pathLst>
              <a:path w="5616575" h="1080135">
                <a:moveTo>
                  <a:pt x="0" y="1080122"/>
                </a:moveTo>
                <a:lnTo>
                  <a:pt x="5616575" y="1080122"/>
                </a:lnTo>
                <a:lnTo>
                  <a:pt x="5616575" y="0"/>
                </a:lnTo>
                <a:lnTo>
                  <a:pt x="0" y="0"/>
                </a:lnTo>
                <a:lnTo>
                  <a:pt x="0" y="1080122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1555" y="1981200"/>
            <a:ext cx="5616575" cy="914400"/>
          </a:xfrm>
          <a:custGeom>
            <a:avLst/>
            <a:gdLst/>
            <a:ahLst/>
            <a:cxnLst/>
            <a:rect l="l" t="t" r="r" b="b"/>
            <a:pathLst>
              <a:path w="5616575" h="831214">
                <a:moveTo>
                  <a:pt x="0" y="830999"/>
                </a:moveTo>
                <a:lnTo>
                  <a:pt x="5616575" y="830999"/>
                </a:lnTo>
                <a:lnTo>
                  <a:pt x="5616575" y="0"/>
                </a:lnTo>
                <a:lnTo>
                  <a:pt x="0" y="0"/>
                </a:lnTo>
                <a:lnTo>
                  <a:pt x="0" y="830999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11555" y="990600"/>
            <a:ext cx="5616575" cy="42741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05840" marR="861694">
              <a:lnSpc>
                <a:spcPct val="100000"/>
              </a:lnSpc>
              <a:spcBef>
                <a:spcPts val="95"/>
              </a:spcBef>
            </a:pP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основных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dirty="0" err="1">
                <a:solidFill>
                  <a:srgbClr val="171717"/>
                </a:solidFill>
                <a:latin typeface="Century Gothic"/>
                <a:cs typeface="Century Gothic"/>
              </a:rPr>
              <a:t>направлениях</a:t>
            </a:r>
            <a:r>
              <a:rPr sz="1600" spc="-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бюджетной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политики и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 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основных направлениях 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налоговой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политики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МО Дачное 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на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smtClean="0">
                <a:solidFill>
                  <a:srgbClr val="171717"/>
                </a:solidFill>
                <a:latin typeface="Century Gothic"/>
                <a:cs typeface="Century Gothic"/>
              </a:rPr>
              <a:t>20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22 г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од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Century Gothic"/>
                <a:cs typeface="Century Gothic"/>
              </a:rPr>
              <a:t>и </a:t>
            </a:r>
            <a:r>
              <a:rPr sz="1600" spc="-5" dirty="0" err="1">
                <a:solidFill>
                  <a:srgbClr val="171717"/>
                </a:solidFill>
                <a:latin typeface="Century Gothic"/>
                <a:cs typeface="Century Gothic"/>
              </a:rPr>
              <a:t>на</a:t>
            </a:r>
            <a:r>
              <a:rPr sz="1600" spc="-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10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период</a:t>
            </a:r>
            <a:r>
              <a:rPr sz="1600" spc="-10" dirty="0" smtClean="0">
                <a:solidFill>
                  <a:srgbClr val="171717"/>
                </a:solidFill>
                <a:latin typeface="Century Gothic"/>
                <a:cs typeface="Century Gothic"/>
              </a:rPr>
              <a:t>  </a:t>
            </a:r>
            <a:r>
              <a:rPr lang="ru-RU" sz="1600" spc="-10" dirty="0" smtClean="0">
                <a:solidFill>
                  <a:srgbClr val="171717"/>
                </a:solidFill>
                <a:latin typeface="Century Gothic"/>
                <a:cs typeface="Century Gothic"/>
              </a:rPr>
              <a:t>до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smtClean="0">
                <a:solidFill>
                  <a:srgbClr val="171717"/>
                </a:solidFill>
                <a:latin typeface="Century Gothic"/>
                <a:cs typeface="Century Gothic"/>
              </a:rPr>
              <a:t>20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24</a:t>
            </a:r>
            <a:r>
              <a:rPr sz="1600" spc="-3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год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а</a:t>
            </a:r>
            <a:endParaRPr sz="1600" dirty="0">
              <a:latin typeface="Century Gothic"/>
              <a:cs typeface="Century Gothic"/>
            </a:endParaRPr>
          </a:p>
          <a:p>
            <a:pPr marL="1005840">
              <a:lnSpc>
                <a:spcPct val="100000"/>
              </a:lnSpc>
              <a:spcBef>
                <a:spcPts val="5"/>
              </a:spcBef>
            </a:pPr>
            <a:r>
              <a:rPr lang="ru-RU" sz="1600" dirty="0" smtClean="0">
                <a:latin typeface="Century Gothic"/>
                <a:cs typeface="Century Gothic"/>
              </a:rPr>
              <a:t>основных параметрах прогноза социально-экономического развития Санкт-Петербурга на 2021 год и плановый период 2022-2023 годов</a:t>
            </a:r>
            <a:endParaRPr sz="1600" dirty="0">
              <a:latin typeface="Century Gothic"/>
              <a:cs typeface="Century Gothic"/>
            </a:endParaRPr>
          </a:p>
          <a:p>
            <a:pPr marL="1005840" marR="696595">
              <a:lnSpc>
                <a:spcPct val="100000"/>
              </a:lnSpc>
            </a:pPr>
            <a:r>
              <a:rPr lang="ru-RU"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предварительных и ожидаемых итогах </a:t>
            </a:r>
            <a:r>
              <a:rPr sz="1600" spc="-5" dirty="0" err="1" smtClean="0">
                <a:solidFill>
                  <a:srgbClr val="252525"/>
                </a:solidFill>
                <a:latin typeface="Century Gothic"/>
                <a:cs typeface="Century Gothic"/>
              </a:rPr>
              <a:t>прогноз</a:t>
            </a:r>
            <a:r>
              <a:rPr lang="ru-RU"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а</a:t>
            </a:r>
            <a:r>
              <a:rPr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sz="1600" spc="-5" dirty="0">
                <a:solidFill>
                  <a:srgbClr val="252525"/>
                </a:solidFill>
                <a:latin typeface="Century Gothic"/>
                <a:cs typeface="Century Gothic"/>
              </a:rPr>
              <a:t>социально-экономического  </a:t>
            </a:r>
            <a:r>
              <a:rPr sz="1600" spc="-10" dirty="0" err="1">
                <a:solidFill>
                  <a:srgbClr val="252525"/>
                </a:solidFill>
                <a:latin typeface="Century Gothic"/>
                <a:cs typeface="Century Gothic"/>
              </a:rPr>
              <a:t>развития</a:t>
            </a:r>
            <a:r>
              <a:rPr sz="1600" spc="-10" dirty="0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lang="ru-RU" sz="1600" spc="-10" dirty="0" smtClean="0">
                <a:solidFill>
                  <a:srgbClr val="252525"/>
                </a:solidFill>
                <a:latin typeface="Century Gothic"/>
                <a:cs typeface="Century Gothic"/>
              </a:rPr>
              <a:t>МО Дачное за 2021 год</a:t>
            </a:r>
            <a:endParaRPr sz="1600" dirty="0">
              <a:latin typeface="Century Gothic"/>
              <a:cs typeface="Century Gothic"/>
            </a:endParaRPr>
          </a:p>
          <a:p>
            <a:pPr marL="1005840" marR="107314">
              <a:lnSpc>
                <a:spcPct val="100000"/>
              </a:lnSpc>
            </a:pPr>
            <a:r>
              <a:rPr sz="1600" spc="-5" dirty="0" err="1" smtClean="0">
                <a:solidFill>
                  <a:srgbClr val="252525"/>
                </a:solidFill>
                <a:latin typeface="Century Gothic"/>
                <a:cs typeface="Century Gothic"/>
              </a:rPr>
              <a:t>прогнозе</a:t>
            </a:r>
            <a:r>
              <a:rPr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lang="ru-RU"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социально-экономического развития МО Дачное на 2022 год и на период до 2024 года</a:t>
            </a:r>
            <a:endParaRPr sz="1600" dirty="0" smtClean="0">
              <a:latin typeface="Century Gothic"/>
              <a:cs typeface="Century Gothic"/>
            </a:endParaRPr>
          </a:p>
          <a:p>
            <a:pPr marL="1005840" marR="387985">
              <a:lnSpc>
                <a:spcPct val="100000"/>
              </a:lnSpc>
            </a:pPr>
            <a:r>
              <a:rPr lang="ru-RU" sz="1600" spc="-5" dirty="0" err="1" smtClean="0">
                <a:solidFill>
                  <a:srgbClr val="252525"/>
                </a:solidFill>
                <a:latin typeface="Century Gothic"/>
                <a:cs typeface="Century Gothic"/>
              </a:rPr>
              <a:t>муниципаль</a:t>
            </a:r>
            <a:r>
              <a:rPr sz="1600" spc="-5" dirty="0" err="1" smtClean="0">
                <a:solidFill>
                  <a:srgbClr val="252525"/>
                </a:solidFill>
                <a:latin typeface="Century Gothic"/>
                <a:cs typeface="Century Gothic"/>
              </a:rPr>
              <a:t>ных</a:t>
            </a:r>
            <a:r>
              <a:rPr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sz="1600" spc="-10" dirty="0" err="1">
                <a:solidFill>
                  <a:srgbClr val="252525"/>
                </a:solidFill>
                <a:latin typeface="Century Gothic"/>
                <a:cs typeface="Century Gothic"/>
              </a:rPr>
              <a:t>программах</a:t>
            </a:r>
            <a:r>
              <a:rPr sz="1600" spc="-10" dirty="0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lang="ru-RU" sz="1600" spc="-10" dirty="0" smtClean="0">
                <a:solidFill>
                  <a:srgbClr val="252525"/>
                </a:solidFill>
                <a:latin typeface="Century Gothic"/>
                <a:cs typeface="Century Gothic"/>
              </a:rPr>
              <a:t>МО Дачное</a:t>
            </a:r>
            <a:endParaRPr sz="16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228207" y="980694"/>
            <a:ext cx="467995" cy="1000506"/>
          </a:xfrm>
          <a:custGeom>
            <a:avLst/>
            <a:gdLst/>
            <a:ahLst/>
            <a:cxnLst/>
            <a:rect l="l" t="t" r="r" b="b"/>
            <a:pathLst>
              <a:path w="467995" h="1224280">
                <a:moveTo>
                  <a:pt x="0" y="0"/>
                </a:moveTo>
                <a:lnTo>
                  <a:pt x="0" y="1224152"/>
                </a:lnTo>
                <a:lnTo>
                  <a:pt x="467994" y="612139"/>
                </a:lnTo>
                <a:lnTo>
                  <a:pt x="0" y="0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28207" y="2895600"/>
            <a:ext cx="467995" cy="990599"/>
          </a:xfrm>
          <a:custGeom>
            <a:avLst/>
            <a:gdLst/>
            <a:ahLst/>
            <a:cxnLst/>
            <a:rect l="l" t="t" r="r" b="b"/>
            <a:pathLst>
              <a:path w="467995" h="710564">
                <a:moveTo>
                  <a:pt x="0" y="0"/>
                </a:moveTo>
                <a:lnTo>
                  <a:pt x="0" y="710184"/>
                </a:lnTo>
                <a:lnTo>
                  <a:pt x="467994" y="355092"/>
                </a:lnTo>
                <a:lnTo>
                  <a:pt x="0" y="0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172200" y="4648201"/>
            <a:ext cx="609600" cy="761999"/>
          </a:xfrm>
          <a:custGeom>
            <a:avLst/>
            <a:gdLst/>
            <a:ahLst/>
            <a:cxnLst/>
            <a:rect l="l" t="t" r="r" b="b"/>
            <a:pathLst>
              <a:path w="467995" h="1080135">
                <a:moveTo>
                  <a:pt x="0" y="0"/>
                </a:moveTo>
                <a:lnTo>
                  <a:pt x="0" y="1080096"/>
                </a:lnTo>
                <a:lnTo>
                  <a:pt x="467994" y="540029"/>
                </a:lnTo>
                <a:lnTo>
                  <a:pt x="0" y="0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28207" y="1981200"/>
            <a:ext cx="467995" cy="914400"/>
          </a:xfrm>
          <a:custGeom>
            <a:avLst/>
            <a:gdLst/>
            <a:ahLst/>
            <a:cxnLst/>
            <a:rect l="l" t="t" r="r" b="b"/>
            <a:pathLst>
              <a:path w="467995" h="822960">
                <a:moveTo>
                  <a:pt x="0" y="0"/>
                </a:moveTo>
                <a:lnTo>
                  <a:pt x="0" y="822960"/>
                </a:lnTo>
                <a:lnTo>
                  <a:pt x="467994" y="41148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228207" y="3886201"/>
            <a:ext cx="467995" cy="762000"/>
          </a:xfrm>
          <a:custGeom>
            <a:avLst/>
            <a:gdLst/>
            <a:ahLst/>
            <a:cxnLst/>
            <a:rect l="l" t="t" r="r" b="b"/>
            <a:pathLst>
              <a:path w="467995" h="903604">
                <a:moveTo>
                  <a:pt x="0" y="0"/>
                </a:moveTo>
                <a:lnTo>
                  <a:pt x="0" y="903351"/>
                </a:lnTo>
                <a:lnTo>
                  <a:pt x="467994" y="451612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792728" y="533400"/>
            <a:ext cx="1354217" cy="6058845"/>
          </a:xfrm>
          <a:prstGeom prst="rect">
            <a:avLst/>
          </a:prstGeom>
        </p:spPr>
        <p:txBody>
          <a:bodyPr vert="vert270" wrap="square" lIns="0" tIns="1905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50"/>
              </a:spcBef>
            </a:pPr>
            <a:r>
              <a:rPr sz="8800" b="1" spc="-5" dirty="0" smtClean="0">
                <a:solidFill>
                  <a:srgbClr val="585858"/>
                </a:solidFill>
                <a:latin typeface="Century Gothic"/>
                <a:cs typeface="Century Gothic"/>
              </a:rPr>
              <a:t>БЮДЖЕТ</a:t>
            </a:r>
            <a:endParaRPr sz="8800" dirty="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67528" y="1143000"/>
            <a:ext cx="307777" cy="5449408"/>
          </a:xfrm>
          <a:prstGeom prst="rect">
            <a:avLst/>
          </a:prstGeom>
        </p:spPr>
        <p:txBody>
          <a:bodyPr vert="vert270" wrap="square" lIns="0" tIns="146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lang="ru-RU"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МО ДАЧНОЕ</a:t>
            </a:r>
            <a:r>
              <a:rPr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2000" b="1">
                <a:solidFill>
                  <a:srgbClr val="585858"/>
                </a:solidFill>
                <a:latin typeface="Century Gothic"/>
                <a:cs typeface="Century Gothic"/>
              </a:rPr>
              <a:t>НА </a:t>
            </a:r>
            <a:r>
              <a:rPr sz="2000" b="1" smtClean="0">
                <a:solidFill>
                  <a:srgbClr val="585858"/>
                </a:solidFill>
                <a:latin typeface="Century Gothic"/>
                <a:cs typeface="Century Gothic"/>
              </a:rPr>
              <a:t>20</a:t>
            </a:r>
            <a:r>
              <a:rPr lang="ru-RU"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22</a:t>
            </a:r>
            <a:r>
              <a:rPr sz="2000" b="1" smtClean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585858"/>
                </a:solidFill>
                <a:latin typeface="Century Gothic"/>
                <a:cs typeface="Century Gothic"/>
              </a:rPr>
              <a:t>ГОД 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38200" y="3124200"/>
            <a:ext cx="432054" cy="4320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38200" y="4038600"/>
            <a:ext cx="432054" cy="4320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38200" y="4724400"/>
            <a:ext cx="432054" cy="4320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38200" y="2209800"/>
            <a:ext cx="432053" cy="4320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7582" y="1412747"/>
            <a:ext cx="432053" cy="4320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Прямоугольник 22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81000" y="15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7867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ОСНОВНЫЕ </a:t>
            </a:r>
            <a:r>
              <a:rPr spc="-5" dirty="0"/>
              <a:t>ХАРАКТЕРИСТИКИ </a:t>
            </a:r>
            <a:r>
              <a:rPr dirty="0" smtClean="0"/>
              <a:t>БЮДЖЕТА</a:t>
            </a:r>
            <a:r>
              <a:rPr lang="ru-RU" dirty="0" smtClean="0"/>
              <a:t> МО ДАЧНОЕ</a:t>
            </a:r>
            <a:r>
              <a:rPr dirty="0" smtClean="0"/>
              <a:t>, </a:t>
            </a:r>
            <a:r>
              <a:rPr lang="ru-RU" dirty="0" smtClean="0"/>
              <a:t>ТЫС</a:t>
            </a:r>
            <a:r>
              <a:rPr dirty="0" smtClean="0"/>
              <a:t>.</a:t>
            </a:r>
            <a:r>
              <a:rPr spc="-55" dirty="0" smtClean="0"/>
              <a:t> </a:t>
            </a:r>
            <a:r>
              <a:rPr spc="-5" dirty="0"/>
              <a:t>РУБЛЕЙ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22680" y="4684267"/>
            <a:ext cx="7097395" cy="20518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ДОХОДЫ-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уплаченные физическими лицами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и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организациями налоги, штрафы, пошлины, 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безвозмездные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поступления от физических лиц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и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организаций,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а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также финансовая  помощь из вышестоящего бюджета (дотации, субвенции, субсидии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и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иные</a:t>
            </a:r>
            <a:r>
              <a:rPr sz="1200" b="1" spc="-2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трансферты)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50" dirty="0">
              <a:latin typeface="Times New Roman"/>
              <a:cs typeface="Times New Roman"/>
            </a:endParaRPr>
          </a:p>
          <a:p>
            <a:pPr marL="12700" marR="431800">
              <a:lnSpc>
                <a:spcPct val="100000"/>
              </a:lnSpc>
            </a:pP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РАСХОДЫ- выплачиваемые из бюджета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денежные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средства (например, </a:t>
            </a:r>
            <a:r>
              <a:rPr sz="1200" b="1" spc="-5" dirty="0" err="1">
                <a:solidFill>
                  <a:srgbClr val="171717"/>
                </a:solidFill>
                <a:latin typeface="Century Gothic"/>
                <a:cs typeface="Century Gothic"/>
              </a:rPr>
              <a:t>на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b="1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вып</a:t>
            </a:r>
            <a:r>
              <a:rPr lang="ru-RU" sz="1200" b="1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олнение</a:t>
            </a:r>
            <a:r>
              <a:rPr lang="ru-RU"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работ по благоустройству внутриквартальной территории , проведение праздничных, спортивных и </a:t>
            </a:r>
            <a:r>
              <a:rPr lang="ru-RU" sz="1200" b="1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досуговых</a:t>
            </a:r>
            <a:r>
              <a:rPr lang="ru-RU"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мероприятий</a:t>
            </a:r>
            <a:r>
              <a:rPr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lang="ru-RU"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для жителей МО Дачное</a:t>
            </a:r>
            <a:r>
              <a:rPr sz="12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)</a:t>
            </a:r>
            <a:endParaRPr sz="1200" dirty="0">
              <a:latin typeface="Century Gothic"/>
              <a:cs typeface="Century Gothic"/>
            </a:endParaRPr>
          </a:p>
          <a:p>
            <a:pPr marL="12700" marR="2273300">
              <a:lnSpc>
                <a:spcPct val="200000"/>
              </a:lnSpc>
              <a:spcBef>
                <a:spcPts val="5"/>
              </a:spcBef>
            </a:pP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ДЕФИЦИТ- сумма, на которую расходы превышают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доходы 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ПРОФИЦИТ- сумма, на которую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доходы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превышают</a:t>
            </a:r>
            <a:r>
              <a:rPr sz="1200" b="1" spc="-10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11555" y="4653153"/>
            <a:ext cx="432054" cy="4320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11555" y="5301234"/>
            <a:ext cx="432054" cy="4320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9600" y="5867400"/>
            <a:ext cx="432054" cy="4320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09600" y="6324600"/>
            <a:ext cx="432054" cy="4320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4" name="Диаграмма 43"/>
          <p:cNvGraphicFramePr/>
          <p:nvPr/>
        </p:nvGraphicFramePr>
        <p:xfrm>
          <a:off x="152400" y="762000"/>
          <a:ext cx="88392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МО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1000" y="15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3321" y="451530"/>
            <a:ext cx="100330" cy="2190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7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730"/>
            <a:ext cx="9143999" cy="68512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BB7B9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86964" y="853185"/>
            <a:ext cx="43681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dirty="0">
                <a:solidFill>
                  <a:srgbClr val="FFFFFF"/>
                </a:solidFill>
              </a:rPr>
              <a:t>ДОХОДЫ</a:t>
            </a:r>
            <a:endParaRPr sz="7200"/>
          </a:p>
        </p:txBody>
      </p:sp>
      <p:sp>
        <p:nvSpPr>
          <p:cNvPr id="6" name="object 6"/>
          <p:cNvSpPr/>
          <p:nvPr/>
        </p:nvSpPr>
        <p:spPr>
          <a:xfrm>
            <a:off x="179514" y="800672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9514" y="2888933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717294" y="1947164"/>
            <a:ext cx="570801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112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-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уплаченные физическими лицами </a:t>
            </a: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организациями налоги, штрафы,  пошлины, безвозмездные поступления от физических лиц </a:t>
            </a:r>
            <a:r>
              <a:rPr sz="1200">
                <a:solidFill>
                  <a:srgbClr val="FFFFFF"/>
                </a:solidFill>
                <a:latin typeface="Century Gothic"/>
                <a:cs typeface="Century Gothic"/>
              </a:rPr>
              <a:t>и</a:t>
            </a:r>
            <a:r>
              <a:rPr sz="1200" spc="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smtClean="0">
                <a:solidFill>
                  <a:srgbClr val="FFFFFF"/>
                </a:solidFill>
                <a:latin typeface="Century Gothic"/>
                <a:cs typeface="Century Gothic"/>
              </a:rPr>
              <a:t>организаций,</a:t>
            </a:r>
            <a:r>
              <a:rPr lang="ru-RU"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mtClean="0">
                <a:solidFill>
                  <a:srgbClr val="FFFFFF"/>
                </a:solidFill>
                <a:latin typeface="Century Gothic"/>
                <a:cs typeface="Century Gothic"/>
              </a:rPr>
              <a:t>а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также финансовая помощь </a:t>
            </a: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из </a:t>
            </a:r>
            <a:r>
              <a:rPr sz="1200" spc="-5">
                <a:solidFill>
                  <a:srgbClr val="FFFFFF"/>
                </a:solidFill>
                <a:latin typeface="Century Gothic"/>
                <a:cs typeface="Century Gothic"/>
              </a:rPr>
              <a:t>вышестоящего </a:t>
            </a:r>
            <a:r>
              <a:rPr sz="1200" spc="-5" smtClean="0">
                <a:solidFill>
                  <a:srgbClr val="FFFFFF"/>
                </a:solidFill>
                <a:latin typeface="Century Gothic"/>
                <a:cs typeface="Century Gothic"/>
              </a:rPr>
              <a:t>бюджета (дотации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,  субвенции, субсидии </a:t>
            </a: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иные</a:t>
            </a:r>
            <a:r>
              <a:rPr sz="1200" spc="-6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трансферты)</a:t>
            </a:r>
            <a:endParaRPr sz="12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" name="object 61"/>
          <p:cNvGraphicFramePr>
            <a:graphicFrameLocks noGrp="1"/>
          </p:cNvGraphicFramePr>
          <p:nvPr/>
        </p:nvGraphicFramePr>
        <p:xfrm>
          <a:off x="0" y="4724400"/>
          <a:ext cx="8991599" cy="201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2600"/>
                <a:gridCol w="25400"/>
                <a:gridCol w="3009019"/>
                <a:gridCol w="1449276"/>
                <a:gridCol w="1487609"/>
                <a:gridCol w="1267695"/>
              </a:tblGrid>
              <a:tr h="374683">
                <a:tc>
                  <a:txBody>
                    <a:bodyPr/>
                    <a:lstStyle/>
                    <a:p>
                      <a:pPr marL="60325">
                        <a:lnSpc>
                          <a:spcPts val="1835"/>
                        </a:lnSpc>
                        <a:spcBef>
                          <a:spcPts val="9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Безвозмездные</a:t>
                      </a:r>
                      <a:endParaRPr sz="16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143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5C6E7D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5C6E7D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5C6E7D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5C6E7D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  <a:lnT w="28575">
                      <a:solidFill>
                        <a:srgbClr val="5C6E7D"/>
                      </a:solidFill>
                      <a:prstDash val="solid"/>
                    </a:lnT>
                  </a:tcPr>
                </a:tc>
              </a:tr>
              <a:tr h="384392">
                <a:tc>
                  <a:txBody>
                    <a:bodyPr/>
                    <a:lstStyle/>
                    <a:p>
                      <a:pPr marL="60325">
                        <a:lnSpc>
                          <a:spcPts val="1820"/>
                        </a:lnSpc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поступления</a:t>
                      </a:r>
                      <a:endParaRPr sz="16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</a:tcPr>
                </a:tc>
              </a:tr>
              <a:tr h="246378">
                <a:tc>
                  <a:txBody>
                    <a:bodyPr/>
                    <a:lstStyle/>
                    <a:p>
                      <a:pPr marL="60325">
                        <a:lnSpc>
                          <a:spcPts val="122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сумма</a:t>
                      </a:r>
                      <a:r>
                        <a:rPr sz="1100" i="1" spc="-4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безвозмездных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</a:tcPr>
                </a:tc>
              </a:tr>
              <a:tr h="138014">
                <a:tc>
                  <a:txBody>
                    <a:bodyPr/>
                    <a:lstStyle/>
                    <a:p>
                      <a:pPr marL="60325">
                        <a:lnSpc>
                          <a:spcPts val="122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поступлений</a:t>
                      </a:r>
                      <a:r>
                        <a:rPr sz="1100" i="1" spc="-1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и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</a:tcPr>
                </a:tc>
              </a:tr>
              <a:tr h="138014">
                <a:tc>
                  <a:txBody>
                    <a:bodyPr/>
                    <a:lstStyle/>
                    <a:p>
                      <a:pPr marL="60325">
                        <a:lnSpc>
                          <a:spcPts val="122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удельный</a:t>
                      </a:r>
                      <a:r>
                        <a:rPr sz="1100" i="1" spc="-1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вес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</a:tcPr>
                </a:tc>
              </a:tr>
              <a:tr h="518547">
                <a:tc>
                  <a:txBody>
                    <a:bodyPr/>
                    <a:lstStyle/>
                    <a:p>
                      <a:pPr marL="60325">
                        <a:lnSpc>
                          <a:spcPts val="1315"/>
                        </a:lnSpc>
                      </a:pP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безвозмездных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  <a:p>
                      <a:pPr marL="60325">
                        <a:lnSpc>
                          <a:spcPct val="10000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поступлений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в</a:t>
                      </a:r>
                      <a:r>
                        <a:rPr sz="1100" i="1" spc="-4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общем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  <a:p>
                      <a:pPr marL="60325">
                        <a:lnSpc>
                          <a:spcPct val="100000"/>
                        </a:lnSpc>
                      </a:pP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объеме</a:t>
                      </a:r>
                      <a:r>
                        <a:rPr sz="1100" i="1" spc="-3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доходов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769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L="25781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L="25781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L="32956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L="29337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6510" marB="0">
                    <a:lnR w="28575">
                      <a:solidFill>
                        <a:srgbClr val="5C6E7D"/>
                      </a:solidFill>
                      <a:prstDash val="solid"/>
                    </a:lnR>
                  </a:tcPr>
                </a:tc>
              </a:tr>
              <a:tr h="1656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7695">
                        <a:lnSpc>
                          <a:spcPts val="1260"/>
                        </a:lnSpc>
                      </a:pP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28575">
                      <a:solidFill>
                        <a:srgbClr val="5C6E7D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7810">
                        <a:lnSpc>
                          <a:spcPts val="1260"/>
                        </a:lnSpc>
                      </a:pP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28575">
                      <a:solidFill>
                        <a:srgbClr val="5C6E7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7810">
                        <a:lnSpc>
                          <a:spcPts val="1260"/>
                        </a:lnSpc>
                      </a:pP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28575">
                      <a:solidFill>
                        <a:srgbClr val="5C6E7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9565">
                        <a:lnSpc>
                          <a:spcPts val="1260"/>
                        </a:lnSpc>
                      </a:pP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28575">
                      <a:solidFill>
                        <a:srgbClr val="5C6E7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3370">
                        <a:lnSpc>
                          <a:spcPts val="1260"/>
                        </a:lnSpc>
                      </a:pP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  <a:lnB w="28575">
                      <a:solidFill>
                        <a:srgbClr val="5C6E7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5" name="Прямоугольник 64"/>
          <p:cNvSpPr/>
          <p:nvPr/>
        </p:nvSpPr>
        <p:spPr>
          <a:xfrm>
            <a:off x="1828800" y="4724400"/>
            <a:ext cx="7315200" cy="2133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0" y="838200"/>
          <a:ext cx="8991599" cy="19340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3243"/>
                <a:gridCol w="1660628"/>
                <a:gridCol w="1343616"/>
                <a:gridCol w="1380121"/>
                <a:gridCol w="1380121"/>
                <a:gridCol w="1483870"/>
              </a:tblGrid>
              <a:tr h="315787">
                <a:tc>
                  <a:txBody>
                    <a:bodyPr/>
                    <a:lstStyle/>
                    <a:p>
                      <a:pPr marL="105410">
                        <a:lnSpc>
                          <a:spcPts val="2075"/>
                        </a:lnSpc>
                        <a:spcBef>
                          <a:spcPts val="19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Налоговые</a:t>
                      </a:r>
                      <a:endParaRPr sz="1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241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>
                      <a:noFill/>
                      <a:prstDash val="solid"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9586">
                <a:tc>
                  <a:txBody>
                    <a:bodyPr/>
                    <a:lstStyle/>
                    <a:p>
                      <a:pPr marL="105410">
                        <a:lnSpc>
                          <a:spcPts val="207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доходы</a:t>
                      </a:r>
                      <a:endParaRPr sz="1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6914">
                <a:tc>
                  <a:txBody>
                    <a:bodyPr/>
                    <a:lstStyle/>
                    <a:p>
                      <a:pPr marL="105410">
                        <a:lnSpc>
                          <a:spcPts val="122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сумма</a:t>
                      </a:r>
                      <a:r>
                        <a:rPr sz="1100" i="1" spc="-2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налоговых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6914">
                <a:tc>
                  <a:txBody>
                    <a:bodyPr/>
                    <a:lstStyle/>
                    <a:p>
                      <a:pPr marL="105410">
                        <a:lnSpc>
                          <a:spcPts val="122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доходов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и</a:t>
                      </a:r>
                      <a:r>
                        <a:rPr sz="1100" i="1" spc="-3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удельный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20516">
                <a:tc>
                  <a:txBody>
                    <a:bodyPr/>
                    <a:lstStyle/>
                    <a:p>
                      <a:pPr marL="105410">
                        <a:lnSpc>
                          <a:spcPts val="1315"/>
                        </a:lnSpc>
                      </a:pP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вес</a:t>
                      </a:r>
                      <a:r>
                        <a:rPr sz="1100" i="1" spc="-4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налоговых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  <a:p>
                      <a:pPr marL="105410" marR="328930">
                        <a:lnSpc>
                          <a:spcPct val="10000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доходов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в общем  объеме</a:t>
                      </a:r>
                      <a:r>
                        <a:rPr sz="1100" i="1" spc="-4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доходов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12001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12001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12001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12001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120014" marB="0">
                    <a:lnL>
                      <a:noFill/>
                    </a:lnL>
                    <a:lnR w="28575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22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 w="28575">
                      <a:noFill/>
                      <a:prstDash val="solid"/>
                    </a:lnR>
                    <a:lnT>
                      <a:noFill/>
                    </a:lnT>
                    <a:lnB w="285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xfrm>
            <a:off x="834338" y="145160"/>
            <a:ext cx="518546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ОБЪЕМ И СТРУКТУРА</a:t>
            </a:r>
            <a:r>
              <a:rPr spc="-130" dirty="0"/>
              <a:t> </a:t>
            </a:r>
            <a:r>
              <a:rPr dirty="0" smtClean="0"/>
              <a:t>ДОХОДОВ</a:t>
            </a:r>
            <a:r>
              <a:rPr lang="ru-RU" dirty="0" smtClean="0"/>
              <a:t> МО ДАЧНОЕ</a:t>
            </a:r>
            <a:endParaRPr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1752600" y="838200"/>
            <a:ext cx="7239000" cy="198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3" name="Диаграмма 62"/>
          <p:cNvGraphicFramePr/>
          <p:nvPr/>
        </p:nvGraphicFramePr>
        <p:xfrm>
          <a:off x="1600200" y="1219200"/>
          <a:ext cx="23622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0" y="2819400"/>
            <a:ext cx="1728470" cy="187261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wrap="square" lIns="0" tIns="42545" rIns="0" bIns="0" rtlCol="0">
            <a:spAutoFit/>
          </a:bodyPr>
          <a:lstStyle/>
          <a:p>
            <a:pPr marL="90805" marR="263525" algn="just">
              <a:lnSpc>
                <a:spcPct val="100000"/>
              </a:lnSpc>
              <a:spcBef>
                <a:spcPts val="335"/>
              </a:spcBef>
            </a:pPr>
            <a:r>
              <a:rPr sz="1600" b="1" spc="-1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Н</a:t>
            </a:r>
            <a:r>
              <a:rPr sz="1600" b="1" spc="-1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енало</a:t>
            </a:r>
            <a:r>
              <a:rPr sz="1600" b="1" spc="-1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г</a:t>
            </a:r>
            <a:r>
              <a:rPr sz="1600" b="1" spc="-1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овы</a:t>
            </a:r>
            <a:r>
              <a:rPr sz="1600" b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е</a:t>
            </a:r>
            <a:r>
              <a:rPr sz="16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sz="1600" b="1" spc="-1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доходы</a:t>
            </a:r>
            <a:endParaRPr sz="1600" dirty="0" smtClean="0">
              <a:latin typeface="Century Gothic"/>
              <a:cs typeface="Century Gothic"/>
            </a:endParaRPr>
          </a:p>
          <a:p>
            <a:pPr marL="90805" marR="200660" algn="just">
              <a:lnSpc>
                <a:spcPct val="100000"/>
              </a:lnSpc>
              <a:spcBef>
                <a:spcPts val="10"/>
              </a:spcBef>
            </a:pP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сумма</a:t>
            </a:r>
            <a:r>
              <a:rPr sz="1100" i="1" spc="-90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неналоговых</a:t>
            </a:r>
            <a:r>
              <a:rPr sz="11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доходов</a:t>
            </a:r>
            <a:r>
              <a:rPr sz="1100" i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удельный</a:t>
            </a:r>
            <a:r>
              <a:rPr sz="1100" i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sz="1100" i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вес</a:t>
            </a:r>
            <a:r>
              <a:rPr sz="1100" i="1" spc="-4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неналоговых</a:t>
            </a:r>
            <a:endParaRPr sz="1100" dirty="0" smtClean="0">
              <a:latin typeface="Century Gothic"/>
              <a:cs typeface="Century Gothic"/>
            </a:endParaRPr>
          </a:p>
          <a:p>
            <a:pPr marL="90805" marR="381000">
              <a:lnSpc>
                <a:spcPct val="100000"/>
              </a:lnSpc>
            </a:pP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доходов</a:t>
            </a:r>
            <a:r>
              <a:rPr sz="1100" i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в</a:t>
            </a:r>
            <a:r>
              <a:rPr sz="1100" i="1" spc="-70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общем</a:t>
            </a:r>
            <a:r>
              <a:rPr sz="11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sz="1100" i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объеме</a:t>
            </a:r>
            <a:r>
              <a:rPr sz="1100" i="1" spc="-50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доходов</a:t>
            </a:r>
            <a:endParaRPr sz="1100" dirty="0">
              <a:latin typeface="Century Gothic"/>
              <a:cs typeface="Century Gothic"/>
            </a:endParaRPr>
          </a:p>
        </p:txBody>
      </p:sp>
      <p:graphicFrame>
        <p:nvGraphicFramePr>
          <p:cNvPr id="67" name="Диаграмма 66"/>
          <p:cNvGraphicFramePr/>
          <p:nvPr/>
        </p:nvGraphicFramePr>
        <p:xfrm>
          <a:off x="6096000" y="762000"/>
          <a:ext cx="2438400" cy="2944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8" name="Диаграмма 67"/>
          <p:cNvGraphicFramePr/>
          <p:nvPr/>
        </p:nvGraphicFramePr>
        <p:xfrm>
          <a:off x="3810000" y="914400"/>
          <a:ext cx="24384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9" name="Диаграмма 68"/>
          <p:cNvGraphicFramePr/>
          <p:nvPr/>
        </p:nvGraphicFramePr>
        <p:xfrm>
          <a:off x="2667000" y="3657600"/>
          <a:ext cx="2667000" cy="2923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object 22"/>
          <p:cNvSpPr txBox="1"/>
          <p:nvPr/>
        </p:nvSpPr>
        <p:spPr>
          <a:xfrm>
            <a:off x="6248400" y="4114800"/>
            <a:ext cx="6115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lang="ru-RU"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24</a:t>
            </a:r>
            <a:r>
              <a:rPr sz="1100" b="1" spc="-114" smtClean="0">
                <a:solidFill>
                  <a:srgbClr val="A6A6A6"/>
                </a:solidFill>
                <a:latin typeface="Century Gothic"/>
                <a:cs typeface="Century Gothic"/>
              </a:rPr>
              <a:t> </a:t>
            </a:r>
            <a:r>
              <a:rPr sz="1100" b="1" dirty="0">
                <a:solidFill>
                  <a:srgbClr val="A6A6A6"/>
                </a:solidFill>
                <a:latin typeface="Century Gothic"/>
                <a:cs typeface="Century Gothic"/>
              </a:rPr>
              <a:t>год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57600" y="4114800"/>
            <a:ext cx="6115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lang="ru-RU"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23</a:t>
            </a:r>
            <a:r>
              <a:rPr sz="1100" b="1" spc="-114" smtClean="0">
                <a:solidFill>
                  <a:srgbClr val="A6A6A6"/>
                </a:solidFill>
                <a:latin typeface="Century Gothic"/>
                <a:cs typeface="Century Gothic"/>
              </a:rPr>
              <a:t> </a:t>
            </a:r>
            <a:r>
              <a:rPr sz="1100" b="1" dirty="0">
                <a:solidFill>
                  <a:srgbClr val="A6A6A6"/>
                </a:solidFill>
                <a:latin typeface="Century Gothic"/>
                <a:cs typeface="Century Gothic"/>
              </a:rPr>
              <a:t>год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10400" y="1219200"/>
            <a:ext cx="6115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lang="ru-RU"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22</a:t>
            </a:r>
            <a:r>
              <a:rPr sz="1100" b="1" spc="-114" smtClean="0">
                <a:solidFill>
                  <a:srgbClr val="A6A6A6"/>
                </a:solidFill>
                <a:latin typeface="Century Gothic"/>
                <a:cs typeface="Century Gothic"/>
              </a:rPr>
              <a:t> </a:t>
            </a:r>
            <a:r>
              <a:rPr sz="1100" b="1" dirty="0">
                <a:solidFill>
                  <a:srgbClr val="A6A6A6"/>
                </a:solidFill>
                <a:latin typeface="Century Gothic"/>
                <a:cs typeface="Century Gothic"/>
              </a:rPr>
              <a:t>год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33600" y="1295400"/>
            <a:ext cx="1256539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16050" algn="l"/>
              </a:tabLst>
            </a:pPr>
            <a:r>
              <a:rPr sz="1100" b="1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lang="ru-RU"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sz="1100" b="1" spc="-50" smtClean="0">
                <a:solidFill>
                  <a:srgbClr val="A6A6A6"/>
                </a:solidFill>
                <a:latin typeface="Century Gothic"/>
                <a:cs typeface="Century Gothic"/>
              </a:rPr>
              <a:t> </a:t>
            </a:r>
            <a:r>
              <a:rPr lang="ru-RU" sz="1100" b="1" spc="-50" dirty="0" smtClean="0">
                <a:solidFill>
                  <a:srgbClr val="A6A6A6"/>
                </a:solidFill>
                <a:latin typeface="Century Gothic"/>
                <a:cs typeface="Century Gothic"/>
              </a:rPr>
              <a:t> год (отчет)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71" name="object 19"/>
          <p:cNvSpPr txBox="1"/>
          <p:nvPr/>
        </p:nvSpPr>
        <p:spPr>
          <a:xfrm>
            <a:off x="4495800" y="1295400"/>
            <a:ext cx="1256539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16050" algn="l"/>
              </a:tabLst>
            </a:pPr>
            <a:r>
              <a:rPr sz="1100" b="1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lang="ru-RU"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21</a:t>
            </a:r>
            <a:r>
              <a:rPr sz="1100" b="1" spc="-50" smtClean="0">
                <a:solidFill>
                  <a:srgbClr val="A6A6A6"/>
                </a:solidFill>
                <a:latin typeface="Century Gothic"/>
                <a:cs typeface="Century Gothic"/>
              </a:rPr>
              <a:t> </a:t>
            </a:r>
            <a:r>
              <a:rPr lang="ru-RU" sz="1100" b="1" spc="-50" dirty="0" smtClean="0">
                <a:solidFill>
                  <a:srgbClr val="A6A6A6"/>
                </a:solidFill>
                <a:latin typeface="Century Gothic"/>
                <a:cs typeface="Century Gothic"/>
              </a:rPr>
              <a:t> год (план)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0"/>
            <a:ext cx="8382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 descr="МО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ru-RU" dirty="0"/>
          </a:p>
        </p:txBody>
      </p:sp>
      <p:graphicFrame>
        <p:nvGraphicFramePr>
          <p:cNvPr id="70" name="Диаграмма 69"/>
          <p:cNvGraphicFramePr/>
          <p:nvPr/>
        </p:nvGraphicFramePr>
        <p:xfrm>
          <a:off x="5029200" y="3657600"/>
          <a:ext cx="28956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object 47"/>
          <p:cNvSpPr/>
          <p:nvPr/>
        </p:nvSpPr>
        <p:spPr>
          <a:xfrm>
            <a:off x="6172200" y="5181600"/>
            <a:ext cx="2743200" cy="13716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27"/>
          <p:cNvSpPr/>
          <p:nvPr/>
        </p:nvSpPr>
        <p:spPr>
          <a:xfrm>
            <a:off x="3200400" y="5181600"/>
            <a:ext cx="2819400" cy="13716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"/>
          <p:cNvSpPr/>
          <p:nvPr/>
        </p:nvSpPr>
        <p:spPr>
          <a:xfrm>
            <a:off x="228600" y="5181600"/>
            <a:ext cx="2819400" cy="13716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4370" y="1143072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20</a:t>
            </a:r>
            <a:r>
              <a:rPr lang="ru-RU" sz="2800" b="1" spc="-1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22</a:t>
            </a:r>
            <a:r>
              <a:rPr sz="2800" b="1" spc="-9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год</a:t>
            </a:r>
            <a:endParaRPr sz="2800" dirty="0">
              <a:solidFill>
                <a:schemeClr val="accent5">
                  <a:lumMod val="60000"/>
                  <a:lumOff val="4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28600" y="4267200"/>
            <a:ext cx="2819400" cy="8382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66800" y="4267200"/>
            <a:ext cx="19050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Прочие доходы от компенсации затрат бюджетов внутригородских муниципальных образований городов федерального значения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1000" y="44196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54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28600" y="5181600"/>
            <a:ext cx="45719" cy="13716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5C6E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28600" y="4267200"/>
            <a:ext cx="45719" cy="8382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815726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ОБЪЕМ И </a:t>
            </a:r>
            <a:r>
              <a:rPr/>
              <a:t>СТРУКТУРА </a:t>
            </a:r>
            <a:r>
              <a:rPr lang="ru-RU" dirty="0" smtClean="0"/>
              <a:t>НАЛОГОВЫХ И </a:t>
            </a:r>
            <a:r>
              <a:rPr spc="-5" smtClean="0"/>
              <a:t>НЕНАЛОГОВЫХ</a:t>
            </a:r>
            <a:r>
              <a:rPr spc="-95" smtClean="0"/>
              <a:t> </a:t>
            </a:r>
            <a:r>
              <a:rPr dirty="0"/>
              <a:t>ДОХОДОВ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62406" y="575817"/>
            <a:ext cx="2131060" cy="118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b="1" dirty="0" smtClean="0">
                <a:solidFill>
                  <a:srgbClr val="3BB7B9"/>
                </a:solidFill>
                <a:latin typeface="Century Gothic"/>
                <a:cs typeface="Century Gothic"/>
              </a:rPr>
              <a:t>1</a:t>
            </a:r>
            <a:r>
              <a:rPr sz="2400" b="1" smtClean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lang="ru-RU" sz="2400" b="1" dirty="0" smtClean="0">
                <a:solidFill>
                  <a:srgbClr val="3BB7B9"/>
                </a:solidFill>
                <a:latin typeface="Century Gothic"/>
                <a:cs typeface="Century Gothic"/>
              </a:rPr>
              <a:t>816</a:t>
            </a:r>
            <a:r>
              <a:rPr sz="2400" b="1" spc="-5" smtClean="0">
                <a:solidFill>
                  <a:srgbClr val="3BB7B9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1</a:t>
            </a:r>
            <a:r>
              <a:rPr lang="ru-RU" sz="1100" dirty="0" smtClean="0">
                <a:latin typeface="Century Gothic"/>
                <a:cs typeface="Century Gothic"/>
              </a:rPr>
              <a:t>тыс</a:t>
            </a:r>
            <a:r>
              <a:rPr sz="1100" spc="-5" dirty="0" smtClean="0">
                <a:latin typeface="Century Gothic"/>
                <a:cs typeface="Century Gothic"/>
              </a:rPr>
              <a:t>.</a:t>
            </a:r>
            <a:r>
              <a:rPr sz="1100" spc="-5" dirty="0" err="1" smtClean="0">
                <a:latin typeface="Century Gothic"/>
                <a:cs typeface="Century Gothic"/>
              </a:rPr>
              <a:t>ру</a:t>
            </a:r>
            <a:r>
              <a:rPr sz="1100" dirty="0" err="1" smtClean="0">
                <a:latin typeface="Century Gothic"/>
                <a:cs typeface="Century Gothic"/>
              </a:rPr>
              <a:t>б</a:t>
            </a:r>
            <a:r>
              <a:rPr sz="1100" spc="-5" dirty="0" err="1" smtClean="0">
                <a:latin typeface="Century Gothic"/>
                <a:cs typeface="Century Gothic"/>
              </a:rPr>
              <a:t>ле</a:t>
            </a:r>
            <a:r>
              <a:rPr sz="1100" spc="0" dirty="0" err="1" smtClean="0">
                <a:latin typeface="Century Gothic"/>
                <a:cs typeface="Century Gothic"/>
              </a:rPr>
              <a:t>й</a:t>
            </a:r>
            <a:r>
              <a:rPr sz="1200" dirty="0" smtClean="0">
                <a:latin typeface="Century Gothic"/>
                <a:cs typeface="Century Gothic"/>
              </a:rPr>
              <a:t>-</a:t>
            </a:r>
            <a:endParaRPr sz="1200" dirty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sz="1200">
                <a:latin typeface="Century Gothic"/>
                <a:cs typeface="Century Gothic"/>
              </a:rPr>
              <a:t>всего </a:t>
            </a:r>
            <a:r>
              <a:rPr lang="ru-RU" sz="1200" dirty="0" smtClean="0">
                <a:latin typeface="Century Gothic"/>
                <a:cs typeface="Century Gothic"/>
              </a:rPr>
              <a:t>налоговых и </a:t>
            </a:r>
            <a:r>
              <a:rPr sz="1200" spc="-5" smtClean="0">
                <a:latin typeface="Century Gothic"/>
                <a:cs typeface="Century Gothic"/>
              </a:rPr>
              <a:t>неналоговых</a:t>
            </a:r>
            <a:r>
              <a:rPr sz="1200" spc="-80" smtClean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  Это </a:t>
            </a:r>
            <a:r>
              <a:rPr sz="1200" spc="-5" err="1">
                <a:latin typeface="Century Gothic"/>
                <a:cs typeface="Century Gothic"/>
              </a:rPr>
              <a:t>составляет</a:t>
            </a:r>
            <a:r>
              <a:rPr sz="1200" spc="-5">
                <a:latin typeface="Century Gothic"/>
                <a:cs typeface="Century Gothic"/>
              </a:rPr>
              <a:t> </a:t>
            </a:r>
            <a:r>
              <a:rPr lang="ru-RU" sz="1600" b="1" spc="-5" dirty="0" smtClean="0">
                <a:latin typeface="Century Gothic"/>
                <a:cs typeface="Century Gothic"/>
              </a:rPr>
              <a:t>1</a:t>
            </a:r>
            <a:r>
              <a:rPr lang="ru-RU" sz="1600" b="1" spc="-10" dirty="0" smtClean="0">
                <a:latin typeface="Century Gothic"/>
                <a:cs typeface="Century Gothic"/>
              </a:rPr>
              <a:t>,1</a:t>
            </a:r>
            <a:r>
              <a:rPr sz="1600" b="1" spc="-10" smtClean="0">
                <a:latin typeface="Century Gothic"/>
                <a:cs typeface="Century Gothic"/>
              </a:rPr>
              <a:t>%</a:t>
            </a:r>
            <a:r>
              <a:rPr sz="1600" b="1" spc="-65" smtClean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</a:t>
            </a:r>
          </a:p>
          <a:p>
            <a:pPr marL="12700" marR="49530">
              <a:lnSpc>
                <a:spcPct val="100000"/>
              </a:lnSpc>
            </a:pPr>
            <a:r>
              <a:rPr sz="1200" spc="-5">
                <a:latin typeface="Century Gothic"/>
                <a:cs typeface="Century Gothic"/>
              </a:rPr>
              <a:t>общем </a:t>
            </a:r>
            <a:r>
              <a:rPr sz="1200" spc="-5" smtClean="0">
                <a:latin typeface="Century Gothic"/>
                <a:cs typeface="Century Gothic"/>
              </a:rPr>
              <a:t>объеме</a:t>
            </a:r>
            <a:r>
              <a:rPr sz="1200" spc="-25" smtClean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118992" y="548690"/>
            <a:ext cx="2885440" cy="608076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157298" y="1143072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20</a:t>
            </a:r>
            <a:r>
              <a:rPr lang="ru-RU" sz="2800" b="1" spc="-1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23</a:t>
            </a:r>
            <a:r>
              <a:rPr sz="2800" b="1" spc="-9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год</a:t>
            </a:r>
            <a:endParaRPr sz="2800" dirty="0">
              <a:solidFill>
                <a:schemeClr val="accent6">
                  <a:lumMod val="60000"/>
                  <a:lumOff val="4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200400" y="4267200"/>
            <a:ext cx="2743200" cy="8382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352800" y="4419600"/>
            <a:ext cx="627380" cy="50292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54,0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31" name="object 31"/>
          <p:cNvSpPr/>
          <p:nvPr/>
        </p:nvSpPr>
        <p:spPr>
          <a:xfrm flipV="1">
            <a:off x="3200400" y="5181600"/>
            <a:ext cx="76200" cy="13716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5C6E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200400" y="4267200"/>
            <a:ext cx="45719" cy="8382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3715258" y="575817"/>
            <a:ext cx="2131060" cy="118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b="1" dirty="0" smtClean="0">
                <a:solidFill>
                  <a:srgbClr val="F3AE4A"/>
                </a:solidFill>
                <a:latin typeface="Century Gothic"/>
                <a:cs typeface="Century Gothic"/>
              </a:rPr>
              <a:t>1 925</a:t>
            </a:r>
            <a:r>
              <a:rPr sz="2400" b="1" spc="-5" smtClean="0">
                <a:solidFill>
                  <a:srgbClr val="F3AE4A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F3AE4A"/>
                </a:solidFill>
                <a:latin typeface="Century Gothic"/>
                <a:cs typeface="Century Gothic"/>
              </a:rPr>
              <a:t>3</a:t>
            </a:r>
            <a:r>
              <a:rPr lang="ru-RU" sz="1100" dirty="0" smtClean="0">
                <a:latin typeface="Century Gothic"/>
                <a:cs typeface="Century Gothic"/>
              </a:rPr>
              <a:t>тыс</a:t>
            </a:r>
            <a:r>
              <a:rPr sz="1100" spc="-5" dirty="0" smtClean="0">
                <a:latin typeface="Century Gothic"/>
                <a:cs typeface="Century Gothic"/>
              </a:rPr>
              <a:t>.</a:t>
            </a:r>
            <a:r>
              <a:rPr sz="1100" spc="-5" dirty="0" err="1" smtClean="0">
                <a:latin typeface="Century Gothic"/>
                <a:cs typeface="Century Gothic"/>
              </a:rPr>
              <a:t>ру</a:t>
            </a:r>
            <a:r>
              <a:rPr sz="1100" dirty="0" err="1" smtClean="0">
                <a:latin typeface="Century Gothic"/>
                <a:cs typeface="Century Gothic"/>
              </a:rPr>
              <a:t>б</a:t>
            </a:r>
            <a:r>
              <a:rPr sz="1100" spc="-5" dirty="0" err="1" smtClean="0">
                <a:latin typeface="Century Gothic"/>
                <a:cs typeface="Century Gothic"/>
              </a:rPr>
              <a:t>ле</a:t>
            </a:r>
            <a:r>
              <a:rPr sz="1100" spc="5" dirty="0" err="1" smtClean="0">
                <a:latin typeface="Century Gothic"/>
                <a:cs typeface="Century Gothic"/>
              </a:rPr>
              <a:t>й</a:t>
            </a:r>
            <a:r>
              <a:rPr sz="1200" dirty="0" smtClean="0">
                <a:latin typeface="Century Gothic"/>
                <a:cs typeface="Century Gothic"/>
              </a:rPr>
              <a:t>-</a:t>
            </a:r>
            <a:endParaRPr sz="1200" dirty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sz="1200">
                <a:latin typeface="Century Gothic"/>
                <a:cs typeface="Century Gothic"/>
              </a:rPr>
              <a:t>всего </a:t>
            </a:r>
            <a:r>
              <a:rPr lang="ru-RU" sz="1200" dirty="0" smtClean="0">
                <a:latin typeface="Century Gothic"/>
                <a:cs typeface="Century Gothic"/>
              </a:rPr>
              <a:t>налоговых и </a:t>
            </a:r>
            <a:r>
              <a:rPr sz="1200" spc="-5" smtClean="0">
                <a:latin typeface="Century Gothic"/>
                <a:cs typeface="Century Gothic"/>
              </a:rPr>
              <a:t>неналоговых</a:t>
            </a:r>
            <a:r>
              <a:rPr sz="1200" spc="-80" smtClean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  Это </a:t>
            </a:r>
            <a:r>
              <a:rPr sz="1200" spc="-5" dirty="0" err="1">
                <a:latin typeface="Century Gothic"/>
                <a:cs typeface="Century Gothic"/>
              </a:rPr>
              <a:t>составляет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1</a:t>
            </a:r>
            <a:r>
              <a:rPr sz="1600" b="1" spc="-1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2</a:t>
            </a:r>
            <a:r>
              <a:rPr sz="1600" b="1" spc="-10" smtClean="0">
                <a:latin typeface="Century Gothic"/>
                <a:cs typeface="Century Gothic"/>
              </a:rPr>
              <a:t>%</a:t>
            </a:r>
            <a:r>
              <a:rPr sz="1600" b="1" spc="-60" smtClean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</a:t>
            </a:r>
          </a:p>
          <a:p>
            <a:pPr marL="12700" marR="49530">
              <a:lnSpc>
                <a:spcPct val="100000"/>
              </a:lnSpc>
            </a:pPr>
            <a:r>
              <a:rPr sz="1200" spc="-5" dirty="0">
                <a:latin typeface="Century Gothic"/>
                <a:cs typeface="Century Gothic"/>
              </a:rPr>
              <a:t>общем </a:t>
            </a:r>
            <a:r>
              <a:rPr sz="1200" spc="-5">
                <a:latin typeface="Century Gothic"/>
                <a:cs typeface="Century Gothic"/>
              </a:rPr>
              <a:t>объеме</a:t>
            </a:r>
            <a:r>
              <a:rPr sz="1200" spc="-70">
                <a:latin typeface="Century Gothic"/>
                <a:cs typeface="Century Gothic"/>
              </a:rPr>
              <a:t> </a:t>
            </a:r>
            <a:r>
              <a:rPr sz="1200" spc="-5" smtClean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6084189" y="548690"/>
            <a:ext cx="2885440" cy="608076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399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6123002" y="1143072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smtClean="0">
                <a:solidFill>
                  <a:srgbClr val="9AA9B5"/>
                </a:solidFill>
                <a:latin typeface="Century Gothic"/>
                <a:cs typeface="Century Gothic"/>
              </a:rPr>
              <a:t>202</a:t>
            </a:r>
            <a:r>
              <a:rPr lang="ru-RU" sz="2800" b="1" spc="-10" dirty="0" smtClean="0">
                <a:solidFill>
                  <a:srgbClr val="9AA9B5"/>
                </a:solidFill>
                <a:latin typeface="Century Gothic"/>
                <a:cs typeface="Century Gothic"/>
              </a:rPr>
              <a:t>4</a:t>
            </a:r>
            <a:r>
              <a:rPr sz="2800" b="1" spc="-9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800" dirty="0">
              <a:latin typeface="Century Gothic"/>
              <a:cs typeface="Century Gothic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6172200" y="4191000"/>
            <a:ext cx="2743200" cy="9144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6324600" y="4419600"/>
            <a:ext cx="627380" cy="50292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54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6172200" y="5181600"/>
            <a:ext cx="76200" cy="13716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5C6E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172200" y="4191000"/>
            <a:ext cx="45719" cy="9144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6680961" y="575817"/>
            <a:ext cx="2131060" cy="1186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0"/>
              </a:spcBef>
            </a:pPr>
            <a:r>
              <a:rPr lang="ru-RU"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2 070</a:t>
            </a:r>
            <a:r>
              <a:rPr sz="2400" b="1" spc="-5" smtClean="0">
                <a:solidFill>
                  <a:srgbClr val="5C6E7D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4</a:t>
            </a:r>
            <a:r>
              <a:rPr sz="2400" b="1" spc="-5" smtClean="0">
                <a:solidFill>
                  <a:srgbClr val="5C6E7D"/>
                </a:solidFill>
                <a:latin typeface="Century Gothic"/>
                <a:cs typeface="Century Gothic"/>
              </a:rPr>
              <a:t> </a:t>
            </a: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dirty="0" err="1" smtClean="0">
                <a:latin typeface="Century Gothic"/>
                <a:cs typeface="Century Gothic"/>
              </a:rPr>
              <a:t>рублей</a:t>
            </a:r>
            <a:r>
              <a:rPr sz="1200" dirty="0" smtClean="0">
                <a:latin typeface="Century Gothic"/>
                <a:cs typeface="Century Gothic"/>
              </a:rPr>
              <a:t>-  </a:t>
            </a:r>
            <a:r>
              <a:rPr sz="1200" dirty="0">
                <a:latin typeface="Century Gothic"/>
                <a:cs typeface="Century Gothic"/>
              </a:rPr>
              <a:t>всего </a:t>
            </a:r>
            <a:r>
              <a:rPr sz="1200" spc="-5" dirty="0">
                <a:latin typeface="Century Gothic"/>
                <a:cs typeface="Century Gothic"/>
              </a:rPr>
              <a:t>неналоговых</a:t>
            </a:r>
            <a:r>
              <a:rPr sz="1200" spc="-80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  Это </a:t>
            </a:r>
            <a:r>
              <a:rPr sz="1200" spc="-5" err="1">
                <a:latin typeface="Century Gothic"/>
                <a:cs typeface="Century Gothic"/>
              </a:rPr>
              <a:t>составляет</a:t>
            </a:r>
            <a:r>
              <a:rPr sz="1200" spc="-5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1,2</a:t>
            </a:r>
            <a:r>
              <a:rPr sz="1600" b="1" spc="-10" smtClean="0">
                <a:latin typeface="Century Gothic"/>
                <a:cs typeface="Century Gothic"/>
              </a:rPr>
              <a:t>%</a:t>
            </a:r>
            <a:r>
              <a:rPr sz="1600" b="1" spc="-80" smtClean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</a:t>
            </a:r>
          </a:p>
          <a:p>
            <a:pPr marL="12700" marR="4953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entury Gothic"/>
                <a:cs typeface="Century Gothic"/>
              </a:rPr>
              <a:t>общем объеме</a:t>
            </a:r>
            <a:r>
              <a:rPr sz="1200" spc="-70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налоговых  </a:t>
            </a:r>
            <a:r>
              <a:rPr sz="1200" dirty="0">
                <a:latin typeface="Century Gothic"/>
                <a:cs typeface="Century Gothic"/>
              </a:rPr>
              <a:t>и </a:t>
            </a:r>
            <a:r>
              <a:rPr sz="1200" spc="-5" dirty="0">
                <a:latin typeface="Century Gothic"/>
                <a:cs typeface="Century Gothic"/>
              </a:rPr>
              <a:t>неналоговых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9" name="object 8"/>
          <p:cNvSpPr txBox="1"/>
          <p:nvPr/>
        </p:nvSpPr>
        <p:spPr>
          <a:xfrm>
            <a:off x="304800" y="55626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170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70" name="object 7"/>
          <p:cNvSpPr txBox="1"/>
          <p:nvPr/>
        </p:nvSpPr>
        <p:spPr>
          <a:xfrm>
            <a:off x="990600" y="5181600"/>
            <a:ext cx="1981200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Доходы от денежных взысканий (штрафов), поступающие в счет погашения задолженности, образовавшейся до 1 января 2020 года, подлежащие зачислению в бюджет муниципального образования по нормативам, действовавшим в 2019 году</a:t>
            </a:r>
          </a:p>
        </p:txBody>
      </p:sp>
      <p:sp>
        <p:nvSpPr>
          <p:cNvPr id="71" name="object 7"/>
          <p:cNvSpPr txBox="1"/>
          <p:nvPr/>
        </p:nvSpPr>
        <p:spPr>
          <a:xfrm>
            <a:off x="3962400" y="4267200"/>
            <a:ext cx="19050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Прочие доходы от компенсации затрат бюджетов внутригородских муниципальных образований городов федерального значения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77" name="object 8"/>
          <p:cNvSpPr txBox="1"/>
          <p:nvPr/>
        </p:nvSpPr>
        <p:spPr>
          <a:xfrm>
            <a:off x="3276600" y="55626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120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79" name="object 7"/>
          <p:cNvSpPr txBox="1"/>
          <p:nvPr/>
        </p:nvSpPr>
        <p:spPr>
          <a:xfrm>
            <a:off x="7010400" y="4267200"/>
            <a:ext cx="19050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Прочие доходы от компенсации затрат бюджетов внутригородских муниципальных образований городов федерального значения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85" name="object 8"/>
          <p:cNvSpPr txBox="1"/>
          <p:nvPr/>
        </p:nvSpPr>
        <p:spPr>
          <a:xfrm>
            <a:off x="6248400" y="55626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 90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graphicFrame>
        <p:nvGraphicFramePr>
          <p:cNvPr id="87" name="Диаграмма 86"/>
          <p:cNvGraphicFramePr/>
          <p:nvPr/>
        </p:nvGraphicFramePr>
        <p:xfrm>
          <a:off x="-228600" y="1600200"/>
          <a:ext cx="3581400" cy="167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9" name="Диаграмма 88"/>
          <p:cNvGraphicFramePr/>
          <p:nvPr/>
        </p:nvGraphicFramePr>
        <p:xfrm>
          <a:off x="2819400" y="1600200"/>
          <a:ext cx="3352800" cy="167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0" name="Диаграмма 89"/>
          <p:cNvGraphicFramePr/>
          <p:nvPr/>
        </p:nvGraphicFramePr>
        <p:xfrm>
          <a:off x="5867400" y="1600200"/>
          <a:ext cx="3657600" cy="175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5" name="Прямоугольник 54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2"/>
          <p:cNvSpPr/>
          <p:nvPr/>
        </p:nvSpPr>
        <p:spPr>
          <a:xfrm>
            <a:off x="166712" y="548690"/>
            <a:ext cx="2885440" cy="608076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7" name="Рисунок 56" descr="М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76200" y="0"/>
            <a:ext cx="939078" cy="685800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2286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42" name="object 6"/>
          <p:cNvSpPr/>
          <p:nvPr/>
        </p:nvSpPr>
        <p:spPr>
          <a:xfrm>
            <a:off x="228600" y="3352800"/>
            <a:ext cx="2819400" cy="8382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7"/>
          <p:cNvSpPr txBox="1"/>
          <p:nvPr/>
        </p:nvSpPr>
        <p:spPr>
          <a:xfrm>
            <a:off x="1066800" y="3581400"/>
            <a:ext cx="19050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latin typeface="Century Gothic"/>
                <a:cs typeface="Century Gothic"/>
              </a:rPr>
              <a:t>Налог на доходы физических лиц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50" name="object 8"/>
          <p:cNvSpPr txBox="1"/>
          <p:nvPr/>
        </p:nvSpPr>
        <p:spPr>
          <a:xfrm>
            <a:off x="381000" y="35052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1 592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1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53" name="object 7"/>
          <p:cNvSpPr txBox="1"/>
          <p:nvPr/>
        </p:nvSpPr>
        <p:spPr>
          <a:xfrm>
            <a:off x="3962400" y="5181600"/>
            <a:ext cx="1981200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Доходы от денежных взысканий (штрафов), поступающие в счет погашения задолженности, образовавшейся до 1 января 2020 года, подлежащие зачислению в бюджет муниципального образования по нормативам, действовавшим в 2019 году</a:t>
            </a:r>
          </a:p>
        </p:txBody>
      </p:sp>
      <p:sp>
        <p:nvSpPr>
          <p:cNvPr id="59" name="object 7"/>
          <p:cNvSpPr txBox="1"/>
          <p:nvPr/>
        </p:nvSpPr>
        <p:spPr>
          <a:xfrm>
            <a:off x="6934200" y="5181600"/>
            <a:ext cx="1981200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Доходы от денежных взысканий (штрафов), поступающие в счет погашения задолженности, образовавшейся до 1 января 2020 года, подлежащие зачислению в бюджет муниципального образования по нормативам, действовавшим в 2019 году</a:t>
            </a:r>
          </a:p>
        </p:txBody>
      </p:sp>
      <p:sp>
        <p:nvSpPr>
          <p:cNvPr id="60" name="object 27"/>
          <p:cNvSpPr/>
          <p:nvPr/>
        </p:nvSpPr>
        <p:spPr>
          <a:xfrm>
            <a:off x="3200400" y="3352800"/>
            <a:ext cx="2743200" cy="8382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47"/>
          <p:cNvSpPr/>
          <p:nvPr/>
        </p:nvSpPr>
        <p:spPr>
          <a:xfrm>
            <a:off x="6172200" y="3352800"/>
            <a:ext cx="2743200" cy="7620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7"/>
          <p:cNvSpPr txBox="1"/>
          <p:nvPr/>
        </p:nvSpPr>
        <p:spPr>
          <a:xfrm>
            <a:off x="4038600" y="3657600"/>
            <a:ext cx="19050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latin typeface="Century Gothic"/>
                <a:cs typeface="Century Gothic"/>
              </a:rPr>
              <a:t>Налог на доходы физических лиц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64" name="object 8"/>
          <p:cNvSpPr txBox="1"/>
          <p:nvPr/>
        </p:nvSpPr>
        <p:spPr>
          <a:xfrm>
            <a:off x="3276600" y="35052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1 751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3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65" name="object 7"/>
          <p:cNvSpPr txBox="1"/>
          <p:nvPr/>
        </p:nvSpPr>
        <p:spPr>
          <a:xfrm>
            <a:off x="7010400" y="3581400"/>
            <a:ext cx="19050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latin typeface="Century Gothic"/>
                <a:cs typeface="Century Gothic"/>
              </a:rPr>
              <a:t>Налог на доходы физических лиц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66" name="object 8"/>
          <p:cNvSpPr txBox="1"/>
          <p:nvPr/>
        </p:nvSpPr>
        <p:spPr>
          <a:xfrm>
            <a:off x="6248400" y="35052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1 926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4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67" name="object 27"/>
          <p:cNvSpPr/>
          <p:nvPr/>
        </p:nvSpPr>
        <p:spPr>
          <a:xfrm>
            <a:off x="3200400" y="3352800"/>
            <a:ext cx="76200" cy="8382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27"/>
          <p:cNvSpPr/>
          <p:nvPr/>
        </p:nvSpPr>
        <p:spPr>
          <a:xfrm>
            <a:off x="6172200" y="3352800"/>
            <a:ext cx="76200" cy="7620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27"/>
          <p:cNvSpPr/>
          <p:nvPr/>
        </p:nvSpPr>
        <p:spPr>
          <a:xfrm>
            <a:off x="228600" y="3352800"/>
            <a:ext cx="76200" cy="8382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bject 69"/>
          <p:cNvSpPr/>
          <p:nvPr/>
        </p:nvSpPr>
        <p:spPr>
          <a:xfrm>
            <a:off x="6172200" y="5943600"/>
            <a:ext cx="2743200" cy="6858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69"/>
          <p:cNvSpPr/>
          <p:nvPr/>
        </p:nvSpPr>
        <p:spPr>
          <a:xfrm>
            <a:off x="6172200" y="4648200"/>
            <a:ext cx="2743200" cy="12192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42"/>
          <p:cNvSpPr/>
          <p:nvPr/>
        </p:nvSpPr>
        <p:spPr>
          <a:xfrm>
            <a:off x="3276600" y="4648200"/>
            <a:ext cx="2667000" cy="1219200"/>
          </a:xfrm>
          <a:custGeom>
            <a:avLst/>
            <a:gdLst/>
            <a:ahLst/>
            <a:cxnLst/>
            <a:rect l="l" t="t" r="r" b="b"/>
            <a:pathLst>
              <a:path w="2520950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4800" y="1905000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20</a:t>
            </a:r>
            <a:r>
              <a:rPr lang="ru-RU" sz="2800" b="1" spc="-1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22</a:t>
            </a:r>
            <a:r>
              <a:rPr sz="2800" b="1" spc="-9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год</a:t>
            </a:r>
            <a:endParaRPr sz="2800" dirty="0">
              <a:solidFill>
                <a:schemeClr val="accent5">
                  <a:lumMod val="60000"/>
                  <a:lumOff val="4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60801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ОБЪЕМ И СТРУКТУРА </a:t>
            </a:r>
            <a:r>
              <a:rPr spc="-5" dirty="0"/>
              <a:t>БЕЗВОЗМЕЗДНЫХ</a:t>
            </a:r>
            <a:r>
              <a:rPr spc="-105" dirty="0"/>
              <a:t> </a:t>
            </a:r>
            <a:r>
              <a:rPr spc="-5" dirty="0"/>
              <a:t>ПОСТУПЛЕНИЙ</a:t>
            </a:r>
          </a:p>
        </p:txBody>
      </p:sp>
      <p:sp>
        <p:nvSpPr>
          <p:cNvPr id="8" name="object 8"/>
          <p:cNvSpPr/>
          <p:nvPr/>
        </p:nvSpPr>
        <p:spPr>
          <a:xfrm>
            <a:off x="381000" y="3505200"/>
            <a:ext cx="2590800" cy="10668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3"/>
                </a:moveTo>
                <a:lnTo>
                  <a:pt x="2520316" y="432053"/>
                </a:lnTo>
                <a:lnTo>
                  <a:pt x="2520316" y="0"/>
                </a:lnTo>
                <a:lnTo>
                  <a:pt x="0" y="0"/>
                </a:lnTo>
                <a:lnTo>
                  <a:pt x="0" y="432053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219200" y="3505200"/>
            <a:ext cx="1752600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Субвенции местным бюджетам на выполнение передаваемых полномочий субъектов Российской Федерации 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81000" y="4648200"/>
            <a:ext cx="2590800" cy="12192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81000" y="3505200"/>
            <a:ext cx="76200" cy="1066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4648200"/>
            <a:ext cx="45719" cy="12192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rgbClr val="F3AE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87375" y="3924427"/>
            <a:ext cx="711835" cy="436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spc="-85" dirty="0" smtClean="0">
                <a:latin typeface="Century Gothic"/>
                <a:cs typeface="Century Gothic"/>
              </a:rPr>
              <a:t>5</a:t>
            </a:r>
            <a:r>
              <a:rPr sz="1400" b="1" spc="-85" smtClean="0">
                <a:latin typeface="Century Gothic"/>
                <a:cs typeface="Century Gothic"/>
              </a:rPr>
              <a:t> </a:t>
            </a:r>
            <a:r>
              <a:rPr lang="ru-RU" sz="1400" b="1" spc="-85" dirty="0" smtClean="0">
                <a:latin typeface="Century Gothic"/>
                <a:cs typeface="Century Gothic"/>
              </a:rPr>
              <a:t>176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7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118992" y="548690"/>
            <a:ext cx="2885440" cy="615691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3200400" y="1905000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20</a:t>
            </a:r>
            <a:r>
              <a:rPr lang="ru-RU" sz="2800" b="1" spc="-1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23</a:t>
            </a:r>
            <a:r>
              <a:rPr sz="2800" b="1" spc="-9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год</a:t>
            </a:r>
            <a:endParaRPr sz="2800" dirty="0">
              <a:solidFill>
                <a:schemeClr val="accent6">
                  <a:lumMod val="60000"/>
                  <a:lumOff val="4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56076" y="575817"/>
            <a:ext cx="2201545" cy="14580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5080">
              <a:lnSpc>
                <a:spcPct val="100299"/>
              </a:lnSpc>
              <a:spcBef>
                <a:spcPts val="90"/>
              </a:spcBef>
            </a:pPr>
            <a:r>
              <a:rPr lang="ru-RU" sz="2400" b="1" spc="-5" dirty="0" smtClean="0">
                <a:solidFill>
                  <a:srgbClr val="F3AE4A"/>
                </a:solidFill>
                <a:latin typeface="Century Gothic"/>
                <a:cs typeface="Century Gothic"/>
              </a:rPr>
              <a:t>163 559</a:t>
            </a:r>
            <a:r>
              <a:rPr sz="2400" b="1" spc="-5" smtClean="0">
                <a:solidFill>
                  <a:srgbClr val="F3AE4A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F3AE4A"/>
                </a:solidFill>
                <a:latin typeface="Century Gothic"/>
                <a:cs typeface="Century Gothic"/>
              </a:rPr>
              <a:t>1</a:t>
            </a:r>
            <a:r>
              <a:rPr sz="2400" b="1" spc="-5" smtClean="0">
                <a:solidFill>
                  <a:srgbClr val="F3AE4A"/>
                </a:solidFill>
                <a:latin typeface="Century Gothic"/>
                <a:cs typeface="Century Gothic"/>
              </a:rPr>
              <a:t> </a:t>
            </a: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dirty="0" err="1" smtClean="0">
                <a:latin typeface="Century Gothic"/>
                <a:cs typeface="Century Gothic"/>
              </a:rPr>
              <a:t>рублей</a:t>
            </a:r>
            <a:r>
              <a:rPr sz="1400" dirty="0" smtClean="0">
                <a:latin typeface="Century Gothic"/>
                <a:cs typeface="Century Gothic"/>
              </a:rPr>
              <a:t>-  </a:t>
            </a:r>
            <a:r>
              <a:rPr sz="1400" dirty="0">
                <a:latin typeface="Century Gothic"/>
                <a:cs typeface="Century Gothic"/>
              </a:rPr>
              <a:t>всего безвозмездных  поступлений</a:t>
            </a:r>
          </a:p>
          <a:p>
            <a:pPr marR="28448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entury Gothic"/>
                <a:cs typeface="Century Gothic"/>
              </a:rPr>
              <a:t>Это </a:t>
            </a:r>
            <a:r>
              <a:rPr sz="1200" spc="-5" err="1">
                <a:latin typeface="Century Gothic"/>
                <a:cs typeface="Century Gothic"/>
              </a:rPr>
              <a:t>составляет</a:t>
            </a:r>
            <a:r>
              <a:rPr sz="1200" spc="-5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98,8</a:t>
            </a:r>
            <a:r>
              <a:rPr sz="1600" b="1" spc="-10" smtClean="0">
                <a:latin typeface="Century Gothic"/>
                <a:cs typeface="Century Gothic"/>
              </a:rPr>
              <a:t>% </a:t>
            </a:r>
            <a:r>
              <a:rPr sz="1200" dirty="0">
                <a:latin typeface="Century Gothic"/>
                <a:cs typeface="Century Gothic"/>
              </a:rPr>
              <a:t>в  </a:t>
            </a:r>
            <a:r>
              <a:rPr sz="1200" spc="-5" dirty="0">
                <a:latin typeface="Century Gothic"/>
                <a:cs typeface="Century Gothic"/>
              </a:rPr>
              <a:t>общем объеме</a:t>
            </a:r>
            <a:r>
              <a:rPr sz="1200" spc="-7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6071361" y="548690"/>
            <a:ext cx="2885440" cy="615691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399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6172200" y="1905000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smtClean="0">
                <a:solidFill>
                  <a:srgbClr val="9AA9B5"/>
                </a:solidFill>
                <a:latin typeface="Century Gothic"/>
                <a:cs typeface="Century Gothic"/>
              </a:rPr>
              <a:t>202</a:t>
            </a:r>
            <a:r>
              <a:rPr lang="ru-RU" sz="2800" b="1" spc="-10" dirty="0" smtClean="0">
                <a:solidFill>
                  <a:srgbClr val="9AA9B5"/>
                </a:solidFill>
                <a:latin typeface="Century Gothic"/>
                <a:cs typeface="Century Gothic"/>
              </a:rPr>
              <a:t>4</a:t>
            </a:r>
            <a:r>
              <a:rPr sz="2800" b="1" spc="-9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800" dirty="0">
              <a:latin typeface="Century Gothic"/>
              <a:cs typeface="Century Gothic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608698" y="575817"/>
            <a:ext cx="2201545" cy="14580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5080">
              <a:lnSpc>
                <a:spcPct val="100299"/>
              </a:lnSpc>
              <a:spcBef>
                <a:spcPts val="90"/>
              </a:spcBef>
            </a:pPr>
            <a:r>
              <a:rPr lang="ru-RU"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170 040</a:t>
            </a:r>
            <a:r>
              <a:rPr sz="2400" b="1" spc="-5" smtClean="0">
                <a:solidFill>
                  <a:srgbClr val="5C6E7D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5</a:t>
            </a:r>
            <a:r>
              <a:rPr sz="2400" b="1" spc="-5" smtClean="0">
                <a:solidFill>
                  <a:srgbClr val="5C6E7D"/>
                </a:solidFill>
                <a:latin typeface="Century Gothic"/>
                <a:cs typeface="Century Gothic"/>
              </a:rPr>
              <a:t> </a:t>
            </a: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dirty="0" err="1" smtClean="0">
                <a:latin typeface="Century Gothic"/>
                <a:cs typeface="Century Gothic"/>
              </a:rPr>
              <a:t>рублей</a:t>
            </a:r>
            <a:r>
              <a:rPr sz="1400" dirty="0" smtClean="0">
                <a:latin typeface="Century Gothic"/>
                <a:cs typeface="Century Gothic"/>
              </a:rPr>
              <a:t>-  </a:t>
            </a:r>
            <a:r>
              <a:rPr sz="1400" dirty="0">
                <a:latin typeface="Century Gothic"/>
                <a:cs typeface="Century Gothic"/>
              </a:rPr>
              <a:t>всего безвозмездных  поступлений</a:t>
            </a:r>
          </a:p>
          <a:p>
            <a:pPr marR="28448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entury Gothic"/>
                <a:cs typeface="Century Gothic"/>
              </a:rPr>
              <a:t>Это </a:t>
            </a:r>
            <a:r>
              <a:rPr sz="1200" spc="-5" err="1">
                <a:latin typeface="Century Gothic"/>
                <a:cs typeface="Century Gothic"/>
              </a:rPr>
              <a:t>составляет</a:t>
            </a:r>
            <a:r>
              <a:rPr sz="1200" spc="-5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98,8</a:t>
            </a:r>
            <a:r>
              <a:rPr sz="1600" b="1" spc="-10" smtClean="0">
                <a:latin typeface="Century Gothic"/>
                <a:cs typeface="Century Gothic"/>
              </a:rPr>
              <a:t>% </a:t>
            </a:r>
            <a:r>
              <a:rPr sz="1200" dirty="0">
                <a:latin typeface="Century Gothic"/>
                <a:cs typeface="Century Gothic"/>
              </a:rPr>
              <a:t>в  </a:t>
            </a:r>
            <a:r>
              <a:rPr sz="1200" spc="-5" dirty="0">
                <a:latin typeface="Century Gothic"/>
                <a:cs typeface="Century Gothic"/>
              </a:rPr>
              <a:t>общем объеме</a:t>
            </a:r>
            <a:r>
              <a:rPr sz="1200" spc="-7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6172200" y="3505200"/>
            <a:ext cx="2743200" cy="10668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23"/>
          <p:cNvSpPr txBox="1"/>
          <p:nvPr/>
        </p:nvSpPr>
        <p:spPr>
          <a:xfrm>
            <a:off x="457200" y="5029200"/>
            <a:ext cx="711835" cy="436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22</a:t>
            </a:r>
            <a:r>
              <a:rPr sz="1400" b="1" spc="-85" smtClean="0">
                <a:latin typeface="Century Gothic"/>
                <a:cs typeface="Century Gothic"/>
              </a:rPr>
              <a:t> </a:t>
            </a:r>
            <a:r>
              <a:rPr lang="ru-RU" sz="1400" b="1" spc="-85" dirty="0" smtClean="0">
                <a:latin typeface="Century Gothic"/>
                <a:cs typeface="Century Gothic"/>
              </a:rPr>
              <a:t>373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8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93" name="object 9"/>
          <p:cNvSpPr txBox="1"/>
          <p:nvPr/>
        </p:nvSpPr>
        <p:spPr>
          <a:xfrm>
            <a:off x="1143000" y="4648200"/>
            <a:ext cx="1828800" cy="11971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Субвенции бюджетам на содержание ребенка в семье опекуна и приемной семье, а также вознаграждение, причитающееся приемному родителю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10" name="object 42"/>
          <p:cNvSpPr/>
          <p:nvPr/>
        </p:nvSpPr>
        <p:spPr>
          <a:xfrm>
            <a:off x="3276600" y="3505200"/>
            <a:ext cx="2590800" cy="1066800"/>
          </a:xfrm>
          <a:custGeom>
            <a:avLst/>
            <a:gdLst/>
            <a:ahLst/>
            <a:cxnLst/>
            <a:rect l="l" t="t" r="r" b="b"/>
            <a:pathLst>
              <a:path w="2520950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9"/>
          <p:cNvSpPr txBox="1"/>
          <p:nvPr/>
        </p:nvSpPr>
        <p:spPr>
          <a:xfrm>
            <a:off x="4038600" y="3505200"/>
            <a:ext cx="1828800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Субвенции местным бюджетам на выполнение передаваемых полномочий субъектов Российской Федерации 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14" name="object 19"/>
          <p:cNvSpPr/>
          <p:nvPr/>
        </p:nvSpPr>
        <p:spPr>
          <a:xfrm>
            <a:off x="3276600" y="3505200"/>
            <a:ext cx="45719" cy="1066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20"/>
          <p:cNvSpPr/>
          <p:nvPr/>
        </p:nvSpPr>
        <p:spPr>
          <a:xfrm>
            <a:off x="3276600" y="4648200"/>
            <a:ext cx="45719" cy="12192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rgbClr val="F3AE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23"/>
          <p:cNvSpPr txBox="1"/>
          <p:nvPr/>
        </p:nvSpPr>
        <p:spPr>
          <a:xfrm>
            <a:off x="3352800" y="3962400"/>
            <a:ext cx="711835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spc="-85" dirty="0" smtClean="0">
                <a:latin typeface="Century Gothic"/>
                <a:cs typeface="Century Gothic"/>
              </a:rPr>
              <a:t>5</a:t>
            </a:r>
            <a:r>
              <a:rPr sz="1400" b="1" spc="-85" smtClean="0">
                <a:latin typeface="Century Gothic"/>
                <a:cs typeface="Century Gothic"/>
              </a:rPr>
              <a:t> </a:t>
            </a:r>
            <a:r>
              <a:rPr lang="ru-RU" sz="1400" b="1" spc="-85" dirty="0" smtClean="0">
                <a:latin typeface="Century Gothic"/>
                <a:cs typeface="Century Gothic"/>
              </a:rPr>
              <a:t>390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3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117" name="object 23"/>
          <p:cNvSpPr txBox="1"/>
          <p:nvPr/>
        </p:nvSpPr>
        <p:spPr>
          <a:xfrm>
            <a:off x="3352800" y="5029200"/>
            <a:ext cx="711835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23</a:t>
            </a:r>
            <a:r>
              <a:rPr sz="1400" b="1" spc="-85" smtClean="0">
                <a:latin typeface="Century Gothic"/>
                <a:cs typeface="Century Gothic"/>
              </a:rPr>
              <a:t> </a:t>
            </a:r>
            <a:r>
              <a:rPr lang="ru-RU" sz="1400" b="1" spc="-85" dirty="0" smtClean="0">
                <a:latin typeface="Century Gothic"/>
                <a:cs typeface="Century Gothic"/>
              </a:rPr>
              <a:t>291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4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118" name="object 9"/>
          <p:cNvSpPr txBox="1"/>
          <p:nvPr/>
        </p:nvSpPr>
        <p:spPr>
          <a:xfrm>
            <a:off x="4038600" y="4648200"/>
            <a:ext cx="1905000" cy="11971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Субвенции бюджетам на содержание ребенка в семье опекуна и приемной семье, а также вознаграждение, причитающееся приемному родителю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22" name="object 9"/>
          <p:cNvSpPr txBox="1"/>
          <p:nvPr/>
        </p:nvSpPr>
        <p:spPr>
          <a:xfrm>
            <a:off x="7086600" y="3505200"/>
            <a:ext cx="1828800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Субвенции местным бюджетам на выполнение передаваемых полномочий субъектов Российской Федерации 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24" name="object 19"/>
          <p:cNvSpPr/>
          <p:nvPr/>
        </p:nvSpPr>
        <p:spPr>
          <a:xfrm>
            <a:off x="6172200" y="3505200"/>
            <a:ext cx="45719" cy="1066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20"/>
          <p:cNvSpPr/>
          <p:nvPr/>
        </p:nvSpPr>
        <p:spPr>
          <a:xfrm>
            <a:off x="6172200" y="4648200"/>
            <a:ext cx="76200" cy="12192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rgbClr val="F3AE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23"/>
          <p:cNvSpPr txBox="1"/>
          <p:nvPr/>
        </p:nvSpPr>
        <p:spPr>
          <a:xfrm>
            <a:off x="6324600" y="3962400"/>
            <a:ext cx="711835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5 610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7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127" name="object 23"/>
          <p:cNvSpPr txBox="1"/>
          <p:nvPr/>
        </p:nvSpPr>
        <p:spPr>
          <a:xfrm>
            <a:off x="6324600" y="5029200"/>
            <a:ext cx="711835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24 246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5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128" name="object 9"/>
          <p:cNvSpPr txBox="1"/>
          <p:nvPr/>
        </p:nvSpPr>
        <p:spPr>
          <a:xfrm>
            <a:off x="7086600" y="4648200"/>
            <a:ext cx="1828800" cy="11971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Субвенции бюджетам на содержание ребенка в семье опекуна и приемной семье, а также вознаграждение, причитающееся приемному родителю</a:t>
            </a:r>
            <a:endParaRPr sz="1100" dirty="0">
              <a:latin typeface="Century Gothic"/>
              <a:cs typeface="Century Gothic"/>
            </a:endParaRPr>
          </a:p>
        </p:txBody>
      </p:sp>
      <p:graphicFrame>
        <p:nvGraphicFramePr>
          <p:cNvPr id="131" name="Диаграмма 130"/>
          <p:cNvGraphicFramePr/>
          <p:nvPr/>
        </p:nvGraphicFramePr>
        <p:xfrm>
          <a:off x="3124200" y="1828800"/>
          <a:ext cx="2819400" cy="16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3" name="Диаграмма 132"/>
          <p:cNvGraphicFramePr/>
          <p:nvPr/>
        </p:nvGraphicFramePr>
        <p:xfrm>
          <a:off x="5867400" y="1828800"/>
          <a:ext cx="3505200" cy="152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" name="Прямоугольник 40"/>
          <p:cNvSpPr/>
          <p:nvPr/>
        </p:nvSpPr>
        <p:spPr>
          <a:xfrm>
            <a:off x="0" y="0"/>
            <a:ext cx="7620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ject 7"/>
          <p:cNvSpPr txBox="1"/>
          <p:nvPr/>
        </p:nvSpPr>
        <p:spPr>
          <a:xfrm>
            <a:off x="690473" y="575817"/>
            <a:ext cx="2214245" cy="14580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0"/>
              </a:spcBef>
            </a:pPr>
            <a:r>
              <a:rPr lang="ru-RU" sz="2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157 798</a:t>
            </a:r>
            <a:r>
              <a:rPr sz="2400" b="1" spc="-5" smtClean="0">
                <a:solidFill>
                  <a:srgbClr val="3BB7B9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3 </a:t>
            </a: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smtClean="0">
                <a:latin typeface="Century Gothic"/>
                <a:cs typeface="Century Gothic"/>
              </a:rPr>
              <a:t>.рублей</a:t>
            </a:r>
            <a:r>
              <a:rPr lang="ru-RU" sz="1100" dirty="0" smtClean="0">
                <a:latin typeface="Century Gothic"/>
                <a:cs typeface="Century Gothic"/>
              </a:rPr>
              <a:t> </a:t>
            </a:r>
            <a:r>
              <a:rPr sz="1400" smtClean="0">
                <a:latin typeface="Century Gothic"/>
                <a:cs typeface="Century Gothic"/>
              </a:rPr>
              <a:t>-  </a:t>
            </a:r>
            <a:r>
              <a:rPr sz="1400" dirty="0">
                <a:latin typeface="Century Gothic"/>
                <a:cs typeface="Century Gothic"/>
              </a:rPr>
              <a:t>всего безвозмездных  поступлений</a:t>
            </a:r>
          </a:p>
          <a:p>
            <a:pPr marL="12700" marR="28448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entury Gothic"/>
                <a:cs typeface="Century Gothic"/>
              </a:rPr>
              <a:t>Это </a:t>
            </a:r>
            <a:r>
              <a:rPr sz="1200" spc="-5" err="1">
                <a:latin typeface="Century Gothic"/>
                <a:cs typeface="Century Gothic"/>
              </a:rPr>
              <a:t>составляет</a:t>
            </a:r>
            <a:r>
              <a:rPr sz="1200" spc="-5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98</a:t>
            </a:r>
            <a:r>
              <a:rPr sz="1600" b="1" spc="-1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9</a:t>
            </a:r>
            <a:r>
              <a:rPr sz="1600" b="1" spc="-10" smtClean="0">
                <a:latin typeface="Century Gothic"/>
                <a:cs typeface="Century Gothic"/>
              </a:rPr>
              <a:t>% </a:t>
            </a:r>
            <a:r>
              <a:rPr sz="1200" dirty="0">
                <a:latin typeface="Century Gothic"/>
                <a:cs typeface="Century Gothic"/>
              </a:rPr>
              <a:t>в  </a:t>
            </a:r>
            <a:r>
              <a:rPr sz="1200" spc="-5" dirty="0">
                <a:latin typeface="Century Gothic"/>
                <a:cs typeface="Century Gothic"/>
              </a:rPr>
              <a:t>общем объеме</a:t>
            </a:r>
            <a:r>
              <a:rPr sz="1200" spc="-7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graphicFrame>
        <p:nvGraphicFramePr>
          <p:cNvPr id="130" name="Диаграмма 129"/>
          <p:cNvGraphicFramePr/>
          <p:nvPr/>
        </p:nvGraphicFramePr>
        <p:xfrm>
          <a:off x="76200" y="1752600"/>
          <a:ext cx="2971800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object 2"/>
          <p:cNvSpPr/>
          <p:nvPr/>
        </p:nvSpPr>
        <p:spPr>
          <a:xfrm>
            <a:off x="166712" y="548690"/>
            <a:ext cx="2885440" cy="615691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Рисунок 41" descr="М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52400" y="0"/>
            <a:ext cx="939078" cy="685800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524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44" name="object 42"/>
          <p:cNvSpPr/>
          <p:nvPr/>
        </p:nvSpPr>
        <p:spPr>
          <a:xfrm>
            <a:off x="3352800" y="5943600"/>
            <a:ext cx="2667000" cy="685800"/>
          </a:xfrm>
          <a:custGeom>
            <a:avLst/>
            <a:gdLst/>
            <a:ahLst/>
            <a:cxnLst/>
            <a:rect l="l" t="t" r="r" b="b"/>
            <a:pathLst>
              <a:path w="2520950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9"/>
          <p:cNvSpPr txBox="1"/>
          <p:nvPr/>
        </p:nvSpPr>
        <p:spPr>
          <a:xfrm rot="10800000" flipV="1">
            <a:off x="7315200" y="5943600"/>
            <a:ext cx="1600200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Дотации на выравнивание бюджетной обеспеченности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49" name="object 23"/>
          <p:cNvSpPr txBox="1"/>
          <p:nvPr/>
        </p:nvSpPr>
        <p:spPr>
          <a:xfrm rot="10800000" flipV="1">
            <a:off x="6400800" y="6096000"/>
            <a:ext cx="838200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140 183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3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50" name="object 20"/>
          <p:cNvSpPr/>
          <p:nvPr/>
        </p:nvSpPr>
        <p:spPr>
          <a:xfrm>
            <a:off x="6172200" y="5943600"/>
            <a:ext cx="76200" cy="685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9"/>
          <p:cNvSpPr txBox="1"/>
          <p:nvPr/>
        </p:nvSpPr>
        <p:spPr>
          <a:xfrm rot="10800000" flipV="1">
            <a:off x="4267200" y="5943600"/>
            <a:ext cx="1676400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Дотации на выравнивание бюджетной обеспеченности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52" name="object 23"/>
          <p:cNvSpPr txBox="1"/>
          <p:nvPr/>
        </p:nvSpPr>
        <p:spPr>
          <a:xfrm rot="10800000" flipV="1">
            <a:off x="3352800" y="6096000"/>
            <a:ext cx="838200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134 877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4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53" name="object 20"/>
          <p:cNvSpPr/>
          <p:nvPr/>
        </p:nvSpPr>
        <p:spPr>
          <a:xfrm>
            <a:off x="3276600" y="5943600"/>
            <a:ext cx="76200" cy="685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2"/>
          <p:cNvSpPr/>
          <p:nvPr/>
        </p:nvSpPr>
        <p:spPr>
          <a:xfrm>
            <a:off x="381000" y="5943600"/>
            <a:ext cx="2590800" cy="685800"/>
          </a:xfrm>
          <a:custGeom>
            <a:avLst/>
            <a:gdLst/>
            <a:ahLst/>
            <a:cxnLst/>
            <a:rect l="l" t="t" r="r" b="b"/>
            <a:pathLst>
              <a:path w="2520950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>
              <a:solidFill>
                <a:srgbClr val="00B0F0"/>
              </a:solidFill>
            </a:endParaRPr>
          </a:p>
        </p:txBody>
      </p:sp>
      <p:sp>
        <p:nvSpPr>
          <p:cNvPr id="55" name="object 20"/>
          <p:cNvSpPr/>
          <p:nvPr/>
        </p:nvSpPr>
        <p:spPr>
          <a:xfrm>
            <a:off x="381000" y="5943600"/>
            <a:ext cx="76200" cy="685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9"/>
          <p:cNvSpPr txBox="1"/>
          <p:nvPr/>
        </p:nvSpPr>
        <p:spPr>
          <a:xfrm rot="10800000" flipV="1">
            <a:off x="1371600" y="5943600"/>
            <a:ext cx="1600200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Дотации на выравнивание бюджетной обеспеченности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57" name="object 23"/>
          <p:cNvSpPr txBox="1"/>
          <p:nvPr/>
        </p:nvSpPr>
        <p:spPr>
          <a:xfrm rot="10800000" flipV="1">
            <a:off x="457200" y="6096000"/>
            <a:ext cx="838200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130 247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8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737" y="451530"/>
            <a:ext cx="201295" cy="2190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18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603"/>
            <a:ext cx="9143999" cy="6851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5C6E7D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73604" y="853185"/>
            <a:ext cx="47967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spc="-5" dirty="0">
                <a:solidFill>
                  <a:srgbClr val="FFFFFF"/>
                </a:solidFill>
              </a:rPr>
              <a:t>РАСХОДЫ</a:t>
            </a:r>
            <a:endParaRPr sz="7200"/>
          </a:p>
        </p:txBody>
      </p:sp>
      <p:sp>
        <p:nvSpPr>
          <p:cNvPr id="6" name="object 6"/>
          <p:cNvSpPr/>
          <p:nvPr/>
        </p:nvSpPr>
        <p:spPr>
          <a:xfrm>
            <a:off x="179514" y="800672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9514" y="2744915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66670" y="1947164"/>
            <a:ext cx="508063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760" marR="5080" indent="-9906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-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выплачиваемые </a:t>
            </a: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из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бюджета денежные средства (например, </a:t>
            </a:r>
            <a:r>
              <a:rPr sz="1200" spc="-5" dirty="0" err="1">
                <a:solidFill>
                  <a:srgbClr val="FFFFFF"/>
                </a:solidFill>
                <a:latin typeface="Century Gothic"/>
                <a:cs typeface="Century Gothic"/>
              </a:rPr>
              <a:t>на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lang="ru-RU"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проведение спортивных, праздничных и </a:t>
            </a: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досуговых</a:t>
            </a:r>
            <a:r>
              <a:rPr lang="ru-RU"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мероприятий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, </a:t>
            </a:r>
            <a:r>
              <a:rPr sz="1200" spc="-5" dirty="0" err="1">
                <a:solidFill>
                  <a:srgbClr val="FFFFFF"/>
                </a:solidFill>
                <a:latin typeface="Century Gothic"/>
                <a:cs typeface="Century Gothic"/>
              </a:rPr>
              <a:t>на</a:t>
            </a:r>
            <a:r>
              <a:rPr sz="1200" spc="5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1200" spc="50" dirty="0" smtClean="0">
                <a:solidFill>
                  <a:srgbClr val="FFFFFF"/>
                </a:solidFill>
                <a:latin typeface="Century Gothic"/>
                <a:cs typeface="Century Gothic"/>
              </a:rPr>
              <a:t>благоустройство внутриквартальных территорий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)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8027" y="6225336"/>
            <a:ext cx="77279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sz="1400" b="1" spc="-105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(отчет)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57400" y="6248400"/>
            <a:ext cx="77279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400" b="1" smtClean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400" b="1" spc="-105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(план)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33800" y="6248400"/>
            <a:ext cx="7727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22</a:t>
            </a:r>
            <a:r>
              <a:rPr sz="1400" b="1" spc="-105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86400" y="6324600"/>
            <a:ext cx="7727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23</a:t>
            </a:r>
            <a:r>
              <a:rPr sz="1400" b="1" spc="-105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15200" y="6400800"/>
            <a:ext cx="7727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24 </a:t>
            </a:r>
            <a:r>
              <a:rPr sz="14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62400" y="3962400"/>
            <a:ext cx="369332" cy="2157475"/>
          </a:xfrm>
          <a:prstGeom prst="rect">
            <a:avLst/>
          </a:prstGeom>
          <a:solidFill>
            <a:srgbClr val="5C6E7D">
              <a:alpha val="85096"/>
            </a:srgbClr>
          </a:solidFill>
          <a:ln w="38100">
            <a:solidFill>
              <a:srgbClr val="FFFFFF"/>
            </a:solidFill>
          </a:ln>
        </p:spPr>
        <p:txBody>
          <a:bodyPr vert="vert270" wrap="square" lIns="0" tIns="41910" rIns="0" bIns="0" rtlCol="0">
            <a:spAutoFit/>
          </a:bodyPr>
          <a:lstStyle/>
          <a:p>
            <a:pPr marL="826135" algn="just">
              <a:lnSpc>
                <a:spcPct val="100000"/>
              </a:lnSpc>
              <a:spcBef>
                <a:spcPts val="330"/>
              </a:spcBef>
            </a:pPr>
            <a:r>
              <a:rPr lang="ru-RU" sz="2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170000,0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8540" y="3675710"/>
            <a:ext cx="107569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400" b="1" spc="-1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р</a:t>
            </a:r>
            <a:r>
              <a:rPr sz="1400" b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уб</a:t>
            </a:r>
            <a:r>
              <a:rPr sz="14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лей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4266" y="3962401"/>
            <a:ext cx="369332" cy="2133600"/>
          </a:xfrm>
          <a:prstGeom prst="rect">
            <a:avLst/>
          </a:prstGeom>
          <a:solidFill>
            <a:srgbClr val="5C6E7D">
              <a:alpha val="85096"/>
            </a:srgbClr>
          </a:solidFill>
          <a:ln w="38100">
            <a:solidFill>
              <a:srgbClr val="FFFFFF"/>
            </a:solidFill>
          </a:ln>
        </p:spPr>
        <p:txBody>
          <a:bodyPr vert="vert270" wrap="square" lIns="0" tIns="36830" rIns="0" bIns="0" rtlCol="0">
            <a:spAutoFit/>
          </a:bodyPr>
          <a:lstStyle/>
          <a:p>
            <a:pPr marL="777240">
              <a:lnSpc>
                <a:spcPct val="100000"/>
              </a:lnSpc>
              <a:spcBef>
                <a:spcPts val="290"/>
              </a:spcBef>
            </a:pPr>
            <a:r>
              <a:rPr lang="ru-RU" sz="2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133073,3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86000" y="3962400"/>
            <a:ext cx="369332" cy="2157602"/>
          </a:xfrm>
          <a:prstGeom prst="rect">
            <a:avLst/>
          </a:prstGeom>
          <a:solidFill>
            <a:srgbClr val="5C6E7D">
              <a:alpha val="85096"/>
            </a:srgbClr>
          </a:solidFill>
          <a:ln w="38100">
            <a:solidFill>
              <a:srgbClr val="FFFFFF"/>
            </a:solidFill>
          </a:ln>
        </p:spPr>
        <p:txBody>
          <a:bodyPr vert="vert270" wrap="square" lIns="0" tIns="42545" rIns="0" bIns="0" rtlCol="0">
            <a:spAutoFit/>
          </a:bodyPr>
          <a:lstStyle/>
          <a:p>
            <a:pPr marL="797560">
              <a:lnSpc>
                <a:spcPct val="100000"/>
              </a:lnSpc>
              <a:spcBef>
                <a:spcPts val="335"/>
              </a:spcBef>
            </a:pPr>
            <a:r>
              <a:rPr lang="ru-RU" sz="2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198126</a:t>
            </a:r>
            <a:r>
              <a:rPr sz="24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3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15000" y="3962400"/>
            <a:ext cx="369332" cy="2233548"/>
          </a:xfrm>
          <a:prstGeom prst="rect">
            <a:avLst/>
          </a:prstGeom>
          <a:solidFill>
            <a:srgbClr val="5C6E7D">
              <a:alpha val="85096"/>
            </a:srgbClr>
          </a:solidFill>
          <a:ln w="38100">
            <a:solidFill>
              <a:srgbClr val="FFFFFF"/>
            </a:solidFill>
          </a:ln>
        </p:spPr>
        <p:txBody>
          <a:bodyPr vert="vert270" wrap="square" lIns="0" tIns="49530" rIns="0" bIns="0" rtlCol="0">
            <a:spAutoFit/>
          </a:bodyPr>
          <a:lstStyle/>
          <a:p>
            <a:pPr marL="821690">
              <a:lnSpc>
                <a:spcPct val="100000"/>
              </a:lnSpc>
              <a:spcBef>
                <a:spcPts val="390"/>
              </a:spcBef>
            </a:pPr>
            <a:r>
              <a:rPr lang="ru-RU" sz="2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165484</a:t>
            </a:r>
            <a:r>
              <a:rPr sz="24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4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543800" y="3962400"/>
            <a:ext cx="369332" cy="2233802"/>
          </a:xfrm>
          <a:prstGeom prst="rect">
            <a:avLst/>
          </a:prstGeom>
          <a:solidFill>
            <a:srgbClr val="5C6E7D">
              <a:alpha val="85096"/>
            </a:srgbClr>
          </a:solidFill>
          <a:ln w="38100">
            <a:solidFill>
              <a:srgbClr val="FFFFFF"/>
            </a:solidFill>
          </a:ln>
        </p:spPr>
        <p:txBody>
          <a:bodyPr vert="vert270" wrap="square" lIns="0" tIns="49530" rIns="0" bIns="0" rtlCol="0">
            <a:spAutoFit/>
          </a:bodyPr>
          <a:lstStyle/>
          <a:p>
            <a:pPr marL="790575">
              <a:lnSpc>
                <a:spcPct val="100000"/>
              </a:lnSpc>
              <a:spcBef>
                <a:spcPts val="390"/>
              </a:spcBef>
            </a:pPr>
            <a:r>
              <a:rPr lang="ru-RU" sz="2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172110</a:t>
            </a:r>
            <a:r>
              <a:rPr sz="24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9</a:t>
            </a:r>
            <a:endParaRPr sz="24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/>
          <p:nvPr/>
        </p:nvSpPr>
        <p:spPr>
          <a:xfrm>
            <a:off x="6629400" y="2057400"/>
            <a:ext cx="21393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entury Gothic"/>
                <a:cs typeface="Century Gothic"/>
              </a:rPr>
              <a:t>Общегосударственные</a:t>
            </a:r>
            <a:r>
              <a:rPr sz="1000" spc="-25" dirty="0">
                <a:latin typeface="Century Gothic"/>
                <a:cs typeface="Century Gothic"/>
              </a:rPr>
              <a:t> </a:t>
            </a:r>
            <a:r>
              <a:rPr sz="1000" spc="-5" dirty="0">
                <a:latin typeface="Century Gothic"/>
                <a:cs typeface="Century Gothic"/>
              </a:rPr>
              <a:t>вопросы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477000" y="28194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0484" h="70484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477000" y="4572000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477000" y="41148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477000" y="3657600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477000" y="2438400"/>
            <a:ext cx="70485" cy="68580"/>
          </a:xfrm>
          <a:custGeom>
            <a:avLst/>
            <a:gdLst/>
            <a:ahLst/>
            <a:cxnLst/>
            <a:rect l="l" t="t" r="r" b="b"/>
            <a:pathLst>
              <a:path w="70484" h="68580">
                <a:moveTo>
                  <a:pt x="0" y="68579"/>
                </a:moveTo>
                <a:lnTo>
                  <a:pt x="70104" y="68579"/>
                </a:lnTo>
                <a:lnTo>
                  <a:pt x="70104" y="0"/>
                </a:lnTo>
                <a:lnTo>
                  <a:pt x="0" y="0"/>
                </a:lnTo>
                <a:lnTo>
                  <a:pt x="0" y="68579"/>
                </a:lnTo>
                <a:close/>
              </a:path>
            </a:pathLst>
          </a:custGeom>
          <a:solidFill>
            <a:srgbClr val="F468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477000" y="5257800"/>
            <a:ext cx="70485" cy="68580"/>
          </a:xfrm>
          <a:custGeom>
            <a:avLst/>
            <a:gdLst/>
            <a:ahLst/>
            <a:cxnLst/>
            <a:rect l="l" t="t" r="r" b="b"/>
            <a:pathLst>
              <a:path w="70484" h="68579">
                <a:moveTo>
                  <a:pt x="0" y="68579"/>
                </a:moveTo>
                <a:lnTo>
                  <a:pt x="70104" y="68579"/>
                </a:lnTo>
                <a:lnTo>
                  <a:pt x="70104" y="0"/>
                </a:lnTo>
                <a:lnTo>
                  <a:pt x="0" y="0"/>
                </a:lnTo>
                <a:lnTo>
                  <a:pt x="0" y="68579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477000" y="4876800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4"/>
                </a:moveTo>
                <a:lnTo>
                  <a:pt x="70104" y="70104"/>
                </a:lnTo>
                <a:lnTo>
                  <a:pt x="70104" y="0"/>
                </a:lnTo>
                <a:lnTo>
                  <a:pt x="0" y="0"/>
                </a:lnTo>
                <a:lnTo>
                  <a:pt x="0" y="7010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477000" y="2133600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86DB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77000" y="3200400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6629400" y="2362200"/>
            <a:ext cx="2310130" cy="3062633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88265">
              <a:lnSpc>
                <a:spcPct val="102000"/>
              </a:lnSpc>
              <a:spcBef>
                <a:spcPts val="70"/>
              </a:spcBef>
            </a:pPr>
            <a:r>
              <a:rPr sz="1000" spc="-5" dirty="0">
                <a:latin typeface="Century Gothic"/>
                <a:cs typeface="Century Gothic"/>
              </a:rPr>
              <a:t>Национальная безопасность и  правоохранительная</a:t>
            </a:r>
            <a:r>
              <a:rPr sz="1000" spc="-50" dirty="0">
                <a:latin typeface="Century Gothic"/>
                <a:cs typeface="Century Gothic"/>
              </a:rPr>
              <a:t> </a:t>
            </a:r>
            <a:r>
              <a:rPr sz="1000" spc="-5" dirty="0">
                <a:latin typeface="Century Gothic"/>
                <a:cs typeface="Century Gothic"/>
              </a:rPr>
              <a:t>деятельность</a:t>
            </a:r>
            <a:endParaRPr sz="1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000" spc="-5" dirty="0">
                <a:latin typeface="Century Gothic"/>
                <a:cs typeface="Century Gothic"/>
              </a:rPr>
              <a:t>Национальная</a:t>
            </a:r>
            <a:r>
              <a:rPr sz="1000" spc="-10" dirty="0">
                <a:latin typeface="Century Gothic"/>
                <a:cs typeface="Century Gothic"/>
              </a:rPr>
              <a:t> экономика</a:t>
            </a:r>
            <a:endParaRPr sz="1000" dirty="0">
              <a:latin typeface="Century Gothic"/>
              <a:cs typeface="Century Gothic"/>
            </a:endParaRPr>
          </a:p>
          <a:p>
            <a:pPr marL="12700" marR="5080">
              <a:lnSpc>
                <a:spcPct val="280200"/>
              </a:lnSpc>
            </a:pPr>
            <a:r>
              <a:rPr sz="1000" spc="-10" dirty="0">
                <a:latin typeface="Century Gothic"/>
                <a:cs typeface="Century Gothic"/>
              </a:rPr>
              <a:t>Жилищно-коммунальное </a:t>
            </a:r>
            <a:r>
              <a:rPr sz="1000" spc="-5" dirty="0" err="1">
                <a:latin typeface="Century Gothic"/>
                <a:cs typeface="Century Gothic"/>
              </a:rPr>
              <a:t>хозяйство</a:t>
            </a:r>
            <a:r>
              <a:rPr sz="1000" spc="-5" dirty="0">
                <a:latin typeface="Century Gothic"/>
                <a:cs typeface="Century Gothic"/>
              </a:rPr>
              <a:t>  </a:t>
            </a:r>
            <a:r>
              <a:rPr sz="1000" spc="-5" dirty="0" err="1" smtClean="0">
                <a:latin typeface="Century Gothic"/>
                <a:cs typeface="Century Gothic"/>
              </a:rPr>
              <a:t>Образование</a:t>
            </a:r>
            <a:endParaRPr sz="10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000" spc="-10" dirty="0">
                <a:latin typeface="Century Gothic"/>
                <a:cs typeface="Century Gothic"/>
              </a:rPr>
              <a:t>Культура,</a:t>
            </a:r>
            <a:r>
              <a:rPr sz="1000" spc="-40" dirty="0">
                <a:latin typeface="Century Gothic"/>
                <a:cs typeface="Century Gothic"/>
              </a:rPr>
              <a:t> </a:t>
            </a:r>
            <a:r>
              <a:rPr sz="1000" spc="-5" dirty="0">
                <a:latin typeface="Century Gothic"/>
                <a:cs typeface="Century Gothic"/>
              </a:rPr>
              <a:t>кинематография</a:t>
            </a:r>
            <a:endParaRPr sz="10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 marL="12700" marR="154940">
              <a:lnSpc>
                <a:spcPct val="102000"/>
              </a:lnSpc>
              <a:spcBef>
                <a:spcPts val="915"/>
              </a:spcBef>
            </a:pPr>
            <a:r>
              <a:rPr sz="1000" spc="-10" dirty="0" err="1" smtClean="0">
                <a:latin typeface="Century Gothic"/>
                <a:cs typeface="Century Gothic"/>
              </a:rPr>
              <a:t>Социальная</a:t>
            </a:r>
            <a:r>
              <a:rPr sz="1000" spc="-10" dirty="0" smtClean="0">
                <a:latin typeface="Century Gothic"/>
                <a:cs typeface="Century Gothic"/>
              </a:rPr>
              <a:t> </a:t>
            </a:r>
            <a:r>
              <a:rPr sz="1000" spc="-10" dirty="0" err="1" smtClean="0">
                <a:latin typeface="Century Gothic"/>
                <a:cs typeface="Century Gothic"/>
              </a:rPr>
              <a:t>политика</a:t>
            </a:r>
            <a:endParaRPr sz="1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000" spc="-5" dirty="0">
                <a:latin typeface="Century Gothic"/>
                <a:cs typeface="Century Gothic"/>
              </a:rPr>
              <a:t>Физическая </a:t>
            </a:r>
            <a:r>
              <a:rPr sz="1000" spc="-10" dirty="0">
                <a:latin typeface="Century Gothic"/>
                <a:cs typeface="Century Gothic"/>
              </a:rPr>
              <a:t>культура </a:t>
            </a:r>
            <a:r>
              <a:rPr sz="1000" spc="-5" dirty="0">
                <a:latin typeface="Century Gothic"/>
                <a:cs typeface="Century Gothic"/>
              </a:rPr>
              <a:t>и</a:t>
            </a:r>
            <a:r>
              <a:rPr sz="1000" spc="15" dirty="0">
                <a:latin typeface="Century Gothic"/>
                <a:cs typeface="Century Gothic"/>
              </a:rPr>
              <a:t> </a:t>
            </a:r>
            <a:r>
              <a:rPr sz="1000" spc="-5" dirty="0">
                <a:latin typeface="Century Gothic"/>
                <a:cs typeface="Century Gothic"/>
              </a:rPr>
              <a:t>спорт</a:t>
            </a:r>
            <a:endParaRPr sz="10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000" spc="-5" dirty="0">
                <a:latin typeface="Century Gothic"/>
                <a:cs typeface="Century Gothic"/>
              </a:rPr>
              <a:t>Средства массовой</a:t>
            </a:r>
            <a:r>
              <a:rPr sz="1000" spc="-30" dirty="0">
                <a:latin typeface="Century Gothic"/>
                <a:cs typeface="Century Gothic"/>
              </a:rPr>
              <a:t> </a:t>
            </a:r>
            <a:r>
              <a:rPr sz="1000" spc="-5" dirty="0">
                <a:latin typeface="Century Gothic"/>
                <a:cs typeface="Century Gothic"/>
              </a:rPr>
              <a:t>информации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834339" y="46481"/>
            <a:ext cx="735075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РАСХОДЫ </a:t>
            </a:r>
            <a:r>
              <a:rPr dirty="0" smtClean="0"/>
              <a:t>БЮДЖЕТА </a:t>
            </a:r>
            <a:r>
              <a:rPr lang="ru-RU" dirty="0" smtClean="0"/>
              <a:t>МО ДАЧНОЕ </a:t>
            </a:r>
            <a:r>
              <a:rPr spc="-5" dirty="0" smtClean="0"/>
              <a:t>ПО </a:t>
            </a:r>
            <a:r>
              <a:rPr spc="-5" dirty="0"/>
              <a:t>РАЗДЕЛАМ</a:t>
            </a:r>
            <a:r>
              <a:rPr spc="-30" dirty="0"/>
              <a:t> </a:t>
            </a:r>
            <a:r>
              <a:rPr dirty="0"/>
              <a:t>БЮДЖЕТНОЙ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834339" y="320751"/>
            <a:ext cx="48990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КЛАССИФИКАЦИИ РАСХОДОВ</a:t>
            </a:r>
            <a:r>
              <a:rPr sz="1800" b="1" spc="-2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БЮДЖЕТОВ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02437" y="866902"/>
            <a:ext cx="969163" cy="4122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133</a:t>
            </a:r>
            <a:r>
              <a:rPr sz="1600" b="1" spc="-65" smtClean="0">
                <a:latin typeface="Century Gothic"/>
                <a:cs typeface="Century Gothic"/>
              </a:rPr>
              <a:t> </a:t>
            </a:r>
            <a:r>
              <a:rPr lang="ru-RU" sz="1600" b="1" spc="-65" dirty="0" smtClean="0">
                <a:latin typeface="Century Gothic"/>
                <a:cs typeface="Century Gothic"/>
              </a:rPr>
              <a:t>073,3</a:t>
            </a:r>
            <a:endParaRPr sz="16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lang="ru-RU" sz="1000" b="1" spc="-10" dirty="0" err="1" smtClean="0">
                <a:latin typeface="Century Gothic"/>
                <a:cs typeface="Century Gothic"/>
              </a:rPr>
              <a:t>тыс</a:t>
            </a:r>
            <a:r>
              <a:rPr sz="1000" b="1" spc="-10" dirty="0" smtClean="0">
                <a:latin typeface="Century Gothic"/>
                <a:cs typeface="Century Gothic"/>
              </a:rPr>
              <a:t>.</a:t>
            </a:r>
            <a:r>
              <a:rPr sz="1000" b="1" spc="-10" dirty="0" err="1" smtClean="0">
                <a:latin typeface="Century Gothic"/>
                <a:cs typeface="Century Gothic"/>
              </a:rPr>
              <a:t>рублей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698751" y="866902"/>
            <a:ext cx="968249" cy="4122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198 126</a:t>
            </a:r>
            <a:r>
              <a:rPr sz="1600" b="1" spc="-1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3</a:t>
            </a:r>
            <a:endParaRPr sz="16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lang="ru-RU" sz="1000" b="1" spc="-10" dirty="0" err="1" smtClean="0">
                <a:latin typeface="Century Gothic"/>
                <a:cs typeface="Century Gothic"/>
              </a:rPr>
              <a:t>тыс</a:t>
            </a:r>
            <a:r>
              <a:rPr sz="1000" b="1" spc="-10" dirty="0" smtClean="0">
                <a:latin typeface="Century Gothic"/>
                <a:cs typeface="Century Gothic"/>
              </a:rPr>
              <a:t>.</a:t>
            </a:r>
            <a:r>
              <a:rPr sz="1000" b="1" spc="-10" dirty="0" err="1" smtClean="0">
                <a:latin typeface="Century Gothic"/>
                <a:cs typeface="Century Gothic"/>
              </a:rPr>
              <a:t>рублей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971800" y="838200"/>
            <a:ext cx="914400" cy="4122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170</a:t>
            </a:r>
            <a:r>
              <a:rPr sz="1600" b="1" spc="-65" smtClean="0">
                <a:latin typeface="Century Gothic"/>
                <a:cs typeface="Century Gothic"/>
              </a:rPr>
              <a:t> </a:t>
            </a:r>
            <a:r>
              <a:rPr lang="ru-RU" sz="1600" b="1" spc="-65" dirty="0" smtClean="0">
                <a:latin typeface="Century Gothic"/>
                <a:cs typeface="Century Gothic"/>
              </a:rPr>
              <a:t>000</a:t>
            </a:r>
            <a:r>
              <a:rPr sz="1600" b="1" spc="-1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0</a:t>
            </a:r>
            <a:endParaRPr sz="16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lang="ru-RU" sz="1000" b="1" spc="-10" dirty="0" err="1" smtClean="0">
                <a:latin typeface="Century Gothic"/>
                <a:cs typeface="Century Gothic"/>
              </a:rPr>
              <a:t>тыс</a:t>
            </a:r>
            <a:r>
              <a:rPr sz="1000" b="1" spc="-10" dirty="0" smtClean="0">
                <a:latin typeface="Century Gothic"/>
                <a:cs typeface="Century Gothic"/>
              </a:rPr>
              <a:t>.</a:t>
            </a:r>
            <a:r>
              <a:rPr sz="1000" b="1" spc="-10" dirty="0" err="1" smtClean="0">
                <a:latin typeface="Century Gothic"/>
                <a:cs typeface="Century Gothic"/>
              </a:rPr>
              <a:t>рублей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191000" y="838200"/>
            <a:ext cx="914400" cy="4122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600" b="1" spc="-60" dirty="0" smtClean="0">
                <a:latin typeface="Century Gothic"/>
                <a:cs typeface="Century Gothic"/>
              </a:rPr>
              <a:t>165</a:t>
            </a:r>
            <a:r>
              <a:rPr sz="1600" b="1" spc="-60" smtClean="0">
                <a:latin typeface="Century Gothic"/>
                <a:cs typeface="Century Gothic"/>
              </a:rPr>
              <a:t> </a:t>
            </a:r>
            <a:r>
              <a:rPr lang="ru-RU" sz="1600" b="1" spc="-60" dirty="0" smtClean="0">
                <a:latin typeface="Century Gothic"/>
                <a:cs typeface="Century Gothic"/>
              </a:rPr>
              <a:t>484</a:t>
            </a:r>
            <a:r>
              <a:rPr sz="1600" b="1" spc="-1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4</a:t>
            </a:r>
            <a:endParaRPr sz="16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lang="ru-RU" sz="1000" b="1" spc="-10" dirty="0" err="1" smtClean="0">
                <a:latin typeface="Century Gothic"/>
                <a:cs typeface="Century Gothic"/>
              </a:rPr>
              <a:t>тыс</a:t>
            </a:r>
            <a:r>
              <a:rPr sz="1000" b="1" spc="-10" dirty="0" smtClean="0">
                <a:latin typeface="Century Gothic"/>
                <a:cs typeface="Century Gothic"/>
              </a:rPr>
              <a:t>.</a:t>
            </a:r>
            <a:r>
              <a:rPr sz="1000" b="1" spc="-10" dirty="0" err="1" smtClean="0">
                <a:latin typeface="Century Gothic"/>
                <a:cs typeface="Century Gothic"/>
              </a:rPr>
              <a:t>рублей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469763" y="856615"/>
            <a:ext cx="1007237" cy="4122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172</a:t>
            </a:r>
            <a:r>
              <a:rPr sz="1600" b="1" spc="-65" smtClean="0">
                <a:latin typeface="Century Gothic"/>
                <a:cs typeface="Century Gothic"/>
              </a:rPr>
              <a:t> </a:t>
            </a:r>
            <a:r>
              <a:rPr lang="ru-RU" sz="1600" b="1" spc="-65" dirty="0" smtClean="0">
                <a:latin typeface="Century Gothic"/>
                <a:cs typeface="Century Gothic"/>
              </a:rPr>
              <a:t>110</a:t>
            </a:r>
            <a:r>
              <a:rPr sz="1600" b="1" spc="-1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9</a:t>
            </a:r>
            <a:endParaRPr sz="16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lang="ru-RU" sz="1000" b="1" spc="-10" dirty="0" err="1" smtClean="0">
                <a:latin typeface="Century Gothic"/>
                <a:cs typeface="Century Gothic"/>
              </a:rPr>
              <a:t>тыс</a:t>
            </a:r>
            <a:r>
              <a:rPr sz="1000" b="1" spc="-10" dirty="0" smtClean="0">
                <a:latin typeface="Century Gothic"/>
                <a:cs typeface="Century Gothic"/>
              </a:rPr>
              <a:t>.</a:t>
            </a:r>
            <a:r>
              <a:rPr sz="1000" b="1" spc="-10" dirty="0" err="1" smtClean="0">
                <a:latin typeface="Century Gothic"/>
                <a:cs typeface="Century Gothic"/>
              </a:rPr>
              <a:t>рублей</a:t>
            </a:r>
            <a:endParaRPr sz="1000" dirty="0">
              <a:latin typeface="Century Gothic"/>
              <a:cs typeface="Century Gothic"/>
            </a:endParaRPr>
          </a:p>
        </p:txBody>
      </p:sp>
      <p:graphicFrame>
        <p:nvGraphicFramePr>
          <p:cNvPr id="40" name="Диаграмма 39"/>
          <p:cNvGraphicFramePr/>
          <p:nvPr/>
        </p:nvGraphicFramePr>
        <p:xfrm>
          <a:off x="152400" y="533400"/>
          <a:ext cx="63246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 descr="М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14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Диаграмма 33"/>
          <p:cNvGraphicFramePr/>
          <p:nvPr/>
        </p:nvGraphicFramePr>
        <p:xfrm>
          <a:off x="152400" y="1371600"/>
          <a:ext cx="44196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074" name="Picture 2" descr="Z:\Гаращенко Анастасия\для отчёта\X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43400"/>
            <a:ext cx="2438400" cy="2286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Z:\Гаращенко Анастасия\для отчёта\IMG_207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4495800"/>
            <a:ext cx="2438400" cy="2209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834339" y="183896"/>
            <a:ext cx="5828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РАСХОДЫ НА </a:t>
            </a:r>
            <a:r>
              <a:rPr dirty="0"/>
              <a:t>ОБЩЕГОСУДАРСТВЕННЫЕ</a:t>
            </a:r>
            <a:r>
              <a:rPr spc="-80" dirty="0"/>
              <a:t> </a:t>
            </a:r>
            <a:r>
              <a:rPr spc="-5" dirty="0"/>
              <a:t>ВОПРОСЫ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515736" y="3733800"/>
            <a:ext cx="3258185" cy="17235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entury Gothic"/>
                <a:cs typeface="Century Gothic"/>
              </a:rPr>
              <a:t>ДРУГИЕ ОБЩЕГОСУДАРСТВЕННЫЕ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ts val="1140"/>
              </a:lnSpc>
            </a:pPr>
            <a:r>
              <a:rPr sz="1200" b="1" spc="-5" dirty="0" smtClean="0">
                <a:latin typeface="Century Gothic"/>
                <a:cs typeface="Century Gothic"/>
              </a:rPr>
              <a:t>ВОПРОСЫ</a:t>
            </a:r>
            <a:endParaRPr sz="1200" dirty="0">
              <a:latin typeface="Century Gothic"/>
              <a:cs typeface="Century Gothic"/>
            </a:endParaRPr>
          </a:p>
          <a:p>
            <a:pPr marL="192405" indent="-179705">
              <a:lnSpc>
                <a:spcPts val="1800"/>
              </a:lnSpc>
              <a:buSzPct val="141666"/>
              <a:buFont typeface="Wingdings"/>
              <a:buChar char=""/>
              <a:tabLst>
                <a:tab pos="193040" algn="l"/>
              </a:tabLst>
            </a:pPr>
            <a:r>
              <a:rPr lang="ru-RU" sz="1200" spc="-5" dirty="0" smtClean="0">
                <a:latin typeface="Century Gothic"/>
                <a:cs typeface="Century Gothic"/>
              </a:rPr>
              <a:t>учреждение звания «Почетный житель МО Дачное»</a:t>
            </a:r>
          </a:p>
          <a:p>
            <a:pPr marL="192405" indent="-179705">
              <a:lnSpc>
                <a:spcPts val="1800"/>
              </a:lnSpc>
              <a:buSzPct val="141666"/>
              <a:buFont typeface="Wingdings"/>
              <a:buChar char=""/>
              <a:tabLst>
                <a:tab pos="193040" algn="l"/>
              </a:tabLst>
            </a:pPr>
            <a:r>
              <a:rPr lang="ru-RU" sz="1200" spc="-5" dirty="0" smtClean="0">
                <a:latin typeface="Century Gothic"/>
                <a:cs typeface="Century Gothic"/>
              </a:rPr>
              <a:t>составление протоколов об административных правонарушениях за счет субвенции из бюджета Санкт-Петербурга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15736" y="938910"/>
            <a:ext cx="29705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entury Gothic"/>
                <a:cs typeface="Century Gothic"/>
              </a:rPr>
              <a:t>РУКОВОДСТВО </a:t>
            </a:r>
            <a:r>
              <a:rPr sz="1200" b="1" dirty="0">
                <a:latin typeface="Century Gothic"/>
                <a:cs typeface="Century Gothic"/>
              </a:rPr>
              <a:t>И </a:t>
            </a:r>
            <a:r>
              <a:rPr sz="1200" b="1" spc="-5" dirty="0">
                <a:latin typeface="Century Gothic"/>
                <a:cs typeface="Century Gothic"/>
              </a:rPr>
              <a:t>УПРАВЛЕНИЕ </a:t>
            </a:r>
            <a:r>
              <a:rPr sz="1200" b="1" dirty="0">
                <a:latin typeface="Century Gothic"/>
                <a:cs typeface="Century Gothic"/>
              </a:rPr>
              <a:t>В</a:t>
            </a:r>
            <a:r>
              <a:rPr sz="1200" b="1" spc="-30" dirty="0">
                <a:latin typeface="Century Gothic"/>
                <a:cs typeface="Century Gothic"/>
              </a:rPr>
              <a:t> </a:t>
            </a:r>
            <a:r>
              <a:rPr sz="1200" b="1" spc="-5" dirty="0">
                <a:latin typeface="Century Gothic"/>
                <a:cs typeface="Century Gothic"/>
              </a:rPr>
              <a:t>СФЕРЕ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15736" y="1121790"/>
            <a:ext cx="21386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entury Gothic"/>
                <a:cs typeface="Century Gothic"/>
              </a:rPr>
              <a:t>УСТАНОВЛЕННЫХ</a:t>
            </a:r>
            <a:r>
              <a:rPr sz="1200" b="1" spc="-75" dirty="0">
                <a:latin typeface="Century Gothic"/>
                <a:cs typeface="Century Gothic"/>
              </a:rPr>
              <a:t> </a:t>
            </a:r>
            <a:r>
              <a:rPr sz="1200" b="1" spc="-5" dirty="0">
                <a:latin typeface="Century Gothic"/>
                <a:cs typeface="Century Gothic"/>
              </a:rPr>
              <a:t>ФУНКЦИЙ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15736" y="1371600"/>
            <a:ext cx="3222625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2405" indent="-179705">
              <a:lnSpc>
                <a:spcPts val="1600"/>
              </a:lnSpc>
              <a:buSzPct val="141666"/>
              <a:buFont typeface="Wingdings"/>
              <a:buChar char=""/>
              <a:tabLst>
                <a:tab pos="193040" algn="l"/>
              </a:tabLst>
            </a:pPr>
            <a:r>
              <a:rPr sz="1200" spc="-5" dirty="0">
                <a:latin typeface="Century Gothic"/>
                <a:cs typeface="Century Gothic"/>
              </a:rPr>
              <a:t>обеспечение</a:t>
            </a:r>
            <a:r>
              <a:rPr sz="1200" spc="-6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деятельности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ts val="1380"/>
              </a:lnSpc>
            </a:pPr>
            <a:r>
              <a:rPr sz="1200" spc="-5" dirty="0" smtClean="0">
                <a:latin typeface="Century Gothic"/>
                <a:cs typeface="Century Gothic"/>
              </a:rPr>
              <a:t>Г</a:t>
            </a:r>
            <a:r>
              <a:rPr lang="ru-RU" sz="1200" spc="-5" dirty="0" smtClean="0">
                <a:latin typeface="Century Gothic"/>
                <a:cs typeface="Century Gothic"/>
              </a:rPr>
              <a:t>лавы МО Дачное</a:t>
            </a:r>
            <a:r>
              <a:rPr sz="1200" spc="-5" dirty="0" smtClean="0">
                <a:latin typeface="Century Gothic"/>
                <a:cs typeface="Century Gothic"/>
              </a:rPr>
              <a:t>,</a:t>
            </a:r>
            <a:r>
              <a:rPr sz="1200" spc="-15" dirty="0" smtClean="0">
                <a:latin typeface="Century Gothic"/>
                <a:cs typeface="Century Gothic"/>
              </a:rPr>
              <a:t> </a:t>
            </a:r>
            <a:r>
              <a:rPr lang="ru-RU" sz="1200" spc="-15" dirty="0" smtClean="0">
                <a:latin typeface="Century Gothic"/>
                <a:cs typeface="Century Gothic"/>
              </a:rPr>
              <a:t>Муниципального Совета МО Дачное</a:t>
            </a:r>
            <a:r>
              <a:rPr sz="1200" spc="-5" dirty="0" smtClean="0">
                <a:latin typeface="Century Gothic"/>
                <a:cs typeface="Century Gothic"/>
              </a:rPr>
              <a:t>, </a:t>
            </a:r>
            <a:r>
              <a:rPr lang="ru-RU" sz="1200" spc="-5" dirty="0" smtClean="0">
                <a:latin typeface="Century Gothic"/>
                <a:cs typeface="Century Gothic"/>
              </a:rPr>
              <a:t>Местной Администрации МО Дачное</a:t>
            </a:r>
            <a:r>
              <a:rPr sz="1200" spc="-5" dirty="0" smtClean="0">
                <a:latin typeface="Century Gothic"/>
                <a:cs typeface="Century Gothic"/>
              </a:rPr>
              <a:t>,</a:t>
            </a:r>
            <a:r>
              <a:rPr lang="ru-RU" sz="1200" spc="-5" dirty="0" smtClean="0">
                <a:latin typeface="Century Gothic"/>
                <a:cs typeface="Century Gothic"/>
              </a:rPr>
              <a:t> ИКМО Дачное</a:t>
            </a:r>
            <a:endParaRPr sz="1200" dirty="0">
              <a:latin typeface="Century Gothic"/>
              <a:cs typeface="Century Gothic"/>
            </a:endParaRPr>
          </a:p>
          <a:p>
            <a:pPr marL="12700" marR="52069">
              <a:lnSpc>
                <a:spcPct val="100000"/>
              </a:lnSpc>
            </a:pP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86400" y="2362200"/>
            <a:ext cx="3119120" cy="8181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endParaRPr lang="ru-RU" sz="1200" b="1" spc="-5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200" b="1" spc="-5" dirty="0" smtClean="0">
                <a:latin typeface="Century Gothic"/>
                <a:cs typeface="Century Gothic"/>
              </a:rPr>
              <a:t>РЕЗЕРВНЫЕ</a:t>
            </a:r>
            <a:r>
              <a:rPr sz="1200" b="1" spc="-20" dirty="0" smtClean="0">
                <a:latin typeface="Century Gothic"/>
                <a:cs typeface="Century Gothic"/>
              </a:rPr>
              <a:t> </a:t>
            </a:r>
            <a:r>
              <a:rPr sz="1200" b="1" spc="-5" dirty="0">
                <a:latin typeface="Century Gothic"/>
                <a:cs typeface="Century Gothic"/>
              </a:rPr>
              <a:t>ФОНДЫ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6794" y="838200"/>
            <a:ext cx="1302005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800" b="1" spc="-40" dirty="0" smtClean="0">
                <a:latin typeface="Century Gothic"/>
                <a:cs typeface="Century Gothic"/>
              </a:rPr>
              <a:t>29 145</a:t>
            </a:r>
            <a:r>
              <a:rPr sz="1800" b="1" spc="-5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6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spc="-5" dirty="0" err="1" smtClean="0">
                <a:latin typeface="Century Gothic"/>
                <a:cs typeface="Century Gothic"/>
              </a:rPr>
              <a:t>тыс</a:t>
            </a:r>
            <a:r>
              <a:rPr sz="1100" spc="-5" dirty="0" smtClean="0">
                <a:latin typeface="Century Gothic"/>
                <a:cs typeface="Century Gothic"/>
              </a:rPr>
              <a:t>.</a:t>
            </a:r>
            <a:r>
              <a:rPr sz="1100" spc="-7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52600" y="838200"/>
            <a:ext cx="15240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b="1" spc="-5" dirty="0" smtClean="0">
                <a:latin typeface="Century Gothic"/>
                <a:cs typeface="Century Gothic"/>
              </a:rPr>
              <a:t>29 929</a:t>
            </a:r>
            <a:r>
              <a:rPr sz="1800" b="1" spc="-5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2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spc="-5" dirty="0" err="1" smtClean="0">
                <a:latin typeface="Century Gothic"/>
                <a:cs typeface="Century Gothic"/>
              </a:rPr>
              <a:t>тыс</a:t>
            </a:r>
            <a:r>
              <a:rPr sz="1100" spc="-5" dirty="0" smtClean="0">
                <a:latin typeface="Century Gothic"/>
                <a:cs typeface="Century Gothic"/>
              </a:rPr>
              <a:t>.</a:t>
            </a:r>
            <a:r>
              <a:rPr sz="1100" spc="-7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276600" y="838200"/>
            <a:ext cx="12954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800" b="1" spc="-5" dirty="0" smtClean="0">
                <a:latin typeface="Century Gothic"/>
                <a:cs typeface="Century Gothic"/>
              </a:rPr>
              <a:t>30 990</a:t>
            </a:r>
            <a:r>
              <a:rPr sz="1800" b="1" spc="-5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5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spc="-8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788027" y="980694"/>
            <a:ext cx="648335" cy="648335"/>
          </a:xfrm>
          <a:custGeom>
            <a:avLst/>
            <a:gdLst/>
            <a:ahLst/>
            <a:cxnLst/>
            <a:rect l="l" t="t" r="r" b="b"/>
            <a:pathLst>
              <a:path w="648335" h="648335">
                <a:moveTo>
                  <a:pt x="323976" y="0"/>
                </a:moveTo>
                <a:lnTo>
                  <a:pt x="276098" y="3515"/>
                </a:lnTo>
                <a:lnTo>
                  <a:pt x="230402" y="13726"/>
                </a:lnTo>
                <a:lnTo>
                  <a:pt x="187389" y="30131"/>
                </a:lnTo>
                <a:lnTo>
                  <a:pt x="147561" y="52228"/>
                </a:lnTo>
                <a:lnTo>
                  <a:pt x="111418" y="79515"/>
                </a:lnTo>
                <a:lnTo>
                  <a:pt x="79460" y="111490"/>
                </a:lnTo>
                <a:lnTo>
                  <a:pt x="52190" y="147650"/>
                </a:lnTo>
                <a:lnTo>
                  <a:pt x="30108" y="187493"/>
                </a:lnTo>
                <a:lnTo>
                  <a:pt x="13715" y="230518"/>
                </a:lnTo>
                <a:lnTo>
                  <a:pt x="3512" y="276222"/>
                </a:lnTo>
                <a:lnTo>
                  <a:pt x="0" y="324103"/>
                </a:lnTo>
                <a:lnTo>
                  <a:pt x="3512" y="371982"/>
                </a:lnTo>
                <a:lnTo>
                  <a:pt x="13715" y="417678"/>
                </a:lnTo>
                <a:lnTo>
                  <a:pt x="30108" y="460691"/>
                </a:lnTo>
                <a:lnTo>
                  <a:pt x="52190" y="500519"/>
                </a:lnTo>
                <a:lnTo>
                  <a:pt x="79460" y="536662"/>
                </a:lnTo>
                <a:lnTo>
                  <a:pt x="111418" y="568620"/>
                </a:lnTo>
                <a:lnTo>
                  <a:pt x="147561" y="595890"/>
                </a:lnTo>
                <a:lnTo>
                  <a:pt x="187389" y="617972"/>
                </a:lnTo>
                <a:lnTo>
                  <a:pt x="230402" y="634365"/>
                </a:lnTo>
                <a:lnTo>
                  <a:pt x="276098" y="644568"/>
                </a:lnTo>
                <a:lnTo>
                  <a:pt x="323976" y="648080"/>
                </a:lnTo>
                <a:lnTo>
                  <a:pt x="371887" y="644568"/>
                </a:lnTo>
                <a:lnTo>
                  <a:pt x="417608" y="634365"/>
                </a:lnTo>
                <a:lnTo>
                  <a:pt x="460642" y="617972"/>
                </a:lnTo>
                <a:lnTo>
                  <a:pt x="500486" y="595890"/>
                </a:lnTo>
                <a:lnTo>
                  <a:pt x="536642" y="568620"/>
                </a:lnTo>
                <a:lnTo>
                  <a:pt x="568608" y="536662"/>
                </a:lnTo>
                <a:lnTo>
                  <a:pt x="595884" y="500519"/>
                </a:lnTo>
                <a:lnTo>
                  <a:pt x="617969" y="460691"/>
                </a:lnTo>
                <a:lnTo>
                  <a:pt x="634364" y="417678"/>
                </a:lnTo>
                <a:lnTo>
                  <a:pt x="644568" y="371982"/>
                </a:lnTo>
                <a:lnTo>
                  <a:pt x="648081" y="324103"/>
                </a:lnTo>
                <a:lnTo>
                  <a:pt x="644568" y="276222"/>
                </a:lnTo>
                <a:lnTo>
                  <a:pt x="634364" y="230518"/>
                </a:lnTo>
                <a:lnTo>
                  <a:pt x="617969" y="187493"/>
                </a:lnTo>
                <a:lnTo>
                  <a:pt x="595884" y="147650"/>
                </a:lnTo>
                <a:lnTo>
                  <a:pt x="568608" y="111490"/>
                </a:lnTo>
                <a:lnTo>
                  <a:pt x="536642" y="79515"/>
                </a:lnTo>
                <a:lnTo>
                  <a:pt x="500486" y="52228"/>
                </a:lnTo>
                <a:lnTo>
                  <a:pt x="460642" y="30131"/>
                </a:lnTo>
                <a:lnTo>
                  <a:pt x="417608" y="13726"/>
                </a:lnTo>
                <a:lnTo>
                  <a:pt x="371887" y="3515"/>
                </a:lnTo>
                <a:lnTo>
                  <a:pt x="323976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880609" y="1073277"/>
            <a:ext cx="462914" cy="4629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88027" y="2780919"/>
            <a:ext cx="648335" cy="648335"/>
          </a:xfrm>
          <a:custGeom>
            <a:avLst/>
            <a:gdLst/>
            <a:ahLst/>
            <a:cxnLst/>
            <a:rect l="l" t="t" r="r" b="b"/>
            <a:pathLst>
              <a:path w="648335" h="648335">
                <a:moveTo>
                  <a:pt x="323976" y="0"/>
                </a:moveTo>
                <a:lnTo>
                  <a:pt x="276098" y="3512"/>
                </a:lnTo>
                <a:lnTo>
                  <a:pt x="230402" y="13716"/>
                </a:lnTo>
                <a:lnTo>
                  <a:pt x="187389" y="30111"/>
                </a:lnTo>
                <a:lnTo>
                  <a:pt x="147561" y="52196"/>
                </a:lnTo>
                <a:lnTo>
                  <a:pt x="111418" y="79472"/>
                </a:lnTo>
                <a:lnTo>
                  <a:pt x="79460" y="111438"/>
                </a:lnTo>
                <a:lnTo>
                  <a:pt x="52190" y="147594"/>
                </a:lnTo>
                <a:lnTo>
                  <a:pt x="30108" y="187438"/>
                </a:lnTo>
                <a:lnTo>
                  <a:pt x="13715" y="230472"/>
                </a:lnTo>
                <a:lnTo>
                  <a:pt x="3512" y="276193"/>
                </a:lnTo>
                <a:lnTo>
                  <a:pt x="0" y="324103"/>
                </a:lnTo>
                <a:lnTo>
                  <a:pt x="3512" y="371982"/>
                </a:lnTo>
                <a:lnTo>
                  <a:pt x="13715" y="417678"/>
                </a:lnTo>
                <a:lnTo>
                  <a:pt x="30108" y="460691"/>
                </a:lnTo>
                <a:lnTo>
                  <a:pt x="52190" y="500519"/>
                </a:lnTo>
                <a:lnTo>
                  <a:pt x="79460" y="536662"/>
                </a:lnTo>
                <a:lnTo>
                  <a:pt x="111418" y="568620"/>
                </a:lnTo>
                <a:lnTo>
                  <a:pt x="147561" y="595890"/>
                </a:lnTo>
                <a:lnTo>
                  <a:pt x="187389" y="617972"/>
                </a:lnTo>
                <a:lnTo>
                  <a:pt x="230402" y="634365"/>
                </a:lnTo>
                <a:lnTo>
                  <a:pt x="276098" y="644568"/>
                </a:lnTo>
                <a:lnTo>
                  <a:pt x="323976" y="648080"/>
                </a:lnTo>
                <a:lnTo>
                  <a:pt x="371887" y="644568"/>
                </a:lnTo>
                <a:lnTo>
                  <a:pt x="417608" y="634365"/>
                </a:lnTo>
                <a:lnTo>
                  <a:pt x="460642" y="617972"/>
                </a:lnTo>
                <a:lnTo>
                  <a:pt x="500486" y="595890"/>
                </a:lnTo>
                <a:lnTo>
                  <a:pt x="536642" y="568620"/>
                </a:lnTo>
                <a:lnTo>
                  <a:pt x="568608" y="536662"/>
                </a:lnTo>
                <a:lnTo>
                  <a:pt x="595884" y="500519"/>
                </a:lnTo>
                <a:lnTo>
                  <a:pt x="617969" y="460691"/>
                </a:lnTo>
                <a:lnTo>
                  <a:pt x="634364" y="417678"/>
                </a:lnTo>
                <a:lnTo>
                  <a:pt x="644568" y="371982"/>
                </a:lnTo>
                <a:lnTo>
                  <a:pt x="648081" y="324103"/>
                </a:lnTo>
                <a:lnTo>
                  <a:pt x="644568" y="276193"/>
                </a:lnTo>
                <a:lnTo>
                  <a:pt x="634364" y="230472"/>
                </a:lnTo>
                <a:lnTo>
                  <a:pt x="617969" y="187438"/>
                </a:lnTo>
                <a:lnTo>
                  <a:pt x="595884" y="147594"/>
                </a:lnTo>
                <a:lnTo>
                  <a:pt x="568608" y="111438"/>
                </a:lnTo>
                <a:lnTo>
                  <a:pt x="536642" y="79472"/>
                </a:lnTo>
                <a:lnTo>
                  <a:pt x="500486" y="52196"/>
                </a:lnTo>
                <a:lnTo>
                  <a:pt x="460642" y="30111"/>
                </a:lnTo>
                <a:lnTo>
                  <a:pt x="417608" y="13716"/>
                </a:lnTo>
                <a:lnTo>
                  <a:pt x="371887" y="3512"/>
                </a:lnTo>
                <a:lnTo>
                  <a:pt x="323976" y="0"/>
                </a:lnTo>
                <a:close/>
              </a:path>
            </a:pathLst>
          </a:custGeom>
          <a:solidFill>
            <a:srgbClr val="F3AE4A"/>
          </a:solidFill>
        </p:spPr>
        <p:txBody>
          <a:bodyPr wrap="square" lIns="0" tIns="0" rIns="0" bIns="0" rtlCol="0"/>
          <a:lstStyle/>
          <a:p>
            <a:endParaRPr dirty="0">
              <a:solidFill>
                <a:schemeClr val="accent2"/>
              </a:solidFill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842128" y="2820174"/>
            <a:ext cx="568072" cy="5554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788027" y="3645027"/>
            <a:ext cx="648335" cy="648335"/>
          </a:xfrm>
          <a:custGeom>
            <a:avLst/>
            <a:gdLst/>
            <a:ahLst/>
            <a:cxnLst/>
            <a:rect l="l" t="t" r="r" b="b"/>
            <a:pathLst>
              <a:path w="648335" h="648335">
                <a:moveTo>
                  <a:pt x="323976" y="0"/>
                </a:moveTo>
                <a:lnTo>
                  <a:pt x="276098" y="3512"/>
                </a:lnTo>
                <a:lnTo>
                  <a:pt x="230402" y="13715"/>
                </a:lnTo>
                <a:lnTo>
                  <a:pt x="187389" y="30108"/>
                </a:lnTo>
                <a:lnTo>
                  <a:pt x="147561" y="52190"/>
                </a:lnTo>
                <a:lnTo>
                  <a:pt x="111418" y="79460"/>
                </a:lnTo>
                <a:lnTo>
                  <a:pt x="79460" y="111418"/>
                </a:lnTo>
                <a:lnTo>
                  <a:pt x="52190" y="147561"/>
                </a:lnTo>
                <a:lnTo>
                  <a:pt x="30108" y="187389"/>
                </a:lnTo>
                <a:lnTo>
                  <a:pt x="13715" y="230402"/>
                </a:lnTo>
                <a:lnTo>
                  <a:pt x="3512" y="276098"/>
                </a:lnTo>
                <a:lnTo>
                  <a:pt x="0" y="323977"/>
                </a:lnTo>
                <a:lnTo>
                  <a:pt x="3512" y="371887"/>
                </a:lnTo>
                <a:lnTo>
                  <a:pt x="13715" y="417608"/>
                </a:lnTo>
                <a:lnTo>
                  <a:pt x="30108" y="460642"/>
                </a:lnTo>
                <a:lnTo>
                  <a:pt x="52190" y="500486"/>
                </a:lnTo>
                <a:lnTo>
                  <a:pt x="79460" y="536642"/>
                </a:lnTo>
                <a:lnTo>
                  <a:pt x="111418" y="568608"/>
                </a:lnTo>
                <a:lnTo>
                  <a:pt x="147561" y="595884"/>
                </a:lnTo>
                <a:lnTo>
                  <a:pt x="187389" y="617969"/>
                </a:lnTo>
                <a:lnTo>
                  <a:pt x="230402" y="634364"/>
                </a:lnTo>
                <a:lnTo>
                  <a:pt x="276098" y="644568"/>
                </a:lnTo>
                <a:lnTo>
                  <a:pt x="323976" y="648081"/>
                </a:lnTo>
                <a:lnTo>
                  <a:pt x="371887" y="644568"/>
                </a:lnTo>
                <a:lnTo>
                  <a:pt x="417608" y="634364"/>
                </a:lnTo>
                <a:lnTo>
                  <a:pt x="460642" y="617969"/>
                </a:lnTo>
                <a:lnTo>
                  <a:pt x="500486" y="595884"/>
                </a:lnTo>
                <a:lnTo>
                  <a:pt x="536642" y="568608"/>
                </a:lnTo>
                <a:lnTo>
                  <a:pt x="568608" y="536642"/>
                </a:lnTo>
                <a:lnTo>
                  <a:pt x="595884" y="500486"/>
                </a:lnTo>
                <a:lnTo>
                  <a:pt x="617969" y="460642"/>
                </a:lnTo>
                <a:lnTo>
                  <a:pt x="634364" y="417608"/>
                </a:lnTo>
                <a:lnTo>
                  <a:pt x="644568" y="371887"/>
                </a:lnTo>
                <a:lnTo>
                  <a:pt x="648081" y="323977"/>
                </a:lnTo>
                <a:lnTo>
                  <a:pt x="644568" y="276098"/>
                </a:lnTo>
                <a:lnTo>
                  <a:pt x="634364" y="230402"/>
                </a:lnTo>
                <a:lnTo>
                  <a:pt x="617969" y="187389"/>
                </a:lnTo>
                <a:lnTo>
                  <a:pt x="595884" y="147561"/>
                </a:lnTo>
                <a:lnTo>
                  <a:pt x="568608" y="111418"/>
                </a:lnTo>
                <a:lnTo>
                  <a:pt x="536642" y="79460"/>
                </a:lnTo>
                <a:lnTo>
                  <a:pt x="500486" y="52190"/>
                </a:lnTo>
                <a:lnTo>
                  <a:pt x="460642" y="30108"/>
                </a:lnTo>
                <a:lnTo>
                  <a:pt x="417608" y="13715"/>
                </a:lnTo>
                <a:lnTo>
                  <a:pt x="371887" y="3512"/>
                </a:lnTo>
                <a:lnTo>
                  <a:pt x="323976" y="0"/>
                </a:lnTo>
                <a:close/>
              </a:path>
            </a:pathLst>
          </a:custGeom>
          <a:solidFill>
            <a:srgbClr val="3BB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844160" y="3688600"/>
            <a:ext cx="555485" cy="5554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76" name="Picture 4" descr="Z:\Гаращенко Анастасия\для отчёта\IMG_385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0400" y="4495800"/>
            <a:ext cx="2438400" cy="2209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" name="Прямоугольник 30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 descr="МО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15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600" y="764666"/>
            <a:ext cx="4092193" cy="987934"/>
          </a:xfrm>
          <a:custGeom>
            <a:avLst/>
            <a:gdLst/>
            <a:ahLst/>
            <a:cxnLst/>
            <a:rect l="l" t="t" r="r" b="b"/>
            <a:pathLst>
              <a:path w="3888740" h="1440180">
                <a:moveTo>
                  <a:pt x="0" y="1440179"/>
                </a:moveTo>
                <a:lnTo>
                  <a:pt x="3888486" y="1440179"/>
                </a:lnTo>
                <a:lnTo>
                  <a:pt x="3888486" y="0"/>
                </a:lnTo>
                <a:lnTo>
                  <a:pt x="0" y="0"/>
                </a:lnTo>
                <a:lnTo>
                  <a:pt x="0" y="1440179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18489" y="228600"/>
            <a:ext cx="702119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НА </a:t>
            </a:r>
            <a:r>
              <a:rPr sz="18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НАЦИОНАЛЬНУЮ  </a:t>
            </a: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БЕЗОПАСНОСТЬ </a:t>
            </a: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96255" y="838200"/>
            <a:ext cx="3482340" cy="230383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</a:t>
            </a:r>
            <a:r>
              <a:rPr sz="1100" dirty="0">
                <a:solidFill>
                  <a:srgbClr val="171717"/>
                </a:solidFill>
                <a:latin typeface="Century Gothic"/>
                <a:cs typeface="Century Gothic"/>
              </a:rPr>
              <a:t>будут осуществляться в </a:t>
            </a:r>
            <a:r>
              <a:rPr sz="1100" dirty="0" err="1">
                <a:solidFill>
                  <a:srgbClr val="171717"/>
                </a:solidFill>
                <a:latin typeface="Century Gothic"/>
                <a:cs typeface="Century Gothic"/>
              </a:rPr>
              <a:t>рамках</a:t>
            </a:r>
            <a:r>
              <a:rPr sz="1100" spc="-16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lang="ru-RU" sz="1100" spc="-160" dirty="0" smtClean="0">
                <a:solidFill>
                  <a:srgbClr val="171717"/>
                </a:solidFill>
                <a:latin typeface="Century Gothic"/>
                <a:cs typeface="Century Gothic"/>
              </a:rPr>
              <a:t>не</a:t>
            </a:r>
            <a:r>
              <a:rPr sz="11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программ</a:t>
            </a:r>
            <a:r>
              <a:rPr lang="ru-RU" sz="11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ных</a:t>
            </a:r>
            <a:r>
              <a:rPr lang="ru-RU" sz="11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мероприятий</a:t>
            </a:r>
            <a:r>
              <a:rPr sz="11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endParaRPr sz="1200" dirty="0">
              <a:latin typeface="Century Gothic"/>
              <a:cs typeface="Century Gothic"/>
            </a:endParaRPr>
          </a:p>
          <a:p>
            <a:pPr marL="179705" indent="-179705">
              <a:lnSpc>
                <a:spcPts val="1739"/>
              </a:lnSpc>
              <a:buSzPct val="141666"/>
              <a:buFont typeface="Wingdings"/>
              <a:buChar char=""/>
              <a:tabLst>
                <a:tab pos="180340" algn="l"/>
              </a:tabLst>
            </a:pPr>
            <a:r>
              <a:rPr sz="1200" b="1" dirty="0" err="1" smtClean="0">
                <a:solidFill>
                  <a:srgbClr val="3BB7B9"/>
                </a:solidFill>
                <a:latin typeface="Century Gothic"/>
                <a:cs typeface="Century Gothic"/>
              </a:rPr>
              <a:t>Обеспечение</a:t>
            </a:r>
            <a:r>
              <a:rPr sz="1200" b="1" dirty="0" smtClean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sz="1200" b="1" dirty="0">
                <a:solidFill>
                  <a:srgbClr val="3BB7B9"/>
                </a:solidFill>
                <a:latin typeface="Century Gothic"/>
                <a:cs typeface="Century Gothic"/>
              </a:rPr>
              <a:t>безопасности</a:t>
            </a:r>
            <a:r>
              <a:rPr sz="1200" b="1" spc="-50" dirty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sz="1200" b="1" dirty="0">
                <a:solidFill>
                  <a:srgbClr val="3BB7B9"/>
                </a:solidFill>
                <a:latin typeface="Century Gothic"/>
                <a:cs typeface="Century Gothic"/>
              </a:rPr>
              <a:t>и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ts val="1380"/>
              </a:lnSpc>
            </a:pPr>
            <a:r>
              <a:rPr sz="1200" b="1" spc="-5" dirty="0" err="1">
                <a:solidFill>
                  <a:srgbClr val="3BB7B9"/>
                </a:solidFill>
                <a:latin typeface="Century Gothic"/>
                <a:cs typeface="Century Gothic"/>
              </a:rPr>
              <a:t>жизнедеятельности</a:t>
            </a:r>
            <a:r>
              <a:rPr sz="1200" b="1" spc="-5" dirty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sz="1200" b="1" spc="-5" dirty="0" err="1" smtClean="0">
                <a:solidFill>
                  <a:srgbClr val="3BB7B9"/>
                </a:solidFill>
                <a:latin typeface="Century Gothic"/>
                <a:cs typeface="Century Gothic"/>
              </a:rPr>
              <a:t>населения</a:t>
            </a:r>
            <a:r>
              <a:rPr lang="ru-RU" sz="12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 МО Дачное</a:t>
            </a:r>
            <a:r>
              <a:rPr sz="1200" b="1" spc="-70" dirty="0" smtClean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endParaRPr sz="1200" dirty="0">
              <a:latin typeface="Century Gothic"/>
              <a:cs typeface="Century Gothic"/>
            </a:endParaRPr>
          </a:p>
          <a:p>
            <a:pPr marL="864235" marR="508000">
              <a:lnSpc>
                <a:spcPct val="100000"/>
              </a:lnSpc>
            </a:pPr>
            <a:endParaRPr lang="ru-RU" sz="1450" dirty="0">
              <a:latin typeface="Times New Roman"/>
              <a:cs typeface="Times New Roman"/>
            </a:endParaRPr>
          </a:p>
          <a:p>
            <a:pPr marL="864235" marR="508000">
              <a:lnSpc>
                <a:spcPct val="100000"/>
              </a:lnSpc>
            </a:pPr>
            <a:endParaRPr lang="ru-RU" sz="1450" b="1" dirty="0" smtClean="0">
              <a:latin typeface="Times New Roman"/>
              <a:cs typeface="Times New Roman"/>
            </a:endParaRPr>
          </a:p>
          <a:p>
            <a:pPr marL="864235" marR="508000">
              <a:lnSpc>
                <a:spcPct val="100000"/>
              </a:lnSpc>
            </a:pPr>
            <a:r>
              <a:rPr lang="ru-RU" sz="1200" b="1" dirty="0" smtClean="0">
                <a:latin typeface="Century Gothic"/>
                <a:cs typeface="Century Gothic"/>
              </a:rPr>
              <a:t>ЗАЩИТА НАСЕЛЕНИЯ И ТЕРРИТОРИИ ОТ ЧРЕЗВЫЧАЙНЫХ СИТУАЦИЙ ПРИРОДНОГО И ТЕХНОГЕННОГО ХАРАКТЕРА, ГРАЖДАНСКАЯ ОБОРОНА</a:t>
            </a:r>
            <a:r>
              <a:rPr sz="1200" b="1" spc="-5" dirty="0" smtClean="0">
                <a:latin typeface="Century Gothic"/>
                <a:cs typeface="Century Gothic"/>
              </a:rPr>
              <a:t> 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43600" y="3505200"/>
            <a:ext cx="133858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entury Gothic"/>
                <a:cs typeface="Century Gothic"/>
              </a:rPr>
              <a:t>ДЕЯТЕЛ</a:t>
            </a:r>
            <a:r>
              <a:rPr sz="1400" b="1" spc="-5" dirty="0">
                <a:latin typeface="Century Gothic"/>
                <a:cs typeface="Century Gothic"/>
              </a:rPr>
              <a:t>Ь</a:t>
            </a:r>
            <a:r>
              <a:rPr sz="1400" b="1" dirty="0">
                <a:latin typeface="Century Gothic"/>
                <a:cs typeface="Century Gothic"/>
              </a:rPr>
              <a:t>НО</a:t>
            </a:r>
            <a:r>
              <a:rPr sz="1400" b="1" spc="-10" dirty="0">
                <a:latin typeface="Century Gothic"/>
                <a:cs typeface="Century Gothic"/>
              </a:rPr>
              <a:t>С</a:t>
            </a:r>
            <a:r>
              <a:rPr sz="1400" b="1" dirty="0">
                <a:latin typeface="Century Gothic"/>
                <a:cs typeface="Century Gothic"/>
              </a:rPr>
              <a:t>ТЬ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47917" y="3886199"/>
            <a:ext cx="2623820" cy="170623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5745" indent="-233045">
              <a:lnSpc>
                <a:spcPct val="100000"/>
              </a:lnSpc>
              <a:spcBef>
                <a:spcPts val="105"/>
              </a:spcBef>
              <a:buSzPct val="172727"/>
              <a:buFont typeface="Wingdings"/>
              <a:buChar char=""/>
              <a:tabLst>
                <a:tab pos="246379" algn="l"/>
              </a:tabLst>
            </a:pPr>
            <a:r>
              <a:rPr lang="ru-RU" sz="1100" dirty="0" smtClean="0">
                <a:latin typeface="Century Gothic"/>
                <a:cs typeface="Century Gothic"/>
              </a:rPr>
              <a:t>Содействие исполнительным органам государственной власти Санкт-Петербурга в сборе  и обмене информацией в области защиты населения и территорий от чрезвычайных ситуаций, содействию в информировании населения об угрозе или возникновении чрезвычайной ситуации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47917" y="5562600"/>
            <a:ext cx="2677160" cy="74251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  <a:buSzPct val="159090"/>
              <a:buFont typeface="Wingdings"/>
              <a:buChar char=""/>
              <a:tabLst>
                <a:tab pos="226060" algn="l"/>
              </a:tabLst>
            </a:pPr>
            <a:r>
              <a:rPr lang="ru-RU" sz="1100" dirty="0" smtClean="0">
                <a:latin typeface="Century Gothic"/>
                <a:cs typeface="Century Gothic"/>
              </a:rPr>
              <a:t>Проведение подготовки и обучения 	неработающего населения 	способам защиты и действиям в 	чрезвычайных ситуациях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953000" y="2057400"/>
            <a:ext cx="936625" cy="936625"/>
          </a:xfrm>
          <a:custGeom>
            <a:avLst/>
            <a:gdLst/>
            <a:ahLst/>
            <a:cxnLst/>
            <a:rect l="l" t="t" r="r" b="b"/>
            <a:pathLst>
              <a:path w="936625" h="936625">
                <a:moveTo>
                  <a:pt x="467994" y="0"/>
                </a:moveTo>
                <a:lnTo>
                  <a:pt x="420148" y="2416"/>
                </a:lnTo>
                <a:lnTo>
                  <a:pt x="373683" y="9509"/>
                </a:lnTo>
                <a:lnTo>
                  <a:pt x="328835" y="21042"/>
                </a:lnTo>
                <a:lnTo>
                  <a:pt x="285839" y="36782"/>
                </a:lnTo>
                <a:lnTo>
                  <a:pt x="244930" y="56492"/>
                </a:lnTo>
                <a:lnTo>
                  <a:pt x="206343" y="79938"/>
                </a:lnTo>
                <a:lnTo>
                  <a:pt x="170315" y="106884"/>
                </a:lnTo>
                <a:lnTo>
                  <a:pt x="137080" y="137096"/>
                </a:lnTo>
                <a:lnTo>
                  <a:pt x="106874" y="170338"/>
                </a:lnTo>
                <a:lnTo>
                  <a:pt x="79931" y="206375"/>
                </a:lnTo>
                <a:lnTo>
                  <a:pt x="56488" y="244971"/>
                </a:lnTo>
                <a:lnTo>
                  <a:pt x="36780" y="285892"/>
                </a:lnTo>
                <a:lnTo>
                  <a:pt x="21041" y="328903"/>
                </a:lnTo>
                <a:lnTo>
                  <a:pt x="9508" y="373768"/>
                </a:lnTo>
                <a:lnTo>
                  <a:pt x="2416" y="420253"/>
                </a:lnTo>
                <a:lnTo>
                  <a:pt x="0" y="468122"/>
                </a:lnTo>
                <a:lnTo>
                  <a:pt x="2416" y="515968"/>
                </a:lnTo>
                <a:lnTo>
                  <a:pt x="9508" y="562433"/>
                </a:lnTo>
                <a:lnTo>
                  <a:pt x="21041" y="607281"/>
                </a:lnTo>
                <a:lnTo>
                  <a:pt x="36780" y="650277"/>
                </a:lnTo>
                <a:lnTo>
                  <a:pt x="56488" y="691186"/>
                </a:lnTo>
                <a:lnTo>
                  <a:pt x="79931" y="729773"/>
                </a:lnTo>
                <a:lnTo>
                  <a:pt x="106874" y="765801"/>
                </a:lnTo>
                <a:lnTo>
                  <a:pt x="137080" y="799036"/>
                </a:lnTo>
                <a:lnTo>
                  <a:pt x="170315" y="829242"/>
                </a:lnTo>
                <a:lnTo>
                  <a:pt x="206343" y="856185"/>
                </a:lnTo>
                <a:lnTo>
                  <a:pt x="244930" y="879628"/>
                </a:lnTo>
                <a:lnTo>
                  <a:pt x="285839" y="899336"/>
                </a:lnTo>
                <a:lnTo>
                  <a:pt x="328835" y="915075"/>
                </a:lnTo>
                <a:lnTo>
                  <a:pt x="373683" y="926608"/>
                </a:lnTo>
                <a:lnTo>
                  <a:pt x="420148" y="933700"/>
                </a:lnTo>
                <a:lnTo>
                  <a:pt x="467994" y="936117"/>
                </a:lnTo>
                <a:lnTo>
                  <a:pt x="515863" y="933700"/>
                </a:lnTo>
                <a:lnTo>
                  <a:pt x="562348" y="926608"/>
                </a:lnTo>
                <a:lnTo>
                  <a:pt x="607213" y="915075"/>
                </a:lnTo>
                <a:lnTo>
                  <a:pt x="650224" y="899336"/>
                </a:lnTo>
                <a:lnTo>
                  <a:pt x="691145" y="879628"/>
                </a:lnTo>
                <a:lnTo>
                  <a:pt x="729741" y="856185"/>
                </a:lnTo>
                <a:lnTo>
                  <a:pt x="765778" y="829242"/>
                </a:lnTo>
                <a:lnTo>
                  <a:pt x="799020" y="799036"/>
                </a:lnTo>
                <a:lnTo>
                  <a:pt x="829232" y="765801"/>
                </a:lnTo>
                <a:lnTo>
                  <a:pt x="856178" y="729773"/>
                </a:lnTo>
                <a:lnTo>
                  <a:pt x="879624" y="691186"/>
                </a:lnTo>
                <a:lnTo>
                  <a:pt x="899334" y="650277"/>
                </a:lnTo>
                <a:lnTo>
                  <a:pt x="915074" y="607281"/>
                </a:lnTo>
                <a:lnTo>
                  <a:pt x="926607" y="562433"/>
                </a:lnTo>
                <a:lnTo>
                  <a:pt x="933700" y="515968"/>
                </a:lnTo>
                <a:lnTo>
                  <a:pt x="936116" y="468122"/>
                </a:lnTo>
                <a:lnTo>
                  <a:pt x="933700" y="420253"/>
                </a:lnTo>
                <a:lnTo>
                  <a:pt x="926607" y="373768"/>
                </a:lnTo>
                <a:lnTo>
                  <a:pt x="915074" y="328903"/>
                </a:lnTo>
                <a:lnTo>
                  <a:pt x="899334" y="285892"/>
                </a:lnTo>
                <a:lnTo>
                  <a:pt x="879624" y="244971"/>
                </a:lnTo>
                <a:lnTo>
                  <a:pt x="856178" y="206375"/>
                </a:lnTo>
                <a:lnTo>
                  <a:pt x="829232" y="170338"/>
                </a:lnTo>
                <a:lnTo>
                  <a:pt x="799020" y="137096"/>
                </a:lnTo>
                <a:lnTo>
                  <a:pt x="765778" y="106884"/>
                </a:lnTo>
                <a:lnTo>
                  <a:pt x="729741" y="79938"/>
                </a:lnTo>
                <a:lnTo>
                  <a:pt x="691145" y="56492"/>
                </a:lnTo>
                <a:lnTo>
                  <a:pt x="650224" y="36782"/>
                </a:lnTo>
                <a:lnTo>
                  <a:pt x="607213" y="21042"/>
                </a:lnTo>
                <a:lnTo>
                  <a:pt x="562348" y="9509"/>
                </a:lnTo>
                <a:lnTo>
                  <a:pt x="515863" y="2416"/>
                </a:lnTo>
                <a:lnTo>
                  <a:pt x="467994" y="0"/>
                </a:lnTo>
                <a:close/>
              </a:path>
            </a:pathLst>
          </a:custGeom>
          <a:solidFill>
            <a:srgbClr val="3BB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029200" y="2133600"/>
            <a:ext cx="842492" cy="8424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392679" y="889635"/>
            <a:ext cx="1982470" cy="1982470"/>
          </a:xfrm>
          <a:custGeom>
            <a:avLst/>
            <a:gdLst/>
            <a:ahLst/>
            <a:cxnLst/>
            <a:rect l="l" t="t" r="r" b="b"/>
            <a:pathLst>
              <a:path w="1982470" h="1982470">
                <a:moveTo>
                  <a:pt x="991361" y="0"/>
                </a:moveTo>
                <a:lnTo>
                  <a:pt x="1042416" y="1269"/>
                </a:lnTo>
                <a:lnTo>
                  <a:pt x="1092581" y="5334"/>
                </a:lnTo>
                <a:lnTo>
                  <a:pt x="1142365" y="11302"/>
                </a:lnTo>
                <a:lnTo>
                  <a:pt x="1191514" y="20319"/>
                </a:lnTo>
                <a:lnTo>
                  <a:pt x="1286002" y="44576"/>
                </a:lnTo>
                <a:lnTo>
                  <a:pt x="1377060" y="78104"/>
                </a:lnTo>
                <a:lnTo>
                  <a:pt x="1464056" y="119761"/>
                </a:lnTo>
                <a:lnTo>
                  <a:pt x="1545462" y="169163"/>
                </a:lnTo>
                <a:lnTo>
                  <a:pt x="1621917" y="226187"/>
                </a:lnTo>
                <a:lnTo>
                  <a:pt x="1692274" y="290575"/>
                </a:lnTo>
                <a:lnTo>
                  <a:pt x="1756283" y="360934"/>
                </a:lnTo>
                <a:lnTo>
                  <a:pt x="1813306" y="437006"/>
                </a:lnTo>
                <a:lnTo>
                  <a:pt x="1862708" y="518794"/>
                </a:lnTo>
                <a:lnTo>
                  <a:pt x="1904365" y="605409"/>
                </a:lnTo>
                <a:lnTo>
                  <a:pt x="1937893" y="696467"/>
                </a:lnTo>
                <a:lnTo>
                  <a:pt x="1962149" y="791337"/>
                </a:lnTo>
                <a:lnTo>
                  <a:pt x="1971040" y="840486"/>
                </a:lnTo>
                <a:lnTo>
                  <a:pt x="1977135" y="889888"/>
                </a:lnTo>
                <a:lnTo>
                  <a:pt x="1981199" y="940435"/>
                </a:lnTo>
                <a:lnTo>
                  <a:pt x="1982470" y="991488"/>
                </a:lnTo>
                <a:lnTo>
                  <a:pt x="1981199" y="1042415"/>
                </a:lnTo>
                <a:lnTo>
                  <a:pt x="1977135" y="1092580"/>
                </a:lnTo>
                <a:lnTo>
                  <a:pt x="1971040" y="1142364"/>
                </a:lnTo>
                <a:lnTo>
                  <a:pt x="1962149" y="1191514"/>
                </a:lnTo>
                <a:lnTo>
                  <a:pt x="1937893" y="1286002"/>
                </a:lnTo>
                <a:lnTo>
                  <a:pt x="1904745" y="1377061"/>
                </a:lnTo>
                <a:lnTo>
                  <a:pt x="1862708" y="1464055"/>
                </a:lnTo>
                <a:lnTo>
                  <a:pt x="1813306" y="1545463"/>
                </a:lnTo>
                <a:lnTo>
                  <a:pt x="1756283" y="1621916"/>
                </a:lnTo>
                <a:lnTo>
                  <a:pt x="1692274" y="1692275"/>
                </a:lnTo>
                <a:lnTo>
                  <a:pt x="1621917" y="1756282"/>
                </a:lnTo>
                <a:lnTo>
                  <a:pt x="1545335" y="1813305"/>
                </a:lnTo>
                <a:lnTo>
                  <a:pt x="1463674" y="1862709"/>
                </a:lnTo>
                <a:lnTo>
                  <a:pt x="1377060" y="1904364"/>
                </a:lnTo>
                <a:lnTo>
                  <a:pt x="1286002" y="1937892"/>
                </a:lnTo>
                <a:lnTo>
                  <a:pt x="1191133" y="1962150"/>
                </a:lnTo>
                <a:lnTo>
                  <a:pt x="1142365" y="1971039"/>
                </a:lnTo>
                <a:lnTo>
                  <a:pt x="1092581" y="1977136"/>
                </a:lnTo>
                <a:lnTo>
                  <a:pt x="1042416" y="1981200"/>
                </a:lnTo>
                <a:lnTo>
                  <a:pt x="991361" y="1982469"/>
                </a:lnTo>
                <a:lnTo>
                  <a:pt x="940434" y="1981200"/>
                </a:lnTo>
                <a:lnTo>
                  <a:pt x="890269" y="1977136"/>
                </a:lnTo>
                <a:lnTo>
                  <a:pt x="840486" y="1971166"/>
                </a:lnTo>
                <a:lnTo>
                  <a:pt x="791337" y="1962150"/>
                </a:lnTo>
                <a:lnTo>
                  <a:pt x="696468" y="1937892"/>
                </a:lnTo>
                <a:lnTo>
                  <a:pt x="605408" y="1904745"/>
                </a:lnTo>
                <a:lnTo>
                  <a:pt x="518794" y="1862709"/>
                </a:lnTo>
                <a:lnTo>
                  <a:pt x="437006" y="1813305"/>
                </a:lnTo>
                <a:lnTo>
                  <a:pt x="360933" y="1756282"/>
                </a:lnTo>
                <a:lnTo>
                  <a:pt x="290575" y="1692275"/>
                </a:lnTo>
                <a:lnTo>
                  <a:pt x="226187" y="1621916"/>
                </a:lnTo>
                <a:lnTo>
                  <a:pt x="169163" y="1545336"/>
                </a:lnTo>
                <a:lnTo>
                  <a:pt x="119761" y="1463675"/>
                </a:lnTo>
                <a:lnTo>
                  <a:pt x="77724" y="1377061"/>
                </a:lnTo>
                <a:lnTo>
                  <a:pt x="44450" y="1286002"/>
                </a:lnTo>
                <a:lnTo>
                  <a:pt x="20319" y="1191132"/>
                </a:lnTo>
                <a:lnTo>
                  <a:pt x="11302" y="1142364"/>
                </a:lnTo>
                <a:lnTo>
                  <a:pt x="4825" y="1092580"/>
                </a:lnTo>
                <a:lnTo>
                  <a:pt x="1269" y="1042288"/>
                </a:lnTo>
                <a:lnTo>
                  <a:pt x="0" y="991488"/>
                </a:lnTo>
                <a:lnTo>
                  <a:pt x="1269" y="940435"/>
                </a:lnTo>
                <a:lnTo>
                  <a:pt x="5333" y="890269"/>
                </a:lnTo>
                <a:lnTo>
                  <a:pt x="11302" y="840486"/>
                </a:lnTo>
                <a:lnTo>
                  <a:pt x="20319" y="791337"/>
                </a:lnTo>
                <a:lnTo>
                  <a:pt x="44576" y="696467"/>
                </a:lnTo>
                <a:lnTo>
                  <a:pt x="78105" y="605409"/>
                </a:lnTo>
                <a:lnTo>
                  <a:pt x="119761" y="518794"/>
                </a:lnTo>
                <a:lnTo>
                  <a:pt x="169163" y="437006"/>
                </a:lnTo>
                <a:lnTo>
                  <a:pt x="226187" y="360934"/>
                </a:lnTo>
                <a:lnTo>
                  <a:pt x="290575" y="290575"/>
                </a:lnTo>
                <a:lnTo>
                  <a:pt x="360933" y="226313"/>
                </a:lnTo>
                <a:lnTo>
                  <a:pt x="437006" y="169163"/>
                </a:lnTo>
                <a:lnTo>
                  <a:pt x="518794" y="119761"/>
                </a:lnTo>
                <a:lnTo>
                  <a:pt x="605408" y="77724"/>
                </a:lnTo>
                <a:lnTo>
                  <a:pt x="696468" y="44576"/>
                </a:lnTo>
                <a:lnTo>
                  <a:pt x="791337" y="20319"/>
                </a:lnTo>
                <a:lnTo>
                  <a:pt x="840486" y="11429"/>
                </a:lnTo>
                <a:lnTo>
                  <a:pt x="889889" y="4825"/>
                </a:lnTo>
                <a:lnTo>
                  <a:pt x="940561" y="1269"/>
                </a:lnTo>
                <a:lnTo>
                  <a:pt x="991361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83564" y="908685"/>
            <a:ext cx="1944192" cy="19591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4514" y="889635"/>
            <a:ext cx="1982470" cy="1997710"/>
          </a:xfrm>
          <a:custGeom>
            <a:avLst/>
            <a:gdLst/>
            <a:ahLst/>
            <a:cxnLst/>
            <a:rect l="l" t="t" r="r" b="b"/>
            <a:pathLst>
              <a:path w="1982470" h="1997710">
                <a:moveTo>
                  <a:pt x="991438" y="0"/>
                </a:moveTo>
                <a:lnTo>
                  <a:pt x="1042365" y="1269"/>
                </a:lnTo>
                <a:lnTo>
                  <a:pt x="1092530" y="5334"/>
                </a:lnTo>
                <a:lnTo>
                  <a:pt x="1142314" y="11302"/>
                </a:lnTo>
                <a:lnTo>
                  <a:pt x="1191590" y="20319"/>
                </a:lnTo>
                <a:lnTo>
                  <a:pt x="1286078" y="44957"/>
                </a:lnTo>
                <a:lnTo>
                  <a:pt x="1377137" y="78486"/>
                </a:lnTo>
                <a:lnTo>
                  <a:pt x="1464132" y="120650"/>
                </a:lnTo>
                <a:lnTo>
                  <a:pt x="1545412" y="170814"/>
                </a:lnTo>
                <a:lnTo>
                  <a:pt x="1621866" y="228218"/>
                </a:lnTo>
                <a:lnTo>
                  <a:pt x="1692351" y="292607"/>
                </a:lnTo>
                <a:lnTo>
                  <a:pt x="1756232" y="363347"/>
                </a:lnTo>
                <a:lnTo>
                  <a:pt x="1813255" y="440309"/>
                </a:lnTo>
                <a:lnTo>
                  <a:pt x="1862658" y="522859"/>
                </a:lnTo>
                <a:lnTo>
                  <a:pt x="1904314" y="610235"/>
                </a:lnTo>
                <a:lnTo>
                  <a:pt x="1937969" y="702055"/>
                </a:lnTo>
                <a:lnTo>
                  <a:pt x="1962099" y="797305"/>
                </a:lnTo>
                <a:lnTo>
                  <a:pt x="1971116" y="846836"/>
                </a:lnTo>
                <a:lnTo>
                  <a:pt x="1977085" y="896619"/>
                </a:lnTo>
                <a:lnTo>
                  <a:pt x="1981149" y="947547"/>
                </a:lnTo>
                <a:lnTo>
                  <a:pt x="1982419" y="998981"/>
                </a:lnTo>
                <a:lnTo>
                  <a:pt x="1981149" y="1050416"/>
                </a:lnTo>
                <a:lnTo>
                  <a:pt x="1977085" y="1100836"/>
                </a:lnTo>
                <a:lnTo>
                  <a:pt x="1971116" y="1151001"/>
                </a:lnTo>
                <a:lnTo>
                  <a:pt x="1962099" y="1200277"/>
                </a:lnTo>
                <a:lnTo>
                  <a:pt x="1937969" y="1295907"/>
                </a:lnTo>
                <a:lnTo>
                  <a:pt x="1904695" y="1387728"/>
                </a:lnTo>
                <a:lnTo>
                  <a:pt x="1862658" y="1474724"/>
                </a:lnTo>
                <a:lnTo>
                  <a:pt x="1813255" y="1557274"/>
                </a:lnTo>
                <a:lnTo>
                  <a:pt x="1756232" y="1634109"/>
                </a:lnTo>
                <a:lnTo>
                  <a:pt x="1692351" y="1704975"/>
                </a:lnTo>
                <a:lnTo>
                  <a:pt x="1621866" y="1769237"/>
                </a:lnTo>
                <a:lnTo>
                  <a:pt x="1545412" y="1826767"/>
                </a:lnTo>
                <a:lnTo>
                  <a:pt x="1463751" y="1876932"/>
                </a:lnTo>
                <a:lnTo>
                  <a:pt x="1377137" y="1918969"/>
                </a:lnTo>
                <a:lnTo>
                  <a:pt x="1286078" y="1952625"/>
                </a:lnTo>
                <a:lnTo>
                  <a:pt x="1191082" y="1977263"/>
                </a:lnTo>
                <a:lnTo>
                  <a:pt x="1142314" y="1985772"/>
                </a:lnTo>
                <a:lnTo>
                  <a:pt x="1092530" y="1992249"/>
                </a:lnTo>
                <a:lnTo>
                  <a:pt x="1042365" y="1995931"/>
                </a:lnTo>
                <a:lnTo>
                  <a:pt x="991438" y="1997455"/>
                </a:lnTo>
                <a:lnTo>
                  <a:pt x="940384" y="1996313"/>
                </a:lnTo>
                <a:lnTo>
                  <a:pt x="890219" y="1992249"/>
                </a:lnTo>
                <a:lnTo>
                  <a:pt x="840562" y="1986152"/>
                </a:lnTo>
                <a:lnTo>
                  <a:pt x="791286" y="1977263"/>
                </a:lnTo>
                <a:lnTo>
                  <a:pt x="696417" y="1952625"/>
                </a:lnTo>
                <a:lnTo>
                  <a:pt x="605294" y="1918969"/>
                </a:lnTo>
                <a:lnTo>
                  <a:pt x="518680" y="1876932"/>
                </a:lnTo>
                <a:lnTo>
                  <a:pt x="436930" y="1826767"/>
                </a:lnTo>
                <a:lnTo>
                  <a:pt x="360870" y="1769237"/>
                </a:lnTo>
                <a:lnTo>
                  <a:pt x="290499" y="1704975"/>
                </a:lnTo>
                <a:lnTo>
                  <a:pt x="226174" y="1634236"/>
                </a:lnTo>
                <a:lnTo>
                  <a:pt x="169087" y="1557274"/>
                </a:lnTo>
                <a:lnTo>
                  <a:pt x="119748" y="1474724"/>
                </a:lnTo>
                <a:lnTo>
                  <a:pt x="77673" y="1387728"/>
                </a:lnTo>
                <a:lnTo>
                  <a:pt x="44475" y="1295907"/>
                </a:lnTo>
                <a:lnTo>
                  <a:pt x="20269" y="1200277"/>
                </a:lnTo>
                <a:lnTo>
                  <a:pt x="11341" y="1151127"/>
                </a:lnTo>
                <a:lnTo>
                  <a:pt x="4851" y="1100836"/>
                </a:lnTo>
                <a:lnTo>
                  <a:pt x="1206" y="1050289"/>
                </a:lnTo>
                <a:lnTo>
                  <a:pt x="0" y="998981"/>
                </a:lnTo>
                <a:lnTo>
                  <a:pt x="1206" y="947547"/>
                </a:lnTo>
                <a:lnTo>
                  <a:pt x="5257" y="896619"/>
                </a:lnTo>
                <a:lnTo>
                  <a:pt x="11315" y="846836"/>
                </a:lnTo>
                <a:lnTo>
                  <a:pt x="20269" y="797305"/>
                </a:lnTo>
                <a:lnTo>
                  <a:pt x="44488" y="702055"/>
                </a:lnTo>
                <a:lnTo>
                  <a:pt x="78066" y="610235"/>
                </a:lnTo>
                <a:lnTo>
                  <a:pt x="119722" y="522859"/>
                </a:lnTo>
                <a:lnTo>
                  <a:pt x="169087" y="440309"/>
                </a:lnTo>
                <a:lnTo>
                  <a:pt x="226174" y="363347"/>
                </a:lnTo>
                <a:lnTo>
                  <a:pt x="290499" y="292607"/>
                </a:lnTo>
                <a:lnTo>
                  <a:pt x="360870" y="228218"/>
                </a:lnTo>
                <a:lnTo>
                  <a:pt x="436930" y="170814"/>
                </a:lnTo>
                <a:lnTo>
                  <a:pt x="518680" y="120650"/>
                </a:lnTo>
                <a:lnTo>
                  <a:pt x="605294" y="78486"/>
                </a:lnTo>
                <a:lnTo>
                  <a:pt x="696417" y="44957"/>
                </a:lnTo>
                <a:lnTo>
                  <a:pt x="791286" y="20319"/>
                </a:lnTo>
                <a:lnTo>
                  <a:pt x="840435" y="11302"/>
                </a:lnTo>
                <a:lnTo>
                  <a:pt x="889838" y="5334"/>
                </a:lnTo>
                <a:lnTo>
                  <a:pt x="940384" y="1269"/>
                </a:lnTo>
                <a:lnTo>
                  <a:pt x="991438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98" name="Picture 2" descr="Z:\Гаращенко Анастасия\для отчёта\ГО ЧС\IMG_55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762000"/>
            <a:ext cx="2209800" cy="2209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Рисунок 37" descr="М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16</a:t>
            </a:r>
            <a:endParaRPr lang="ru-RU" dirty="0"/>
          </a:p>
        </p:txBody>
      </p:sp>
      <p:pic>
        <p:nvPicPr>
          <p:cNvPr id="13" name="Picture 2" descr="\\Server\фото\ДАЧНОЕ АРХИВ ФОТО\2017\II КВАРТАЛ\Занятие ГО и ЧС для населения 25.05.2017\IMG_551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33600" y="762000"/>
            <a:ext cx="2590800" cy="2362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3" name="Диаграмма 32"/>
          <p:cNvGraphicFramePr/>
          <p:nvPr/>
        </p:nvGraphicFramePr>
        <p:xfrm>
          <a:off x="-457200" y="3048000"/>
          <a:ext cx="6705600" cy="292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34339" y="145160"/>
            <a:ext cx="5257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НА НАЦИОНАЛЬНУЮ</a:t>
            </a:r>
            <a:r>
              <a:rPr sz="1800" b="1" spc="-7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171717"/>
                </a:solidFill>
                <a:latin typeface="Century Gothic"/>
                <a:cs typeface="Century Gothic"/>
              </a:rPr>
              <a:t>ЭКОНОМИКУ</a:t>
            </a:r>
            <a:endParaRPr sz="1800">
              <a:latin typeface="Century Gothic"/>
              <a:cs typeface="Century Gothic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304800" y="762000"/>
          <a:ext cx="8498205" cy="1600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60720"/>
                <a:gridCol w="912495"/>
                <a:gridCol w="912495"/>
                <a:gridCol w="912495"/>
              </a:tblGrid>
              <a:tr h="370942">
                <a:tc>
                  <a:txBody>
                    <a:bodyPr/>
                    <a:lstStyle/>
                    <a:p>
                      <a:pPr>
                        <a:lnSpc>
                          <a:spcPts val="930"/>
                        </a:lnSpc>
                      </a:pPr>
                      <a:endParaRPr sz="14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7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5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20</a:t>
                      </a:r>
                      <a:r>
                        <a:rPr lang="ru-RU" sz="1800" b="1" spc="-5" dirty="0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22г.</a:t>
                      </a:r>
                      <a:endParaRPr sz="1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127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BB7B9"/>
                    </a:solidFill>
                  </a:tcPr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5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20</a:t>
                      </a:r>
                      <a:r>
                        <a:rPr lang="ru-RU" sz="1800" b="1" spc="-5" dirty="0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23г.</a:t>
                      </a:r>
                      <a:endParaRPr sz="1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127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BB7B9"/>
                    </a:solidFill>
                  </a:tcPr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5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20</a:t>
                      </a:r>
                      <a:r>
                        <a:rPr lang="ru-RU" sz="1800" b="1" spc="-5" dirty="0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24г.</a:t>
                      </a:r>
                      <a:endParaRPr sz="1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127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BB7B9"/>
                    </a:solidFill>
                  </a:tcPr>
                </a:tc>
              </a:tr>
              <a:tr h="1229258">
                <a:tc>
                  <a:txBody>
                    <a:bodyPr/>
                    <a:lstStyle/>
                    <a:p>
                      <a:pPr marL="567690">
                        <a:lnSpc>
                          <a:spcPts val="1100"/>
                        </a:lnSpc>
                        <a:spcBef>
                          <a:spcPts val="350"/>
                        </a:spcBef>
                      </a:pPr>
                      <a:r>
                        <a:rPr sz="1000" b="1" spc="-5" dirty="0">
                          <a:latin typeface="Century Gothic"/>
                          <a:cs typeface="Century Gothic"/>
                        </a:rPr>
                        <a:t>ОБЩЕЭКОНОМИЧЕСКИЕ</a:t>
                      </a:r>
                      <a:r>
                        <a:rPr sz="1000" b="1" spc="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b="1" spc="-5" dirty="0">
                          <a:latin typeface="Century Gothic"/>
                          <a:cs typeface="Century Gothic"/>
                        </a:rPr>
                        <a:t>ВОПРОСЫ</a:t>
                      </a:r>
                      <a:endParaRPr sz="1000" dirty="0">
                        <a:latin typeface="Century Gothic"/>
                        <a:cs typeface="Century Gothic"/>
                      </a:endParaRPr>
                    </a:p>
                    <a:p>
                      <a:pPr marL="567690">
                        <a:lnSpc>
                          <a:spcPts val="1320"/>
                        </a:lnSpc>
                        <a:buSzPct val="110000"/>
                        <a:buFont typeface="Wingdings"/>
                        <a:buChar char=""/>
                        <a:tabLst>
                          <a:tab pos="688340" algn="l"/>
                        </a:tabLst>
                      </a:pPr>
                      <a:r>
                        <a:rPr lang="ru-RU" sz="1000" spc="-5" dirty="0" smtClean="0">
                          <a:latin typeface="Century Gothic"/>
                          <a:cs typeface="Century Gothic"/>
                        </a:rPr>
                        <a:t>Организация</a:t>
                      </a:r>
                      <a:r>
                        <a:rPr lang="ru-RU" sz="1000" spc="-5" baseline="0" dirty="0" smtClean="0">
                          <a:latin typeface="Century Gothic"/>
                          <a:cs typeface="Century Gothic"/>
                        </a:rPr>
                        <a:t> и финансирование временного трудоустройства </a:t>
                      </a:r>
                    </a:p>
                    <a:p>
                      <a:pPr marL="567690">
                        <a:lnSpc>
                          <a:spcPts val="1320"/>
                        </a:lnSpc>
                        <a:buSzPct val="110000"/>
                        <a:buFont typeface="Wingdings"/>
                        <a:buNone/>
                        <a:tabLst>
                          <a:tab pos="688340" algn="l"/>
                        </a:tabLst>
                      </a:pPr>
                      <a:r>
                        <a:rPr lang="ru-RU" sz="1000" spc="-5" baseline="0" dirty="0" smtClean="0">
                          <a:latin typeface="Century Gothic"/>
                          <a:cs typeface="Century Gothic"/>
                        </a:rPr>
                        <a:t>несовершеннолетних в возрасте от 14 до 18 лет в свободное от учебы время на территории МО Дачное</a:t>
                      </a:r>
                      <a:endParaRPr sz="10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445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050" dirty="0">
                        <a:latin typeface="Times New Roman"/>
                        <a:cs typeface="Times New Roman"/>
                      </a:endParaRPr>
                    </a:p>
                    <a:p>
                      <a:pPr marL="3810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346</a:t>
                      </a:r>
                      <a:r>
                        <a:rPr sz="1600" b="1" spc="-1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,</a:t>
                      </a: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4  тыс. руб.</a:t>
                      </a:r>
                      <a:endParaRPr sz="16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905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050" dirty="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360</a:t>
                      </a:r>
                      <a:r>
                        <a:rPr sz="1600" b="1" spc="-1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,</a:t>
                      </a: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3 тыс. руб.</a:t>
                      </a:r>
                      <a:endParaRPr sz="16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905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050" dirty="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374</a:t>
                      </a:r>
                      <a:r>
                        <a:rPr sz="1600" b="1" spc="-1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,</a:t>
                      </a: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7 тыс. руб.</a:t>
                      </a:r>
                      <a:endParaRPr sz="16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905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1"/>
                    </a:solidFill>
                  </a:tcPr>
                </a:tc>
              </a:tr>
            </a:tbl>
          </a:graphicData>
        </a:graphic>
      </p:graphicFrame>
      <p:sp>
        <p:nvSpPr>
          <p:cNvPr id="20" name="object 20"/>
          <p:cNvSpPr/>
          <p:nvPr/>
        </p:nvSpPr>
        <p:spPr>
          <a:xfrm>
            <a:off x="304800" y="1143000"/>
            <a:ext cx="442595" cy="442595"/>
          </a:xfrm>
          <a:custGeom>
            <a:avLst/>
            <a:gdLst/>
            <a:ahLst/>
            <a:cxnLst/>
            <a:rect l="l" t="t" r="r" b="b"/>
            <a:pathLst>
              <a:path w="442595" h="442594">
                <a:moveTo>
                  <a:pt x="221145" y="0"/>
                </a:moveTo>
                <a:lnTo>
                  <a:pt x="176576" y="4494"/>
                </a:lnTo>
                <a:lnTo>
                  <a:pt x="135065" y="17385"/>
                </a:lnTo>
                <a:lnTo>
                  <a:pt x="97500" y="37779"/>
                </a:lnTo>
                <a:lnTo>
                  <a:pt x="64771" y="64785"/>
                </a:lnTo>
                <a:lnTo>
                  <a:pt x="37767" y="97513"/>
                </a:lnTo>
                <a:lnTo>
                  <a:pt x="17378" y="135070"/>
                </a:lnTo>
                <a:lnTo>
                  <a:pt x="4492" y="176565"/>
                </a:lnTo>
                <a:lnTo>
                  <a:pt x="0" y="221106"/>
                </a:lnTo>
                <a:lnTo>
                  <a:pt x="4492" y="265690"/>
                </a:lnTo>
                <a:lnTo>
                  <a:pt x="17378" y="307216"/>
                </a:lnTo>
                <a:lnTo>
                  <a:pt x="37767" y="344796"/>
                </a:lnTo>
                <a:lnTo>
                  <a:pt x="64771" y="377539"/>
                </a:lnTo>
                <a:lnTo>
                  <a:pt x="97500" y="404555"/>
                </a:lnTo>
                <a:lnTo>
                  <a:pt x="135065" y="424953"/>
                </a:lnTo>
                <a:lnTo>
                  <a:pt x="176576" y="437845"/>
                </a:lnTo>
                <a:lnTo>
                  <a:pt x="221145" y="442340"/>
                </a:lnTo>
                <a:lnTo>
                  <a:pt x="265714" y="437845"/>
                </a:lnTo>
                <a:lnTo>
                  <a:pt x="307227" y="424953"/>
                </a:lnTo>
                <a:lnTo>
                  <a:pt x="344793" y="404555"/>
                </a:lnTo>
                <a:lnTo>
                  <a:pt x="377524" y="377539"/>
                </a:lnTo>
                <a:lnTo>
                  <a:pt x="404530" y="344796"/>
                </a:lnTo>
                <a:lnTo>
                  <a:pt x="424922" y="307216"/>
                </a:lnTo>
                <a:lnTo>
                  <a:pt x="437809" y="265690"/>
                </a:lnTo>
                <a:lnTo>
                  <a:pt x="442302" y="221106"/>
                </a:lnTo>
                <a:lnTo>
                  <a:pt x="437809" y="176565"/>
                </a:lnTo>
                <a:lnTo>
                  <a:pt x="424922" y="135070"/>
                </a:lnTo>
                <a:lnTo>
                  <a:pt x="404530" y="97513"/>
                </a:lnTo>
                <a:lnTo>
                  <a:pt x="377524" y="64785"/>
                </a:lnTo>
                <a:lnTo>
                  <a:pt x="344793" y="37779"/>
                </a:lnTo>
                <a:lnTo>
                  <a:pt x="307227" y="17385"/>
                </a:lnTo>
                <a:lnTo>
                  <a:pt x="265714" y="4494"/>
                </a:lnTo>
                <a:lnTo>
                  <a:pt x="221145" y="0"/>
                </a:lnTo>
                <a:close/>
              </a:path>
            </a:pathLst>
          </a:custGeom>
          <a:solidFill>
            <a:srgbClr val="3BB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1219200"/>
            <a:ext cx="294868" cy="2948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22" name="Picture 2" descr="Z:\Гаращенко Анастасия\для отчёта\трудоустройство\IMG_72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971800"/>
            <a:ext cx="3429000" cy="30928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 descr="М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17</a:t>
            </a:r>
            <a:endParaRPr lang="ru-RU" dirty="0"/>
          </a:p>
        </p:txBody>
      </p:sp>
      <p:pic>
        <p:nvPicPr>
          <p:cNvPr id="8194" name="Picture 2" descr="\\Server\фото\ДАЧНОЕ АРХИВ ФОТО\2015\3 КВАРТАЛ\трудовой лагерь\DSC0517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800" y="2971800"/>
            <a:ext cx="3581400" cy="3124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2711830" y="2043176"/>
            <a:ext cx="3543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entury Gothic"/>
                <a:cs typeface="Century Gothic"/>
              </a:rPr>
              <a:t>1166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6429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РАСХОДЫ НА ЖИЛИЩНО-КОММУНАЛЬНОЕ</a:t>
            </a:r>
            <a:r>
              <a:rPr spc="-60" dirty="0"/>
              <a:t> </a:t>
            </a:r>
            <a:r>
              <a:rPr spc="-5" dirty="0"/>
              <a:t>ХОЗЯЙСТВО</a:t>
            </a:r>
          </a:p>
        </p:txBody>
      </p:sp>
      <p:sp>
        <p:nvSpPr>
          <p:cNvPr id="12" name="object 12"/>
          <p:cNvSpPr/>
          <p:nvPr/>
        </p:nvSpPr>
        <p:spPr>
          <a:xfrm>
            <a:off x="5652134" y="548641"/>
            <a:ext cx="3240405" cy="975360"/>
          </a:xfrm>
          <a:custGeom>
            <a:avLst/>
            <a:gdLst/>
            <a:ahLst/>
            <a:cxnLst/>
            <a:rect l="l" t="t" r="r" b="b"/>
            <a:pathLst>
              <a:path w="3240404" h="2778125">
                <a:moveTo>
                  <a:pt x="0" y="2777743"/>
                </a:moveTo>
                <a:lnTo>
                  <a:pt x="3240405" y="2777743"/>
                </a:lnTo>
                <a:lnTo>
                  <a:pt x="3240405" y="0"/>
                </a:lnTo>
                <a:lnTo>
                  <a:pt x="0" y="0"/>
                </a:lnTo>
                <a:lnTo>
                  <a:pt x="0" y="2777743"/>
                </a:lnTo>
                <a:close/>
              </a:path>
            </a:pathLst>
          </a:custGeom>
          <a:ln w="28575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744590" y="578866"/>
            <a:ext cx="2915920" cy="3366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Century Gothic"/>
                <a:cs typeface="Century Gothic"/>
              </a:rPr>
              <a:t>Расходы </a:t>
            </a:r>
            <a:r>
              <a:rPr sz="1050" spc="-5" dirty="0">
                <a:latin typeface="Century Gothic"/>
                <a:cs typeface="Century Gothic"/>
              </a:rPr>
              <a:t>будут финансироваться </a:t>
            </a:r>
            <a:r>
              <a:rPr sz="1050" dirty="0">
                <a:latin typeface="Century Gothic"/>
                <a:cs typeface="Century Gothic"/>
              </a:rPr>
              <a:t>в</a:t>
            </a:r>
            <a:r>
              <a:rPr sz="1050" spc="-85" dirty="0">
                <a:latin typeface="Century Gothic"/>
                <a:cs typeface="Century Gothic"/>
              </a:rPr>
              <a:t> </a:t>
            </a:r>
            <a:r>
              <a:rPr sz="1050" spc="-5" dirty="0" err="1">
                <a:latin typeface="Century Gothic"/>
                <a:cs typeface="Century Gothic"/>
              </a:rPr>
              <a:t>рамках</a:t>
            </a:r>
            <a:r>
              <a:rPr sz="1050" spc="-5" dirty="0">
                <a:latin typeface="Century Gothic"/>
                <a:cs typeface="Century Gothic"/>
              </a:rPr>
              <a:t>  </a:t>
            </a:r>
            <a:r>
              <a:rPr lang="ru-RU" sz="1050" spc="-5" dirty="0" smtClean="0">
                <a:latin typeface="Century Gothic"/>
                <a:cs typeface="Century Gothic"/>
              </a:rPr>
              <a:t>муниципальной</a:t>
            </a:r>
            <a:r>
              <a:rPr sz="1050" spc="-5" dirty="0" smtClean="0">
                <a:latin typeface="Century Gothic"/>
                <a:cs typeface="Century Gothic"/>
              </a:rPr>
              <a:t> </a:t>
            </a:r>
            <a:r>
              <a:rPr sz="1050" err="1" smtClean="0">
                <a:latin typeface="Century Gothic"/>
                <a:cs typeface="Century Gothic"/>
              </a:rPr>
              <a:t>программ</a:t>
            </a:r>
            <a:r>
              <a:rPr lang="ru-RU" sz="1050" dirty="0" err="1" smtClean="0">
                <a:latin typeface="Century Gothic"/>
                <a:cs typeface="Century Gothic"/>
              </a:rPr>
              <a:t>ы</a:t>
            </a:r>
            <a:r>
              <a:rPr lang="ru-RU" sz="1050" dirty="0" smtClean="0">
                <a:latin typeface="Century Gothic"/>
                <a:cs typeface="Century Gothic"/>
              </a:rPr>
              <a:t> </a:t>
            </a:r>
            <a:r>
              <a:rPr sz="1050" spc="-120" smtClean="0">
                <a:latin typeface="Century Gothic"/>
                <a:cs typeface="Century Gothic"/>
              </a:rPr>
              <a:t> </a:t>
            </a:r>
            <a:r>
              <a:rPr lang="ru-RU" sz="1050" spc="-120" dirty="0" smtClean="0">
                <a:latin typeface="Century Gothic"/>
                <a:cs typeface="Century Gothic"/>
              </a:rPr>
              <a:t>МО  Дачное</a:t>
            </a:r>
            <a:r>
              <a:rPr sz="1050" dirty="0" smtClean="0">
                <a:latin typeface="Century Gothic"/>
                <a:cs typeface="Century Gothic"/>
              </a:rPr>
              <a:t>:</a:t>
            </a:r>
            <a:endParaRPr sz="105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44590" y="762000"/>
            <a:ext cx="3068320" cy="5917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  <a:buSzPct val="140909"/>
              <a:tabLst>
                <a:tab pos="166370" algn="l"/>
              </a:tabLst>
            </a:pPr>
            <a:endParaRPr sz="1100" dirty="0">
              <a:latin typeface="Century Gothic"/>
              <a:cs typeface="Century Gothic"/>
            </a:endParaRPr>
          </a:p>
          <a:p>
            <a:pPr marR="5080">
              <a:lnSpc>
                <a:spcPct val="96000"/>
              </a:lnSpc>
              <a:spcBef>
                <a:spcPts val="740"/>
              </a:spcBef>
              <a:buSzPct val="140909"/>
              <a:buFont typeface="Wingdings"/>
              <a:buChar char=""/>
              <a:tabLst>
                <a:tab pos="166370" algn="l"/>
              </a:tabLst>
            </a:pPr>
            <a:r>
              <a:rPr lang="ru-RU" sz="11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По организации благоустройства территории МО Дачное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86000" y="1371600"/>
            <a:ext cx="16002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b="1" spc="-5" dirty="0" smtClean="0">
                <a:latin typeface="Century Gothic"/>
                <a:cs typeface="Century Gothic"/>
              </a:rPr>
              <a:t>83 120</a:t>
            </a:r>
            <a:r>
              <a:rPr sz="1800" b="1" spc="-5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1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spc="-8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38600" y="1371600"/>
            <a:ext cx="13716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800" b="1" spc="-5" dirty="0" smtClean="0">
                <a:latin typeface="Century Gothic"/>
                <a:cs typeface="Century Gothic"/>
              </a:rPr>
              <a:t>86 447</a:t>
            </a:r>
            <a:r>
              <a:rPr sz="1800" b="1" spc="-5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2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spc="-8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14400" y="4114800"/>
            <a:ext cx="4953000" cy="169084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endParaRPr lang="ru-RU" sz="1050" b="1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endParaRPr lang="ru-RU" sz="1050" b="1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endParaRPr lang="ru-RU" sz="1050" b="1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050" b="1" dirty="0" smtClean="0">
                <a:latin typeface="Century Gothic"/>
                <a:cs typeface="Century Gothic"/>
              </a:rPr>
              <a:t>БЛАГОУСТРОЙСТВО</a:t>
            </a:r>
            <a:endParaRPr sz="1050" dirty="0">
              <a:latin typeface="Century Gothic"/>
              <a:cs typeface="Century Gothic"/>
            </a:endParaRPr>
          </a:p>
          <a:p>
            <a:pPr marL="12700" marR="257175">
              <a:lnSpc>
                <a:spcPct val="100000"/>
              </a:lnSpc>
            </a:pPr>
            <a:r>
              <a:rPr sz="1050" spc="-5" dirty="0" err="1" smtClean="0">
                <a:latin typeface="Century Gothic"/>
                <a:cs typeface="Century Gothic"/>
              </a:rPr>
              <a:t>формирования</a:t>
            </a:r>
            <a:r>
              <a:rPr sz="1050" spc="-5" dirty="0" smtClean="0">
                <a:latin typeface="Century Gothic"/>
                <a:cs typeface="Century Gothic"/>
              </a:rPr>
              <a:t> </a:t>
            </a:r>
            <a:r>
              <a:rPr sz="1050" err="1">
                <a:latin typeface="Century Gothic"/>
                <a:cs typeface="Century Gothic"/>
              </a:rPr>
              <a:t>современной</a:t>
            </a:r>
            <a:r>
              <a:rPr sz="1050" spc="-165">
                <a:latin typeface="Century Gothic"/>
                <a:cs typeface="Century Gothic"/>
              </a:rPr>
              <a:t> </a:t>
            </a:r>
            <a:r>
              <a:rPr sz="1050" smtClean="0">
                <a:latin typeface="Century Gothic"/>
                <a:cs typeface="Century Gothic"/>
              </a:rPr>
              <a:t>городской  </a:t>
            </a:r>
            <a:r>
              <a:rPr sz="1050" dirty="0">
                <a:latin typeface="Century Gothic"/>
                <a:cs typeface="Century Gothic"/>
              </a:rPr>
              <a:t>среды</a:t>
            </a:r>
          </a:p>
          <a:p>
            <a:pPr>
              <a:lnSpc>
                <a:spcPct val="100000"/>
              </a:lnSpc>
            </a:pPr>
            <a:endParaRPr sz="11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50" b="1" dirty="0">
                <a:latin typeface="Century Gothic"/>
                <a:cs typeface="Century Gothic"/>
              </a:rPr>
              <a:t>ДРУГИЕ</a:t>
            </a:r>
            <a:r>
              <a:rPr sz="1050" b="1" spc="-15" dirty="0">
                <a:latin typeface="Century Gothic"/>
                <a:cs typeface="Century Gothic"/>
              </a:rPr>
              <a:t> </a:t>
            </a:r>
            <a:r>
              <a:rPr sz="1050" b="1" dirty="0" smtClean="0">
                <a:latin typeface="Century Gothic"/>
                <a:cs typeface="Century Gothic"/>
              </a:rPr>
              <a:t>ВОПРОСЫ</a:t>
            </a:r>
            <a:r>
              <a:rPr lang="ru-RU" sz="1050" b="1" dirty="0" smtClean="0">
                <a:latin typeface="Century Gothic"/>
                <a:cs typeface="Century Gothic"/>
              </a:rPr>
              <a:t> В ОБЛАСТИ ЖИЛИЩНО-КОММУНАЛЬНОГО ХОЗЯЙСТВА</a:t>
            </a:r>
            <a:endParaRPr sz="1050" dirty="0">
              <a:latin typeface="Century Gothic"/>
              <a:cs typeface="Century Gothic"/>
            </a:endParaRPr>
          </a:p>
          <a:p>
            <a:pPr marL="12700" marR="15875">
              <a:lnSpc>
                <a:spcPct val="100000"/>
              </a:lnSpc>
            </a:pPr>
            <a:r>
              <a:rPr sz="1050" dirty="0">
                <a:latin typeface="Century Gothic"/>
                <a:cs typeface="Century Gothic"/>
              </a:rPr>
              <a:t>финансовое обеспечение </a:t>
            </a:r>
            <a:r>
              <a:rPr sz="1050" dirty="0" err="1">
                <a:latin typeface="Century Gothic"/>
                <a:cs typeface="Century Gothic"/>
              </a:rPr>
              <a:t>деятельности</a:t>
            </a:r>
            <a:r>
              <a:rPr sz="1050" dirty="0">
                <a:latin typeface="Century Gothic"/>
                <a:cs typeface="Century Gothic"/>
              </a:rPr>
              <a:t> </a:t>
            </a:r>
            <a:r>
              <a:rPr sz="1050" dirty="0" smtClean="0">
                <a:latin typeface="Century Gothic"/>
                <a:cs typeface="Century Gothic"/>
              </a:rPr>
              <a:t> </a:t>
            </a:r>
            <a:r>
              <a:rPr lang="ru-RU" sz="1050" dirty="0" smtClean="0">
                <a:latin typeface="Century Gothic"/>
                <a:cs typeface="Century Gothic"/>
              </a:rPr>
              <a:t>муниципального казенного</a:t>
            </a:r>
            <a:r>
              <a:rPr sz="1050" dirty="0" smtClean="0">
                <a:latin typeface="Century Gothic"/>
                <a:cs typeface="Century Gothic"/>
              </a:rPr>
              <a:t> </a:t>
            </a:r>
            <a:r>
              <a:rPr sz="1050" spc="-5" dirty="0" err="1" smtClean="0">
                <a:latin typeface="Century Gothic"/>
                <a:cs typeface="Century Gothic"/>
              </a:rPr>
              <a:t>учреждени</a:t>
            </a:r>
            <a:r>
              <a:rPr lang="ru-RU" sz="1050" spc="-5" dirty="0" smtClean="0">
                <a:latin typeface="Century Gothic"/>
                <a:cs typeface="Century Gothic"/>
              </a:rPr>
              <a:t>я</a:t>
            </a:r>
            <a:endParaRPr sz="1050" dirty="0">
              <a:latin typeface="Century Gothic"/>
              <a:cs typeface="Century Gothic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346444" y="3979290"/>
            <a:ext cx="2284095" cy="2284095"/>
          </a:xfrm>
          <a:custGeom>
            <a:avLst/>
            <a:gdLst/>
            <a:ahLst/>
            <a:cxnLst/>
            <a:rect l="l" t="t" r="r" b="b"/>
            <a:pathLst>
              <a:path w="2284095" h="2284095">
                <a:moveTo>
                  <a:pt x="0" y="1141856"/>
                </a:moveTo>
                <a:lnTo>
                  <a:pt x="1001" y="1093594"/>
                </a:lnTo>
                <a:lnTo>
                  <a:pt x="3981" y="1045842"/>
                </a:lnTo>
                <a:lnTo>
                  <a:pt x="8897" y="998639"/>
                </a:lnTo>
                <a:lnTo>
                  <a:pt x="15712" y="952026"/>
                </a:lnTo>
                <a:lnTo>
                  <a:pt x="24385" y="906042"/>
                </a:lnTo>
                <a:lnTo>
                  <a:pt x="34877" y="860726"/>
                </a:lnTo>
                <a:lnTo>
                  <a:pt x="47148" y="816119"/>
                </a:lnTo>
                <a:lnTo>
                  <a:pt x="61159" y="772260"/>
                </a:lnTo>
                <a:lnTo>
                  <a:pt x="76869" y="729189"/>
                </a:lnTo>
                <a:lnTo>
                  <a:pt x="94239" y="686945"/>
                </a:lnTo>
                <a:lnTo>
                  <a:pt x="113229" y="645568"/>
                </a:lnTo>
                <a:lnTo>
                  <a:pt x="133801" y="605097"/>
                </a:lnTo>
                <a:lnTo>
                  <a:pt x="155913" y="565573"/>
                </a:lnTo>
                <a:lnTo>
                  <a:pt x="179527" y="527035"/>
                </a:lnTo>
                <a:lnTo>
                  <a:pt x="204603" y="489522"/>
                </a:lnTo>
                <a:lnTo>
                  <a:pt x="231101" y="453074"/>
                </a:lnTo>
                <a:lnTo>
                  <a:pt x="258981" y="417732"/>
                </a:lnTo>
                <a:lnTo>
                  <a:pt x="288204" y="383534"/>
                </a:lnTo>
                <a:lnTo>
                  <a:pt x="318730" y="350520"/>
                </a:lnTo>
                <a:lnTo>
                  <a:pt x="350520" y="318730"/>
                </a:lnTo>
                <a:lnTo>
                  <a:pt x="383534" y="288204"/>
                </a:lnTo>
                <a:lnTo>
                  <a:pt x="417732" y="258981"/>
                </a:lnTo>
                <a:lnTo>
                  <a:pt x="453074" y="231101"/>
                </a:lnTo>
                <a:lnTo>
                  <a:pt x="489522" y="204603"/>
                </a:lnTo>
                <a:lnTo>
                  <a:pt x="527035" y="179527"/>
                </a:lnTo>
                <a:lnTo>
                  <a:pt x="565573" y="155913"/>
                </a:lnTo>
                <a:lnTo>
                  <a:pt x="605097" y="133801"/>
                </a:lnTo>
                <a:lnTo>
                  <a:pt x="645568" y="113229"/>
                </a:lnTo>
                <a:lnTo>
                  <a:pt x="686945" y="94239"/>
                </a:lnTo>
                <a:lnTo>
                  <a:pt x="729189" y="76869"/>
                </a:lnTo>
                <a:lnTo>
                  <a:pt x="772260" y="61159"/>
                </a:lnTo>
                <a:lnTo>
                  <a:pt x="816119" y="47148"/>
                </a:lnTo>
                <a:lnTo>
                  <a:pt x="860726" y="34877"/>
                </a:lnTo>
                <a:lnTo>
                  <a:pt x="906042" y="24385"/>
                </a:lnTo>
                <a:lnTo>
                  <a:pt x="952026" y="15712"/>
                </a:lnTo>
                <a:lnTo>
                  <a:pt x="998639" y="8897"/>
                </a:lnTo>
                <a:lnTo>
                  <a:pt x="1045842" y="3981"/>
                </a:lnTo>
                <a:lnTo>
                  <a:pt x="1093594" y="1001"/>
                </a:lnTo>
                <a:lnTo>
                  <a:pt x="1141856" y="0"/>
                </a:lnTo>
                <a:lnTo>
                  <a:pt x="1190128" y="1001"/>
                </a:lnTo>
                <a:lnTo>
                  <a:pt x="1237889" y="3981"/>
                </a:lnTo>
                <a:lnTo>
                  <a:pt x="1285099" y="8897"/>
                </a:lnTo>
                <a:lnTo>
                  <a:pt x="1331719" y="15712"/>
                </a:lnTo>
                <a:lnTo>
                  <a:pt x="1377708" y="24385"/>
                </a:lnTo>
                <a:lnTo>
                  <a:pt x="1423029" y="34877"/>
                </a:lnTo>
                <a:lnTo>
                  <a:pt x="1467640" y="47148"/>
                </a:lnTo>
                <a:lnTo>
                  <a:pt x="1511502" y="61159"/>
                </a:lnTo>
                <a:lnTo>
                  <a:pt x="1554576" y="76869"/>
                </a:lnTo>
                <a:lnTo>
                  <a:pt x="1596822" y="94239"/>
                </a:lnTo>
                <a:lnTo>
                  <a:pt x="1638201" y="113229"/>
                </a:lnTo>
                <a:lnTo>
                  <a:pt x="1678672" y="133801"/>
                </a:lnTo>
                <a:lnTo>
                  <a:pt x="1718197" y="155913"/>
                </a:lnTo>
                <a:lnTo>
                  <a:pt x="1756735" y="179527"/>
                </a:lnTo>
                <a:lnTo>
                  <a:pt x="1794247" y="204603"/>
                </a:lnTo>
                <a:lnTo>
                  <a:pt x="1830693" y="231101"/>
                </a:lnTo>
                <a:lnTo>
                  <a:pt x="1866034" y="258981"/>
                </a:lnTo>
                <a:lnTo>
                  <a:pt x="1900230" y="288204"/>
                </a:lnTo>
                <a:lnTo>
                  <a:pt x="1933242" y="318730"/>
                </a:lnTo>
                <a:lnTo>
                  <a:pt x="1965029" y="350520"/>
                </a:lnTo>
                <a:lnTo>
                  <a:pt x="1995553" y="383534"/>
                </a:lnTo>
                <a:lnTo>
                  <a:pt x="2024773" y="417732"/>
                </a:lnTo>
                <a:lnTo>
                  <a:pt x="2052650" y="453074"/>
                </a:lnTo>
                <a:lnTo>
                  <a:pt x="2079145" y="489522"/>
                </a:lnTo>
                <a:lnTo>
                  <a:pt x="2104217" y="527035"/>
                </a:lnTo>
                <a:lnTo>
                  <a:pt x="2127828" y="565573"/>
                </a:lnTo>
                <a:lnTo>
                  <a:pt x="2149937" y="605097"/>
                </a:lnTo>
                <a:lnTo>
                  <a:pt x="2170505" y="645568"/>
                </a:lnTo>
                <a:lnTo>
                  <a:pt x="2189493" y="686945"/>
                </a:lnTo>
                <a:lnTo>
                  <a:pt x="2206860" y="729189"/>
                </a:lnTo>
                <a:lnTo>
                  <a:pt x="2222567" y="772260"/>
                </a:lnTo>
                <a:lnTo>
                  <a:pt x="2236575" y="816119"/>
                </a:lnTo>
                <a:lnTo>
                  <a:pt x="2248843" y="860726"/>
                </a:lnTo>
                <a:lnTo>
                  <a:pt x="2259333" y="906042"/>
                </a:lnTo>
                <a:lnTo>
                  <a:pt x="2268004" y="952026"/>
                </a:lnTo>
                <a:lnTo>
                  <a:pt x="2274818" y="998639"/>
                </a:lnTo>
                <a:lnTo>
                  <a:pt x="2279733" y="1045842"/>
                </a:lnTo>
                <a:lnTo>
                  <a:pt x="2282712" y="1093594"/>
                </a:lnTo>
                <a:lnTo>
                  <a:pt x="2283713" y="1141856"/>
                </a:lnTo>
                <a:lnTo>
                  <a:pt x="2282712" y="1190127"/>
                </a:lnTo>
                <a:lnTo>
                  <a:pt x="2279733" y="1237887"/>
                </a:lnTo>
                <a:lnTo>
                  <a:pt x="2274818" y="1285097"/>
                </a:lnTo>
                <a:lnTo>
                  <a:pt x="2268004" y="1331716"/>
                </a:lnTo>
                <a:lnTo>
                  <a:pt x="2259333" y="1377706"/>
                </a:lnTo>
                <a:lnTo>
                  <a:pt x="2248843" y="1423026"/>
                </a:lnTo>
                <a:lnTo>
                  <a:pt x="2236575" y="1467637"/>
                </a:lnTo>
                <a:lnTo>
                  <a:pt x="2222567" y="1511500"/>
                </a:lnTo>
                <a:lnTo>
                  <a:pt x="2206860" y="1554574"/>
                </a:lnTo>
                <a:lnTo>
                  <a:pt x="2189493" y="1596821"/>
                </a:lnTo>
                <a:lnTo>
                  <a:pt x="2170505" y="1638200"/>
                </a:lnTo>
                <a:lnTo>
                  <a:pt x="2149937" y="1678672"/>
                </a:lnTo>
                <a:lnTo>
                  <a:pt x="2127828" y="1718198"/>
                </a:lnTo>
                <a:lnTo>
                  <a:pt x="2104217" y="1756736"/>
                </a:lnTo>
                <a:lnTo>
                  <a:pt x="2079145" y="1794249"/>
                </a:lnTo>
                <a:lnTo>
                  <a:pt x="2052650" y="1830697"/>
                </a:lnTo>
                <a:lnTo>
                  <a:pt x="2024773" y="1866039"/>
                </a:lnTo>
                <a:lnTo>
                  <a:pt x="1995553" y="1900236"/>
                </a:lnTo>
                <a:lnTo>
                  <a:pt x="1965029" y="1933249"/>
                </a:lnTo>
                <a:lnTo>
                  <a:pt x="1933242" y="1965038"/>
                </a:lnTo>
                <a:lnTo>
                  <a:pt x="1900230" y="1995562"/>
                </a:lnTo>
                <a:lnTo>
                  <a:pt x="1866034" y="2024784"/>
                </a:lnTo>
                <a:lnTo>
                  <a:pt x="1830693" y="2052663"/>
                </a:lnTo>
                <a:lnTo>
                  <a:pt x="1794247" y="2079158"/>
                </a:lnTo>
                <a:lnTo>
                  <a:pt x="1756735" y="2104232"/>
                </a:lnTo>
                <a:lnTo>
                  <a:pt x="1718197" y="2127844"/>
                </a:lnTo>
                <a:lnTo>
                  <a:pt x="1678672" y="2149954"/>
                </a:lnTo>
                <a:lnTo>
                  <a:pt x="1638201" y="2170524"/>
                </a:lnTo>
                <a:lnTo>
                  <a:pt x="1596822" y="2189512"/>
                </a:lnTo>
                <a:lnTo>
                  <a:pt x="1554576" y="2206880"/>
                </a:lnTo>
                <a:lnTo>
                  <a:pt x="1511502" y="2222588"/>
                </a:lnTo>
                <a:lnTo>
                  <a:pt x="1467640" y="2236597"/>
                </a:lnTo>
                <a:lnTo>
                  <a:pt x="1423029" y="2248866"/>
                </a:lnTo>
                <a:lnTo>
                  <a:pt x="1377708" y="2259357"/>
                </a:lnTo>
                <a:lnTo>
                  <a:pt x="1331719" y="2268029"/>
                </a:lnTo>
                <a:lnTo>
                  <a:pt x="1285099" y="2274842"/>
                </a:lnTo>
                <a:lnTo>
                  <a:pt x="1237889" y="2279758"/>
                </a:lnTo>
                <a:lnTo>
                  <a:pt x="1190128" y="2282737"/>
                </a:lnTo>
                <a:lnTo>
                  <a:pt x="1141856" y="2283739"/>
                </a:lnTo>
                <a:lnTo>
                  <a:pt x="1093594" y="2282737"/>
                </a:lnTo>
                <a:lnTo>
                  <a:pt x="1045842" y="2279758"/>
                </a:lnTo>
                <a:lnTo>
                  <a:pt x="998639" y="2274842"/>
                </a:lnTo>
                <a:lnTo>
                  <a:pt x="952026" y="2268029"/>
                </a:lnTo>
                <a:lnTo>
                  <a:pt x="906042" y="2259357"/>
                </a:lnTo>
                <a:lnTo>
                  <a:pt x="860726" y="2248866"/>
                </a:lnTo>
                <a:lnTo>
                  <a:pt x="816119" y="2236597"/>
                </a:lnTo>
                <a:lnTo>
                  <a:pt x="772260" y="2222588"/>
                </a:lnTo>
                <a:lnTo>
                  <a:pt x="729189" y="2206880"/>
                </a:lnTo>
                <a:lnTo>
                  <a:pt x="686945" y="2189512"/>
                </a:lnTo>
                <a:lnTo>
                  <a:pt x="645568" y="2170524"/>
                </a:lnTo>
                <a:lnTo>
                  <a:pt x="605097" y="2149954"/>
                </a:lnTo>
                <a:lnTo>
                  <a:pt x="565573" y="2127844"/>
                </a:lnTo>
                <a:lnTo>
                  <a:pt x="527035" y="2104232"/>
                </a:lnTo>
                <a:lnTo>
                  <a:pt x="489522" y="2079158"/>
                </a:lnTo>
                <a:lnTo>
                  <a:pt x="453074" y="2052663"/>
                </a:lnTo>
                <a:lnTo>
                  <a:pt x="417732" y="2024784"/>
                </a:lnTo>
                <a:lnTo>
                  <a:pt x="383534" y="1995562"/>
                </a:lnTo>
                <a:lnTo>
                  <a:pt x="350520" y="1965038"/>
                </a:lnTo>
                <a:lnTo>
                  <a:pt x="318730" y="1933249"/>
                </a:lnTo>
                <a:lnTo>
                  <a:pt x="288204" y="1900236"/>
                </a:lnTo>
                <a:lnTo>
                  <a:pt x="258981" y="1866039"/>
                </a:lnTo>
                <a:lnTo>
                  <a:pt x="231101" y="1830697"/>
                </a:lnTo>
                <a:lnTo>
                  <a:pt x="204603" y="1794249"/>
                </a:lnTo>
                <a:lnTo>
                  <a:pt x="179527" y="1756736"/>
                </a:lnTo>
                <a:lnTo>
                  <a:pt x="155913" y="1718198"/>
                </a:lnTo>
                <a:lnTo>
                  <a:pt x="133801" y="1678672"/>
                </a:lnTo>
                <a:lnTo>
                  <a:pt x="113229" y="1638200"/>
                </a:lnTo>
                <a:lnTo>
                  <a:pt x="94239" y="1596821"/>
                </a:lnTo>
                <a:lnTo>
                  <a:pt x="76869" y="1554574"/>
                </a:lnTo>
                <a:lnTo>
                  <a:pt x="61159" y="1511500"/>
                </a:lnTo>
                <a:lnTo>
                  <a:pt x="47148" y="1467637"/>
                </a:lnTo>
                <a:lnTo>
                  <a:pt x="34877" y="1423026"/>
                </a:lnTo>
                <a:lnTo>
                  <a:pt x="24385" y="1377706"/>
                </a:lnTo>
                <a:lnTo>
                  <a:pt x="15712" y="1331716"/>
                </a:lnTo>
                <a:lnTo>
                  <a:pt x="8897" y="1285097"/>
                </a:lnTo>
                <a:lnTo>
                  <a:pt x="3981" y="1237887"/>
                </a:lnTo>
                <a:lnTo>
                  <a:pt x="1001" y="1190127"/>
                </a:lnTo>
                <a:lnTo>
                  <a:pt x="0" y="1141856"/>
                </a:lnTo>
                <a:close/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52400" y="3048000"/>
            <a:ext cx="609600" cy="2819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Z:\Гаращенко Анастасия\для отчёта\спорт\IMG_86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1828800"/>
            <a:ext cx="2590800" cy="2209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Z:\Гаращенко Анастасия\для отчёта\благоустройство\Голикова 94 11.08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1600200"/>
            <a:ext cx="2819400" cy="2819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Z:\Гаращенко Анастасия\для отчёта\благоустройство\ул. Зины Портновой, д. 7 (3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0" y="3886200"/>
            <a:ext cx="2895600" cy="2971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Прямоугольник 24"/>
          <p:cNvSpPr/>
          <p:nvPr/>
        </p:nvSpPr>
        <p:spPr>
          <a:xfrm>
            <a:off x="0" y="0"/>
            <a:ext cx="7620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 descr="МО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18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0" y="281940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2" name="Диаграмма 31"/>
          <p:cNvGraphicFramePr/>
          <p:nvPr/>
        </p:nvGraphicFramePr>
        <p:xfrm>
          <a:off x="609600" y="1447800"/>
          <a:ext cx="50292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0" name="object 21"/>
          <p:cNvSpPr txBox="1"/>
          <p:nvPr/>
        </p:nvSpPr>
        <p:spPr>
          <a:xfrm>
            <a:off x="762000" y="1371600"/>
            <a:ext cx="13716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b="1" spc="-5" dirty="0" smtClean="0">
                <a:latin typeface="Century Gothic"/>
                <a:cs typeface="Century Gothic"/>
              </a:rPr>
              <a:t>90 489</a:t>
            </a:r>
            <a:r>
              <a:rPr sz="1800" b="1" spc="-5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0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spc="-5" dirty="0" err="1" smtClean="0">
                <a:latin typeface="Century Gothic"/>
                <a:cs typeface="Century Gothic"/>
              </a:rPr>
              <a:t>тыс</a:t>
            </a:r>
            <a:r>
              <a:rPr sz="1100" spc="-5" dirty="0" smtClean="0">
                <a:latin typeface="Century Gothic"/>
                <a:cs typeface="Century Gothic"/>
              </a:rPr>
              <a:t>.</a:t>
            </a:r>
            <a:r>
              <a:rPr sz="1100" spc="-7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33" name="object 21"/>
          <p:cNvSpPr txBox="1"/>
          <p:nvPr/>
        </p:nvSpPr>
        <p:spPr>
          <a:xfrm>
            <a:off x="152400" y="2895600"/>
            <a:ext cx="762000" cy="728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sz="11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333565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РАСХОДЫ НА</a:t>
            </a:r>
            <a:r>
              <a:rPr spc="-50" dirty="0"/>
              <a:t> </a:t>
            </a:r>
            <a:r>
              <a:rPr spc="-5" dirty="0"/>
              <a:t>ОБРАЗОВАНИЕ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76200" y="4572000"/>
            <a:ext cx="369332" cy="1310640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24</a:t>
            </a:r>
            <a:r>
              <a:rPr sz="2400" b="1" spc="-8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457200" y="1447800"/>
            <a:ext cx="1152525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1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1"/>
                </a:lnTo>
                <a:lnTo>
                  <a:pt x="1909" y="623316"/>
                </a:lnTo>
                <a:lnTo>
                  <a:pt x="7540" y="669508"/>
                </a:lnTo>
                <a:lnTo>
                  <a:pt x="16743" y="714502"/>
                </a:lnTo>
                <a:lnTo>
                  <a:pt x="29370" y="758147"/>
                </a:lnTo>
                <a:lnTo>
                  <a:pt x="45273" y="800296"/>
                </a:lnTo>
                <a:lnTo>
                  <a:pt x="64304" y="840801"/>
                </a:lnTo>
                <a:lnTo>
                  <a:pt x="86313" y="879512"/>
                </a:lnTo>
                <a:lnTo>
                  <a:pt x="111154" y="916283"/>
                </a:lnTo>
                <a:lnTo>
                  <a:pt x="138677" y="950964"/>
                </a:lnTo>
                <a:lnTo>
                  <a:pt x="168735" y="983408"/>
                </a:lnTo>
                <a:lnTo>
                  <a:pt x="201179" y="1013466"/>
                </a:lnTo>
                <a:lnTo>
                  <a:pt x="235860" y="1040989"/>
                </a:lnTo>
                <a:lnTo>
                  <a:pt x="272631" y="1065830"/>
                </a:lnTo>
                <a:lnTo>
                  <a:pt x="311342" y="1087839"/>
                </a:lnTo>
                <a:lnTo>
                  <a:pt x="351847" y="1106870"/>
                </a:lnTo>
                <a:lnTo>
                  <a:pt x="393996" y="1122773"/>
                </a:lnTo>
                <a:lnTo>
                  <a:pt x="437641" y="1135400"/>
                </a:lnTo>
                <a:lnTo>
                  <a:pt x="482635" y="1144603"/>
                </a:lnTo>
                <a:lnTo>
                  <a:pt x="528827" y="1150234"/>
                </a:lnTo>
                <a:lnTo>
                  <a:pt x="576071" y="1152143"/>
                </a:lnTo>
                <a:lnTo>
                  <a:pt x="623316" y="1150234"/>
                </a:lnTo>
                <a:lnTo>
                  <a:pt x="669508" y="1144603"/>
                </a:lnTo>
                <a:lnTo>
                  <a:pt x="714502" y="1135400"/>
                </a:lnTo>
                <a:lnTo>
                  <a:pt x="758147" y="1122773"/>
                </a:lnTo>
                <a:lnTo>
                  <a:pt x="800296" y="1106870"/>
                </a:lnTo>
                <a:lnTo>
                  <a:pt x="840801" y="1087839"/>
                </a:lnTo>
                <a:lnTo>
                  <a:pt x="879512" y="1065830"/>
                </a:lnTo>
                <a:lnTo>
                  <a:pt x="916283" y="1040989"/>
                </a:lnTo>
                <a:lnTo>
                  <a:pt x="950964" y="1013466"/>
                </a:lnTo>
                <a:lnTo>
                  <a:pt x="983408" y="983408"/>
                </a:lnTo>
                <a:lnTo>
                  <a:pt x="1013466" y="950964"/>
                </a:lnTo>
                <a:lnTo>
                  <a:pt x="1040989" y="916283"/>
                </a:lnTo>
                <a:lnTo>
                  <a:pt x="1065830" y="879512"/>
                </a:lnTo>
                <a:lnTo>
                  <a:pt x="1087839" y="840801"/>
                </a:lnTo>
                <a:lnTo>
                  <a:pt x="1106870" y="800296"/>
                </a:lnTo>
                <a:lnTo>
                  <a:pt x="1122773" y="758147"/>
                </a:lnTo>
                <a:lnTo>
                  <a:pt x="1135400" y="714502"/>
                </a:lnTo>
                <a:lnTo>
                  <a:pt x="1144603" y="669508"/>
                </a:lnTo>
                <a:lnTo>
                  <a:pt x="1150234" y="623316"/>
                </a:lnTo>
                <a:lnTo>
                  <a:pt x="1152144" y="576071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533400" y="1752600"/>
            <a:ext cx="980440" cy="48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 algn="ctr">
              <a:lnSpc>
                <a:spcPct val="100000"/>
              </a:lnSpc>
              <a:spcBef>
                <a:spcPts val="100"/>
              </a:spcBef>
            </a:pPr>
            <a:r>
              <a:rPr lang="ru-RU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3 290</a:t>
            </a:r>
            <a:r>
              <a:rPr sz="18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0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spc="-7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33400" y="2895600"/>
            <a:ext cx="1152525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2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2"/>
                </a:lnTo>
                <a:lnTo>
                  <a:pt x="1909" y="623316"/>
                </a:lnTo>
                <a:lnTo>
                  <a:pt x="7540" y="669508"/>
                </a:lnTo>
                <a:lnTo>
                  <a:pt x="16743" y="714502"/>
                </a:lnTo>
                <a:lnTo>
                  <a:pt x="29370" y="758147"/>
                </a:lnTo>
                <a:lnTo>
                  <a:pt x="45273" y="800296"/>
                </a:lnTo>
                <a:lnTo>
                  <a:pt x="64304" y="840801"/>
                </a:lnTo>
                <a:lnTo>
                  <a:pt x="86313" y="879512"/>
                </a:lnTo>
                <a:lnTo>
                  <a:pt x="111154" y="916283"/>
                </a:lnTo>
                <a:lnTo>
                  <a:pt x="138677" y="950964"/>
                </a:lnTo>
                <a:lnTo>
                  <a:pt x="168735" y="983408"/>
                </a:lnTo>
                <a:lnTo>
                  <a:pt x="201179" y="1013466"/>
                </a:lnTo>
                <a:lnTo>
                  <a:pt x="235860" y="1040989"/>
                </a:lnTo>
                <a:lnTo>
                  <a:pt x="272631" y="1065830"/>
                </a:lnTo>
                <a:lnTo>
                  <a:pt x="311342" y="1087839"/>
                </a:lnTo>
                <a:lnTo>
                  <a:pt x="351847" y="1106870"/>
                </a:lnTo>
                <a:lnTo>
                  <a:pt x="393996" y="1122773"/>
                </a:lnTo>
                <a:lnTo>
                  <a:pt x="437641" y="1135400"/>
                </a:lnTo>
                <a:lnTo>
                  <a:pt x="482635" y="1144603"/>
                </a:lnTo>
                <a:lnTo>
                  <a:pt x="528827" y="1150234"/>
                </a:lnTo>
                <a:lnTo>
                  <a:pt x="576072" y="1152144"/>
                </a:lnTo>
                <a:lnTo>
                  <a:pt x="623316" y="1150234"/>
                </a:lnTo>
                <a:lnTo>
                  <a:pt x="669508" y="1144603"/>
                </a:lnTo>
                <a:lnTo>
                  <a:pt x="714502" y="1135400"/>
                </a:lnTo>
                <a:lnTo>
                  <a:pt x="758147" y="1122773"/>
                </a:lnTo>
                <a:lnTo>
                  <a:pt x="800296" y="1106870"/>
                </a:lnTo>
                <a:lnTo>
                  <a:pt x="840801" y="1087839"/>
                </a:lnTo>
                <a:lnTo>
                  <a:pt x="879512" y="1065830"/>
                </a:lnTo>
                <a:lnTo>
                  <a:pt x="916283" y="1040989"/>
                </a:lnTo>
                <a:lnTo>
                  <a:pt x="950964" y="1013466"/>
                </a:lnTo>
                <a:lnTo>
                  <a:pt x="983408" y="983408"/>
                </a:lnTo>
                <a:lnTo>
                  <a:pt x="1013466" y="950964"/>
                </a:lnTo>
                <a:lnTo>
                  <a:pt x="1040989" y="916283"/>
                </a:lnTo>
                <a:lnTo>
                  <a:pt x="1065830" y="879512"/>
                </a:lnTo>
                <a:lnTo>
                  <a:pt x="1087839" y="840801"/>
                </a:lnTo>
                <a:lnTo>
                  <a:pt x="1106870" y="800296"/>
                </a:lnTo>
                <a:lnTo>
                  <a:pt x="1122773" y="758147"/>
                </a:lnTo>
                <a:lnTo>
                  <a:pt x="1135400" y="714502"/>
                </a:lnTo>
                <a:lnTo>
                  <a:pt x="1144603" y="669508"/>
                </a:lnTo>
                <a:lnTo>
                  <a:pt x="1150234" y="623316"/>
                </a:lnTo>
                <a:lnTo>
                  <a:pt x="1152144" y="576072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609600" y="3200400"/>
            <a:ext cx="980440" cy="48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 algn="ctr">
              <a:lnSpc>
                <a:spcPct val="100000"/>
              </a:lnSpc>
              <a:spcBef>
                <a:spcPts val="100"/>
              </a:spcBef>
            </a:pPr>
            <a:r>
              <a:rPr lang="ru-RU" sz="1800" b="1" spc="-70" dirty="0" smtClean="0">
                <a:solidFill>
                  <a:srgbClr val="FFFFFF"/>
                </a:solidFill>
                <a:latin typeface="Century Gothic"/>
                <a:cs typeface="Century Gothic"/>
              </a:rPr>
              <a:t>3</a:t>
            </a:r>
            <a:r>
              <a:rPr sz="1800" b="1" spc="-7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1800" b="1" spc="-70" dirty="0" smtClean="0">
                <a:solidFill>
                  <a:srgbClr val="FFFFFF"/>
                </a:solidFill>
                <a:latin typeface="Century Gothic"/>
                <a:cs typeface="Century Gothic"/>
              </a:rPr>
              <a:t>423</a:t>
            </a:r>
            <a:r>
              <a:rPr sz="18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0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"/>
              </a:spcBef>
            </a:pP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spc="-7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33400" y="4724400"/>
            <a:ext cx="1152525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1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2"/>
                </a:lnTo>
                <a:lnTo>
                  <a:pt x="1909" y="623314"/>
                </a:lnTo>
                <a:lnTo>
                  <a:pt x="7540" y="669504"/>
                </a:lnTo>
                <a:lnTo>
                  <a:pt x="16743" y="714495"/>
                </a:lnTo>
                <a:lnTo>
                  <a:pt x="29370" y="758138"/>
                </a:lnTo>
                <a:lnTo>
                  <a:pt x="45273" y="800285"/>
                </a:lnTo>
                <a:lnTo>
                  <a:pt x="64304" y="840787"/>
                </a:lnTo>
                <a:lnTo>
                  <a:pt x="86313" y="879496"/>
                </a:lnTo>
                <a:lnTo>
                  <a:pt x="111154" y="916264"/>
                </a:lnTo>
                <a:lnTo>
                  <a:pt x="138677" y="950943"/>
                </a:lnTo>
                <a:lnTo>
                  <a:pt x="168735" y="983384"/>
                </a:lnTo>
                <a:lnTo>
                  <a:pt x="201179" y="1013440"/>
                </a:lnTo>
                <a:lnTo>
                  <a:pt x="235860" y="1040961"/>
                </a:lnTo>
                <a:lnTo>
                  <a:pt x="272631" y="1065799"/>
                </a:lnTo>
                <a:lnTo>
                  <a:pt x="311342" y="1087807"/>
                </a:lnTo>
                <a:lnTo>
                  <a:pt x="351847" y="1106836"/>
                </a:lnTo>
                <a:lnTo>
                  <a:pt x="393996" y="1122738"/>
                </a:lnTo>
                <a:lnTo>
                  <a:pt x="437641" y="1135364"/>
                </a:lnTo>
                <a:lnTo>
                  <a:pt x="482635" y="1144566"/>
                </a:lnTo>
                <a:lnTo>
                  <a:pt x="528827" y="1150196"/>
                </a:lnTo>
                <a:lnTo>
                  <a:pt x="576071" y="1152105"/>
                </a:lnTo>
                <a:lnTo>
                  <a:pt x="623316" y="1150196"/>
                </a:lnTo>
                <a:lnTo>
                  <a:pt x="669508" y="1144566"/>
                </a:lnTo>
                <a:lnTo>
                  <a:pt x="714502" y="1135364"/>
                </a:lnTo>
                <a:lnTo>
                  <a:pt x="758147" y="1122738"/>
                </a:lnTo>
                <a:lnTo>
                  <a:pt x="800296" y="1106836"/>
                </a:lnTo>
                <a:lnTo>
                  <a:pt x="840801" y="1087807"/>
                </a:lnTo>
                <a:lnTo>
                  <a:pt x="879512" y="1065799"/>
                </a:lnTo>
                <a:lnTo>
                  <a:pt x="916283" y="1040961"/>
                </a:lnTo>
                <a:lnTo>
                  <a:pt x="950964" y="1013440"/>
                </a:lnTo>
                <a:lnTo>
                  <a:pt x="983408" y="983384"/>
                </a:lnTo>
                <a:lnTo>
                  <a:pt x="1013466" y="950943"/>
                </a:lnTo>
                <a:lnTo>
                  <a:pt x="1040989" y="916264"/>
                </a:lnTo>
                <a:lnTo>
                  <a:pt x="1065830" y="879496"/>
                </a:lnTo>
                <a:lnTo>
                  <a:pt x="1087839" y="840787"/>
                </a:lnTo>
                <a:lnTo>
                  <a:pt x="1106870" y="800285"/>
                </a:lnTo>
                <a:lnTo>
                  <a:pt x="1122773" y="758138"/>
                </a:lnTo>
                <a:lnTo>
                  <a:pt x="1135400" y="714495"/>
                </a:lnTo>
                <a:lnTo>
                  <a:pt x="1144603" y="669504"/>
                </a:lnTo>
                <a:lnTo>
                  <a:pt x="1150234" y="623314"/>
                </a:lnTo>
                <a:lnTo>
                  <a:pt x="1152144" y="576072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609600" y="5029200"/>
            <a:ext cx="980440" cy="48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 algn="ctr">
              <a:lnSpc>
                <a:spcPct val="100000"/>
              </a:lnSpc>
              <a:spcBef>
                <a:spcPts val="100"/>
              </a:spcBef>
            </a:pPr>
            <a:r>
              <a:rPr lang="ru-RU" b="1" spc="-70" dirty="0" smtClean="0">
                <a:solidFill>
                  <a:srgbClr val="FFFFFF"/>
                </a:solidFill>
                <a:latin typeface="Century Gothic"/>
                <a:cs typeface="Century Gothic"/>
              </a:rPr>
              <a:t>3 564</a:t>
            </a:r>
            <a:r>
              <a:rPr sz="18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4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"/>
              </a:spcBef>
            </a:pP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spc="-7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6200" y="2819400"/>
            <a:ext cx="369332" cy="1311275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23</a:t>
            </a:r>
            <a:r>
              <a:rPr sz="2400" b="1" spc="-7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6200" y="1295400"/>
            <a:ext cx="369332" cy="1310640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22</a:t>
            </a:r>
            <a:r>
              <a:rPr sz="2400" b="1" spc="-8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6281165" y="5066157"/>
            <a:ext cx="1624965" cy="1625600"/>
          </a:xfrm>
          <a:custGeom>
            <a:avLst/>
            <a:gdLst/>
            <a:ahLst/>
            <a:cxnLst/>
            <a:rect l="l" t="t" r="r" b="b"/>
            <a:pathLst>
              <a:path w="1624965" h="1625600">
                <a:moveTo>
                  <a:pt x="812418" y="0"/>
                </a:moveTo>
                <a:lnTo>
                  <a:pt x="895223" y="4064"/>
                </a:lnTo>
                <a:lnTo>
                  <a:pt x="976122" y="16637"/>
                </a:lnTo>
                <a:lnTo>
                  <a:pt x="1053718" y="36576"/>
                </a:lnTo>
                <a:lnTo>
                  <a:pt x="1128649" y="63754"/>
                </a:lnTo>
                <a:lnTo>
                  <a:pt x="1199388" y="98298"/>
                </a:lnTo>
                <a:lnTo>
                  <a:pt x="1266316" y="138938"/>
                </a:lnTo>
                <a:lnTo>
                  <a:pt x="1328928" y="185674"/>
                </a:lnTo>
                <a:lnTo>
                  <a:pt x="1386586" y="238125"/>
                </a:lnTo>
                <a:lnTo>
                  <a:pt x="1439037" y="295783"/>
                </a:lnTo>
                <a:lnTo>
                  <a:pt x="1485773" y="358394"/>
                </a:lnTo>
                <a:lnTo>
                  <a:pt x="1526413" y="425450"/>
                </a:lnTo>
                <a:lnTo>
                  <a:pt x="1560576" y="496570"/>
                </a:lnTo>
                <a:lnTo>
                  <a:pt x="1587881" y="570992"/>
                </a:lnTo>
                <a:lnTo>
                  <a:pt x="1607692" y="649008"/>
                </a:lnTo>
                <a:lnTo>
                  <a:pt x="1620392" y="729881"/>
                </a:lnTo>
                <a:lnTo>
                  <a:pt x="1624457" y="812774"/>
                </a:lnTo>
                <a:lnTo>
                  <a:pt x="1620392" y="895680"/>
                </a:lnTo>
                <a:lnTo>
                  <a:pt x="1607692" y="976541"/>
                </a:lnTo>
                <a:lnTo>
                  <a:pt x="1587881" y="1054557"/>
                </a:lnTo>
                <a:lnTo>
                  <a:pt x="1560576" y="1128953"/>
                </a:lnTo>
                <a:lnTo>
                  <a:pt x="1526413" y="1200073"/>
                </a:lnTo>
                <a:lnTo>
                  <a:pt x="1485773" y="1267142"/>
                </a:lnTo>
                <a:lnTo>
                  <a:pt x="1439037" y="1329728"/>
                </a:lnTo>
                <a:lnTo>
                  <a:pt x="1386586" y="1387449"/>
                </a:lnTo>
                <a:lnTo>
                  <a:pt x="1328928" y="1439875"/>
                </a:lnTo>
                <a:lnTo>
                  <a:pt x="1266316" y="1486611"/>
                </a:lnTo>
                <a:lnTo>
                  <a:pt x="1199388" y="1527225"/>
                </a:lnTo>
                <a:lnTo>
                  <a:pt x="1128649" y="1561769"/>
                </a:lnTo>
                <a:lnTo>
                  <a:pt x="1053718" y="1589024"/>
                </a:lnTo>
                <a:lnTo>
                  <a:pt x="976122" y="1608937"/>
                </a:lnTo>
                <a:lnTo>
                  <a:pt x="895223" y="1621536"/>
                </a:lnTo>
                <a:lnTo>
                  <a:pt x="812418" y="1625600"/>
                </a:lnTo>
                <a:lnTo>
                  <a:pt x="729488" y="1621536"/>
                </a:lnTo>
                <a:lnTo>
                  <a:pt x="648588" y="1608937"/>
                </a:lnTo>
                <a:lnTo>
                  <a:pt x="570991" y="1589024"/>
                </a:lnTo>
                <a:lnTo>
                  <a:pt x="496188" y="1561782"/>
                </a:lnTo>
                <a:lnTo>
                  <a:pt x="425068" y="1527238"/>
                </a:lnTo>
                <a:lnTo>
                  <a:pt x="358013" y="1486611"/>
                </a:lnTo>
                <a:lnTo>
                  <a:pt x="295402" y="1439875"/>
                </a:lnTo>
                <a:lnTo>
                  <a:pt x="237743" y="1387449"/>
                </a:lnTo>
                <a:lnTo>
                  <a:pt x="185293" y="1329728"/>
                </a:lnTo>
                <a:lnTo>
                  <a:pt x="138557" y="1267142"/>
                </a:lnTo>
                <a:lnTo>
                  <a:pt x="97917" y="1200073"/>
                </a:lnTo>
                <a:lnTo>
                  <a:pt x="63754" y="1128953"/>
                </a:lnTo>
                <a:lnTo>
                  <a:pt x="36575" y="1054557"/>
                </a:lnTo>
                <a:lnTo>
                  <a:pt x="16637" y="976541"/>
                </a:lnTo>
                <a:lnTo>
                  <a:pt x="4063" y="895680"/>
                </a:lnTo>
                <a:lnTo>
                  <a:pt x="0" y="812774"/>
                </a:lnTo>
                <a:lnTo>
                  <a:pt x="4063" y="729881"/>
                </a:lnTo>
                <a:lnTo>
                  <a:pt x="16637" y="649008"/>
                </a:lnTo>
                <a:lnTo>
                  <a:pt x="36575" y="570992"/>
                </a:lnTo>
                <a:lnTo>
                  <a:pt x="63754" y="496570"/>
                </a:lnTo>
                <a:lnTo>
                  <a:pt x="97917" y="425450"/>
                </a:lnTo>
                <a:lnTo>
                  <a:pt x="138557" y="358394"/>
                </a:lnTo>
                <a:lnTo>
                  <a:pt x="185293" y="295783"/>
                </a:lnTo>
                <a:lnTo>
                  <a:pt x="237743" y="238125"/>
                </a:lnTo>
                <a:lnTo>
                  <a:pt x="295402" y="185674"/>
                </a:lnTo>
                <a:lnTo>
                  <a:pt x="358013" y="138938"/>
                </a:lnTo>
                <a:lnTo>
                  <a:pt x="425068" y="98298"/>
                </a:lnTo>
                <a:lnTo>
                  <a:pt x="496188" y="63754"/>
                </a:lnTo>
                <a:lnTo>
                  <a:pt x="570991" y="36576"/>
                </a:lnTo>
                <a:lnTo>
                  <a:pt x="648588" y="16637"/>
                </a:lnTo>
                <a:lnTo>
                  <a:pt x="729488" y="4064"/>
                </a:lnTo>
                <a:lnTo>
                  <a:pt x="812418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417058" y="5066157"/>
            <a:ext cx="1624965" cy="1624965"/>
          </a:xfrm>
          <a:custGeom>
            <a:avLst/>
            <a:gdLst/>
            <a:ahLst/>
            <a:cxnLst/>
            <a:rect l="l" t="t" r="r" b="b"/>
            <a:pathLst>
              <a:path w="1624965" h="1624965">
                <a:moveTo>
                  <a:pt x="812418" y="0"/>
                </a:moveTo>
                <a:lnTo>
                  <a:pt x="895350" y="4064"/>
                </a:lnTo>
                <a:lnTo>
                  <a:pt x="976121" y="16637"/>
                </a:lnTo>
                <a:lnTo>
                  <a:pt x="1053718" y="36576"/>
                </a:lnTo>
                <a:lnTo>
                  <a:pt x="1128521" y="63754"/>
                </a:lnTo>
                <a:lnTo>
                  <a:pt x="1199261" y="97917"/>
                </a:lnTo>
                <a:lnTo>
                  <a:pt x="1266316" y="138557"/>
                </a:lnTo>
                <a:lnTo>
                  <a:pt x="1328927" y="185293"/>
                </a:lnTo>
                <a:lnTo>
                  <a:pt x="1386713" y="237744"/>
                </a:lnTo>
                <a:lnTo>
                  <a:pt x="1439037" y="295402"/>
                </a:lnTo>
                <a:lnTo>
                  <a:pt x="1485772" y="358013"/>
                </a:lnTo>
                <a:lnTo>
                  <a:pt x="1526413" y="425069"/>
                </a:lnTo>
                <a:lnTo>
                  <a:pt x="1560575" y="496189"/>
                </a:lnTo>
                <a:lnTo>
                  <a:pt x="1587881" y="570992"/>
                </a:lnTo>
                <a:lnTo>
                  <a:pt x="1607819" y="648601"/>
                </a:lnTo>
                <a:lnTo>
                  <a:pt x="1620392" y="729475"/>
                </a:lnTo>
                <a:lnTo>
                  <a:pt x="1624457" y="812380"/>
                </a:lnTo>
                <a:lnTo>
                  <a:pt x="1620392" y="895273"/>
                </a:lnTo>
                <a:lnTo>
                  <a:pt x="1607819" y="976160"/>
                </a:lnTo>
                <a:lnTo>
                  <a:pt x="1587881" y="1053757"/>
                </a:lnTo>
                <a:lnTo>
                  <a:pt x="1560575" y="1128547"/>
                </a:lnTo>
                <a:lnTo>
                  <a:pt x="1526413" y="1199705"/>
                </a:lnTo>
                <a:lnTo>
                  <a:pt x="1485772" y="1266367"/>
                </a:lnTo>
                <a:lnTo>
                  <a:pt x="1439037" y="1328940"/>
                </a:lnTo>
                <a:lnTo>
                  <a:pt x="1386713" y="1386649"/>
                </a:lnTo>
                <a:lnTo>
                  <a:pt x="1328927" y="1439075"/>
                </a:lnTo>
                <a:lnTo>
                  <a:pt x="1266316" y="1485811"/>
                </a:lnTo>
                <a:lnTo>
                  <a:pt x="1199261" y="1526451"/>
                </a:lnTo>
                <a:lnTo>
                  <a:pt x="1128521" y="1560601"/>
                </a:lnTo>
                <a:lnTo>
                  <a:pt x="1053718" y="1587842"/>
                </a:lnTo>
                <a:lnTo>
                  <a:pt x="976121" y="1607743"/>
                </a:lnTo>
                <a:lnTo>
                  <a:pt x="895350" y="1620342"/>
                </a:lnTo>
                <a:lnTo>
                  <a:pt x="812418" y="1624406"/>
                </a:lnTo>
                <a:lnTo>
                  <a:pt x="729488" y="1620342"/>
                </a:lnTo>
                <a:lnTo>
                  <a:pt x="648588" y="1607743"/>
                </a:lnTo>
                <a:lnTo>
                  <a:pt x="570991" y="1587842"/>
                </a:lnTo>
                <a:lnTo>
                  <a:pt x="496188" y="1560601"/>
                </a:lnTo>
                <a:lnTo>
                  <a:pt x="425068" y="1526463"/>
                </a:lnTo>
                <a:lnTo>
                  <a:pt x="358013" y="1485811"/>
                </a:lnTo>
                <a:lnTo>
                  <a:pt x="295401" y="1439075"/>
                </a:lnTo>
                <a:lnTo>
                  <a:pt x="237743" y="1386649"/>
                </a:lnTo>
                <a:lnTo>
                  <a:pt x="185292" y="1328940"/>
                </a:lnTo>
                <a:lnTo>
                  <a:pt x="138556" y="1266367"/>
                </a:lnTo>
                <a:lnTo>
                  <a:pt x="97916" y="1199705"/>
                </a:lnTo>
                <a:lnTo>
                  <a:pt x="63753" y="1128547"/>
                </a:lnTo>
                <a:lnTo>
                  <a:pt x="36575" y="1053757"/>
                </a:lnTo>
                <a:lnTo>
                  <a:pt x="16637" y="976160"/>
                </a:lnTo>
                <a:lnTo>
                  <a:pt x="4063" y="895273"/>
                </a:lnTo>
                <a:lnTo>
                  <a:pt x="0" y="812380"/>
                </a:lnTo>
                <a:lnTo>
                  <a:pt x="4063" y="729475"/>
                </a:lnTo>
                <a:lnTo>
                  <a:pt x="16637" y="648601"/>
                </a:lnTo>
                <a:lnTo>
                  <a:pt x="36575" y="570992"/>
                </a:lnTo>
                <a:lnTo>
                  <a:pt x="63753" y="496189"/>
                </a:lnTo>
                <a:lnTo>
                  <a:pt x="97916" y="425069"/>
                </a:lnTo>
                <a:lnTo>
                  <a:pt x="138556" y="358013"/>
                </a:lnTo>
                <a:lnTo>
                  <a:pt x="185292" y="295402"/>
                </a:lnTo>
                <a:lnTo>
                  <a:pt x="237743" y="237744"/>
                </a:lnTo>
                <a:lnTo>
                  <a:pt x="295401" y="185293"/>
                </a:lnTo>
                <a:lnTo>
                  <a:pt x="358013" y="138557"/>
                </a:lnTo>
                <a:lnTo>
                  <a:pt x="425068" y="97917"/>
                </a:lnTo>
                <a:lnTo>
                  <a:pt x="496188" y="63754"/>
                </a:lnTo>
                <a:lnTo>
                  <a:pt x="570991" y="36576"/>
                </a:lnTo>
                <a:lnTo>
                  <a:pt x="648588" y="16637"/>
                </a:lnTo>
                <a:lnTo>
                  <a:pt x="729488" y="4064"/>
                </a:lnTo>
                <a:lnTo>
                  <a:pt x="812418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336922" y="5066157"/>
            <a:ext cx="1624965" cy="1625600"/>
          </a:xfrm>
          <a:custGeom>
            <a:avLst/>
            <a:gdLst/>
            <a:ahLst/>
            <a:cxnLst/>
            <a:rect l="l" t="t" r="r" b="b"/>
            <a:pathLst>
              <a:path w="1624964" h="1625600">
                <a:moveTo>
                  <a:pt x="812418" y="0"/>
                </a:moveTo>
                <a:lnTo>
                  <a:pt x="895350" y="4064"/>
                </a:lnTo>
                <a:lnTo>
                  <a:pt x="976249" y="16637"/>
                </a:lnTo>
                <a:lnTo>
                  <a:pt x="1053846" y="36576"/>
                </a:lnTo>
                <a:lnTo>
                  <a:pt x="1128649" y="63754"/>
                </a:lnTo>
                <a:lnTo>
                  <a:pt x="1199388" y="98298"/>
                </a:lnTo>
                <a:lnTo>
                  <a:pt x="1266316" y="138938"/>
                </a:lnTo>
                <a:lnTo>
                  <a:pt x="1328927" y="185674"/>
                </a:lnTo>
                <a:lnTo>
                  <a:pt x="1386713" y="238125"/>
                </a:lnTo>
                <a:lnTo>
                  <a:pt x="1439164" y="295783"/>
                </a:lnTo>
                <a:lnTo>
                  <a:pt x="1485900" y="358394"/>
                </a:lnTo>
                <a:lnTo>
                  <a:pt x="1526539" y="425450"/>
                </a:lnTo>
                <a:lnTo>
                  <a:pt x="1560576" y="496570"/>
                </a:lnTo>
                <a:lnTo>
                  <a:pt x="1587880" y="570992"/>
                </a:lnTo>
                <a:lnTo>
                  <a:pt x="1607819" y="649008"/>
                </a:lnTo>
                <a:lnTo>
                  <a:pt x="1620392" y="729881"/>
                </a:lnTo>
                <a:lnTo>
                  <a:pt x="1624456" y="812774"/>
                </a:lnTo>
                <a:lnTo>
                  <a:pt x="1620392" y="895680"/>
                </a:lnTo>
                <a:lnTo>
                  <a:pt x="1607819" y="976541"/>
                </a:lnTo>
                <a:lnTo>
                  <a:pt x="1587880" y="1054557"/>
                </a:lnTo>
                <a:lnTo>
                  <a:pt x="1560576" y="1128953"/>
                </a:lnTo>
                <a:lnTo>
                  <a:pt x="1526539" y="1200073"/>
                </a:lnTo>
                <a:lnTo>
                  <a:pt x="1485900" y="1267142"/>
                </a:lnTo>
                <a:lnTo>
                  <a:pt x="1439164" y="1329728"/>
                </a:lnTo>
                <a:lnTo>
                  <a:pt x="1386713" y="1387449"/>
                </a:lnTo>
                <a:lnTo>
                  <a:pt x="1328927" y="1439875"/>
                </a:lnTo>
                <a:lnTo>
                  <a:pt x="1266316" y="1486611"/>
                </a:lnTo>
                <a:lnTo>
                  <a:pt x="1199388" y="1527225"/>
                </a:lnTo>
                <a:lnTo>
                  <a:pt x="1128649" y="1561769"/>
                </a:lnTo>
                <a:lnTo>
                  <a:pt x="1053846" y="1589024"/>
                </a:lnTo>
                <a:lnTo>
                  <a:pt x="976249" y="1608937"/>
                </a:lnTo>
                <a:lnTo>
                  <a:pt x="895350" y="1621536"/>
                </a:lnTo>
                <a:lnTo>
                  <a:pt x="812418" y="1625600"/>
                </a:lnTo>
                <a:lnTo>
                  <a:pt x="729488" y="1621536"/>
                </a:lnTo>
                <a:lnTo>
                  <a:pt x="648588" y="1608937"/>
                </a:lnTo>
                <a:lnTo>
                  <a:pt x="570991" y="1589024"/>
                </a:lnTo>
                <a:lnTo>
                  <a:pt x="496188" y="1561782"/>
                </a:lnTo>
                <a:lnTo>
                  <a:pt x="425068" y="1527238"/>
                </a:lnTo>
                <a:lnTo>
                  <a:pt x="358013" y="1486611"/>
                </a:lnTo>
                <a:lnTo>
                  <a:pt x="295401" y="1439875"/>
                </a:lnTo>
                <a:lnTo>
                  <a:pt x="237743" y="1387449"/>
                </a:lnTo>
                <a:lnTo>
                  <a:pt x="185292" y="1329728"/>
                </a:lnTo>
                <a:lnTo>
                  <a:pt x="138556" y="1267142"/>
                </a:lnTo>
                <a:lnTo>
                  <a:pt x="97916" y="1200073"/>
                </a:lnTo>
                <a:lnTo>
                  <a:pt x="63753" y="1128953"/>
                </a:lnTo>
                <a:lnTo>
                  <a:pt x="36575" y="1054557"/>
                </a:lnTo>
                <a:lnTo>
                  <a:pt x="16637" y="976541"/>
                </a:lnTo>
                <a:lnTo>
                  <a:pt x="4063" y="895680"/>
                </a:lnTo>
                <a:lnTo>
                  <a:pt x="0" y="812774"/>
                </a:lnTo>
                <a:lnTo>
                  <a:pt x="4063" y="729881"/>
                </a:lnTo>
                <a:lnTo>
                  <a:pt x="16637" y="649008"/>
                </a:lnTo>
                <a:lnTo>
                  <a:pt x="36575" y="570992"/>
                </a:lnTo>
                <a:lnTo>
                  <a:pt x="63753" y="496570"/>
                </a:lnTo>
                <a:lnTo>
                  <a:pt x="97916" y="425450"/>
                </a:lnTo>
                <a:lnTo>
                  <a:pt x="138556" y="358394"/>
                </a:lnTo>
                <a:lnTo>
                  <a:pt x="185292" y="295783"/>
                </a:lnTo>
                <a:lnTo>
                  <a:pt x="237743" y="238125"/>
                </a:lnTo>
                <a:lnTo>
                  <a:pt x="295401" y="185674"/>
                </a:lnTo>
                <a:lnTo>
                  <a:pt x="358013" y="138938"/>
                </a:lnTo>
                <a:lnTo>
                  <a:pt x="425068" y="98298"/>
                </a:lnTo>
                <a:lnTo>
                  <a:pt x="496188" y="63754"/>
                </a:lnTo>
                <a:lnTo>
                  <a:pt x="570991" y="36576"/>
                </a:lnTo>
                <a:lnTo>
                  <a:pt x="648588" y="16637"/>
                </a:lnTo>
                <a:lnTo>
                  <a:pt x="729488" y="4064"/>
                </a:lnTo>
                <a:lnTo>
                  <a:pt x="812418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148" name="Picture 4" descr="Z:\Гаращенко Анастасия\для отчёта\профилактика\IMG_95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4572000"/>
            <a:ext cx="1981200" cy="1981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Z:\Гаращенко Анастасия\для отчёта\профилактика\20170324_1801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4419600"/>
            <a:ext cx="2133600" cy="1981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Z:\Гаращенко Анастасия\для отчёта\ВП\IMG_05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4495800"/>
            <a:ext cx="2057400" cy="2133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8" name="Прямоугольник 57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0" name="Рисунок 59" descr="М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 flipV="1">
            <a:off x="4038600" y="1676400"/>
            <a:ext cx="152400" cy="15240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4038600" y="3276600"/>
            <a:ext cx="152400" cy="1524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4267200" y="1600200"/>
            <a:ext cx="4876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1200" dirty="0" smtClean="0"/>
              <a:t>ДРУГИЕ ВОПРОСЫ В ОБЛАСТИ ОБРАЗОВАНИЯ</a:t>
            </a:r>
          </a:p>
          <a:p>
            <a:pPr fontAlgn="t"/>
            <a:r>
              <a:rPr lang="ru-RU" sz="1200" dirty="0" smtClean="0"/>
              <a:t>проведение мероприятий по военно-патриотическому воспитанию граждан</a:t>
            </a:r>
          </a:p>
          <a:p>
            <a:pPr fontAlgn="t"/>
            <a:r>
              <a:rPr lang="ru-RU" sz="1200" dirty="0" smtClean="0"/>
              <a:t>профилактика правонарушений на территории МО Дачное</a:t>
            </a:r>
          </a:p>
          <a:p>
            <a:pPr fontAlgn="t"/>
            <a:r>
              <a:rPr lang="ru-RU" sz="1200" dirty="0" smtClean="0"/>
              <a:t>профилактика терроризма и экстремизма на территории МО Дачное</a:t>
            </a:r>
          </a:p>
          <a:p>
            <a:pPr fontAlgn="t"/>
            <a:r>
              <a:rPr lang="ru-RU" sz="1200" dirty="0" smtClean="0"/>
              <a:t>профилактика дорожно-транспортного травматизма</a:t>
            </a:r>
          </a:p>
          <a:p>
            <a:pPr fontAlgn="t"/>
            <a:r>
              <a:rPr lang="ru-RU" sz="1200" dirty="0" smtClean="0"/>
              <a:t>профилактика межнациональных (межэтнических) конфликтов</a:t>
            </a:r>
          </a:p>
          <a:p>
            <a:pPr fontAlgn="t"/>
            <a:r>
              <a:rPr lang="ru-RU" sz="1200" dirty="0" smtClean="0"/>
              <a:t>экологическое просвещение</a:t>
            </a:r>
          </a:p>
          <a:p>
            <a:pPr fontAlgn="t"/>
            <a:endParaRPr lang="ru-RU" sz="1200" dirty="0" smtClean="0"/>
          </a:p>
          <a:p>
            <a:pPr fontAlgn="t"/>
            <a:r>
              <a:rPr lang="ru-RU" sz="1200" dirty="0" smtClean="0"/>
              <a:t>ПРОФПОДГОТОВКА, ПЕРЕПОДГОТОВКА И ПОВЫШЕНИЕ КВАЛИФИКАЦИИ</a:t>
            </a:r>
          </a:p>
          <a:p>
            <a:pPr fontAlgn="t"/>
            <a:r>
              <a:rPr lang="ru-RU" sz="1200" dirty="0" smtClean="0"/>
              <a:t>Организация профобразования и дополнительного профобразования</a:t>
            </a:r>
          </a:p>
          <a:p>
            <a:pPr fontAlgn="t"/>
            <a:r>
              <a:rPr lang="ru-RU" sz="1200" dirty="0" smtClean="0"/>
              <a:t>работников органов местного самоуправления, депутатов, работников муниципального учреждения </a:t>
            </a:r>
          </a:p>
        </p:txBody>
      </p:sp>
      <p:graphicFrame>
        <p:nvGraphicFramePr>
          <p:cNvPr id="39" name="Диаграмма 38"/>
          <p:cNvGraphicFramePr/>
          <p:nvPr/>
        </p:nvGraphicFramePr>
        <p:xfrm>
          <a:off x="1371600" y="533400"/>
          <a:ext cx="26670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0" name="Диаграмма 39"/>
          <p:cNvGraphicFramePr/>
          <p:nvPr/>
        </p:nvGraphicFramePr>
        <p:xfrm>
          <a:off x="1219200" y="2209800"/>
          <a:ext cx="2667000" cy="210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1" name="Диаграмма 40"/>
          <p:cNvGraphicFramePr/>
          <p:nvPr/>
        </p:nvGraphicFramePr>
        <p:xfrm>
          <a:off x="1219200" y="4038600"/>
          <a:ext cx="281940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4495800" y="304800"/>
            <a:ext cx="457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>
                <a:latin typeface="Century Gothic"/>
                <a:cs typeface="Century Gothic"/>
              </a:rPr>
              <a:t>Расходы будут осуществляться </a:t>
            </a:r>
            <a:r>
              <a:rPr lang="ru-RU" sz="1400" dirty="0" smtClean="0">
                <a:latin typeface="Century Gothic"/>
                <a:cs typeface="Century Gothic"/>
              </a:rPr>
              <a:t>в </a:t>
            </a:r>
            <a:r>
              <a:rPr lang="ru-RU" sz="1400" spc="-5" dirty="0" smtClean="0">
                <a:latin typeface="Century Gothic"/>
                <a:cs typeface="Century Gothic"/>
              </a:rPr>
              <a:t>рамках</a:t>
            </a:r>
            <a:r>
              <a:rPr lang="ru-RU" sz="1400" spc="25" dirty="0" smtClean="0">
                <a:latin typeface="Century Gothic"/>
                <a:cs typeface="Century Gothic"/>
              </a:rPr>
              <a:t> </a:t>
            </a:r>
            <a:r>
              <a:rPr lang="ru-RU" sz="1400" spc="-5" dirty="0" smtClean="0">
                <a:latin typeface="Century Gothic"/>
                <a:cs typeface="Century Gothic"/>
              </a:rPr>
              <a:t>двух</a:t>
            </a:r>
            <a:endParaRPr lang="ru-RU" sz="1400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lang="ru-RU" sz="1400" spc="-5" dirty="0" smtClean="0">
                <a:latin typeface="Century Gothic"/>
                <a:cs typeface="Century Gothic"/>
              </a:rPr>
              <a:t>муниципальных программ МО Дачное:</a:t>
            </a:r>
            <a:endParaRPr lang="ru-RU" sz="1400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buSzPct val="91666"/>
              <a:buFont typeface="Wingdings"/>
              <a:buChar char=""/>
              <a:tabLst>
                <a:tab pos="133350" algn="l"/>
              </a:tabLst>
            </a:pPr>
            <a:r>
              <a:rPr lang="ru-RU" sz="1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По проведению работ по военно-патриотическому воспитанию граждан</a:t>
            </a:r>
            <a:endParaRPr lang="ru-RU" sz="1400" dirty="0" smtClean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  <a:buSzPct val="91666"/>
              <a:buFont typeface="Wingdings"/>
              <a:buChar char=""/>
              <a:tabLst>
                <a:tab pos="133350" algn="l"/>
              </a:tabLst>
            </a:pPr>
            <a:r>
              <a:rPr lang="ru-RU" sz="1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По обеспечению безопасности и охраны правопорядка на территории МО дачное</a:t>
            </a:r>
            <a:endParaRPr lang="ru-RU" sz="14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4339" y="145160"/>
            <a:ext cx="2762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НА</a:t>
            </a:r>
            <a:r>
              <a:rPr sz="1800" b="1" spc="-6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spc="-10" dirty="0">
                <a:solidFill>
                  <a:srgbClr val="171717"/>
                </a:solidFill>
                <a:latin typeface="Century Gothic"/>
                <a:cs typeface="Century Gothic"/>
              </a:rPr>
              <a:t>КУЛЬТУРУ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2400" y="914400"/>
            <a:ext cx="3923029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entury Gothic"/>
                <a:cs typeface="Century Gothic"/>
              </a:rPr>
              <a:t>Расходы будут осуществляться </a:t>
            </a:r>
            <a:r>
              <a:rPr sz="1200" dirty="0">
                <a:latin typeface="Century Gothic"/>
                <a:cs typeface="Century Gothic"/>
              </a:rPr>
              <a:t>в </a:t>
            </a:r>
            <a:r>
              <a:rPr sz="1200" spc="-5" dirty="0">
                <a:latin typeface="Century Gothic"/>
                <a:cs typeface="Century Gothic"/>
              </a:rPr>
              <a:t>рамках</a:t>
            </a:r>
            <a:r>
              <a:rPr sz="1200" spc="2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двух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lang="ru-RU" sz="1200" spc="-5" dirty="0" smtClean="0">
                <a:latin typeface="Century Gothic"/>
                <a:cs typeface="Century Gothic"/>
              </a:rPr>
              <a:t>муниципальных</a:t>
            </a:r>
            <a:r>
              <a:rPr sz="1200" spc="-5" dirty="0" smtClean="0">
                <a:latin typeface="Century Gothic"/>
                <a:cs typeface="Century Gothic"/>
              </a:rPr>
              <a:t> </a:t>
            </a:r>
            <a:r>
              <a:rPr sz="1200" spc="-5" dirty="0" err="1">
                <a:latin typeface="Century Gothic"/>
                <a:cs typeface="Century Gothic"/>
              </a:rPr>
              <a:t>программ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lang="ru-RU" sz="1200" spc="-5" dirty="0" smtClean="0">
                <a:latin typeface="Century Gothic"/>
                <a:cs typeface="Century Gothic"/>
              </a:rPr>
              <a:t>МО Дачное</a:t>
            </a:r>
            <a:r>
              <a:rPr sz="1200" spc="-5" dirty="0" smtClean="0">
                <a:latin typeface="Century Gothic"/>
                <a:cs typeface="Century Gothic"/>
              </a:rPr>
              <a:t>: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buSzPct val="91666"/>
              <a:buFont typeface="Wingdings"/>
              <a:buChar char=""/>
              <a:tabLst>
                <a:tab pos="133350" algn="l"/>
              </a:tabLst>
            </a:pPr>
            <a:r>
              <a:rPr lang="ru-RU" sz="12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По организации и проведению местных и участие в организации и проведении городских праздничных и иных зрелищных мероприятий</a:t>
            </a:r>
            <a:endParaRPr sz="1200" dirty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  <a:buSzPct val="91666"/>
              <a:buFont typeface="Wingdings"/>
              <a:buChar char=""/>
              <a:tabLst>
                <a:tab pos="133350" algn="l"/>
              </a:tabLst>
            </a:pPr>
            <a:r>
              <a:rPr lang="ru-RU" sz="12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По организации и проведению </a:t>
            </a:r>
            <a:r>
              <a:rPr lang="ru-RU" sz="1200" b="1" spc="-5" dirty="0" err="1" smtClean="0">
                <a:solidFill>
                  <a:srgbClr val="3BB7B9"/>
                </a:solidFill>
                <a:latin typeface="Century Gothic"/>
                <a:cs typeface="Century Gothic"/>
              </a:rPr>
              <a:t>досуговых</a:t>
            </a:r>
            <a:r>
              <a:rPr lang="ru-RU" sz="12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 мероприятий для жителей МО Дачное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5467" y="2667000"/>
            <a:ext cx="369570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lang="ru-RU" sz="1000" dirty="0" smtClean="0">
                <a:latin typeface="Century Gothic"/>
                <a:cs typeface="Century Gothic"/>
              </a:rPr>
              <a:t>Организация и проведение </a:t>
            </a:r>
            <a:r>
              <a:rPr lang="ru-RU" sz="1000" dirty="0" err="1" smtClean="0">
                <a:latin typeface="Century Gothic"/>
                <a:cs typeface="Century Gothic"/>
              </a:rPr>
              <a:t>досуговых</a:t>
            </a:r>
            <a:r>
              <a:rPr lang="ru-RU" sz="1000" dirty="0" smtClean="0">
                <a:latin typeface="Century Gothic"/>
                <a:cs typeface="Century Gothic"/>
              </a:rPr>
              <a:t> мероприятий для жителей МО Дачное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5467" y="3200400"/>
            <a:ext cx="3662045" cy="4738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9784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Century Gothic"/>
                <a:cs typeface="Century Gothic"/>
              </a:rPr>
              <a:t>Организация </a:t>
            </a:r>
            <a:r>
              <a:rPr sz="1000" spc="-5" dirty="0">
                <a:latin typeface="Century Gothic"/>
                <a:cs typeface="Century Gothic"/>
              </a:rPr>
              <a:t>и </a:t>
            </a:r>
            <a:r>
              <a:rPr sz="1000" spc="-5" dirty="0" err="1">
                <a:latin typeface="Century Gothic"/>
                <a:cs typeface="Century Gothic"/>
              </a:rPr>
              <a:t>проведение</a:t>
            </a:r>
            <a:r>
              <a:rPr sz="1000" spc="-5" dirty="0">
                <a:latin typeface="Century Gothic"/>
                <a:cs typeface="Century Gothic"/>
              </a:rPr>
              <a:t> </a:t>
            </a:r>
            <a:r>
              <a:rPr lang="ru-RU" sz="1000" spc="-5" dirty="0" smtClean="0">
                <a:latin typeface="Century Gothic"/>
                <a:cs typeface="Century Gothic"/>
              </a:rPr>
              <a:t>местных и участие в организации и проведении городских праздничных и иных зрелищных мероприятий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708890" y="4359053"/>
            <a:ext cx="369332" cy="1310640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24</a:t>
            </a:r>
            <a:r>
              <a:rPr sz="2400" b="1" spc="-8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708890" y="2485376"/>
            <a:ext cx="369332" cy="1311910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23</a:t>
            </a:r>
            <a:r>
              <a:rPr sz="2400" b="1" spc="-7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708890" y="627641"/>
            <a:ext cx="369332" cy="1310640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22</a:t>
            </a:r>
            <a:r>
              <a:rPr sz="2400" b="1" spc="-8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7543800" y="685800"/>
            <a:ext cx="1152525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2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1"/>
                </a:lnTo>
                <a:lnTo>
                  <a:pt x="1909" y="623316"/>
                </a:lnTo>
                <a:lnTo>
                  <a:pt x="7540" y="669508"/>
                </a:lnTo>
                <a:lnTo>
                  <a:pt x="16743" y="714502"/>
                </a:lnTo>
                <a:lnTo>
                  <a:pt x="29370" y="758147"/>
                </a:lnTo>
                <a:lnTo>
                  <a:pt x="45273" y="800296"/>
                </a:lnTo>
                <a:lnTo>
                  <a:pt x="64304" y="840801"/>
                </a:lnTo>
                <a:lnTo>
                  <a:pt x="86313" y="879512"/>
                </a:lnTo>
                <a:lnTo>
                  <a:pt x="111154" y="916283"/>
                </a:lnTo>
                <a:lnTo>
                  <a:pt x="138677" y="950964"/>
                </a:lnTo>
                <a:lnTo>
                  <a:pt x="168735" y="983408"/>
                </a:lnTo>
                <a:lnTo>
                  <a:pt x="201179" y="1013466"/>
                </a:lnTo>
                <a:lnTo>
                  <a:pt x="235860" y="1040989"/>
                </a:lnTo>
                <a:lnTo>
                  <a:pt x="272631" y="1065830"/>
                </a:lnTo>
                <a:lnTo>
                  <a:pt x="311342" y="1087839"/>
                </a:lnTo>
                <a:lnTo>
                  <a:pt x="351847" y="1106870"/>
                </a:lnTo>
                <a:lnTo>
                  <a:pt x="393996" y="1122773"/>
                </a:lnTo>
                <a:lnTo>
                  <a:pt x="437641" y="1135400"/>
                </a:lnTo>
                <a:lnTo>
                  <a:pt x="482635" y="1144603"/>
                </a:lnTo>
                <a:lnTo>
                  <a:pt x="528827" y="1150234"/>
                </a:lnTo>
                <a:lnTo>
                  <a:pt x="576072" y="1152143"/>
                </a:lnTo>
                <a:lnTo>
                  <a:pt x="623316" y="1150234"/>
                </a:lnTo>
                <a:lnTo>
                  <a:pt x="669508" y="1144603"/>
                </a:lnTo>
                <a:lnTo>
                  <a:pt x="714502" y="1135400"/>
                </a:lnTo>
                <a:lnTo>
                  <a:pt x="758147" y="1122773"/>
                </a:lnTo>
                <a:lnTo>
                  <a:pt x="800296" y="1106870"/>
                </a:lnTo>
                <a:lnTo>
                  <a:pt x="840801" y="1087839"/>
                </a:lnTo>
                <a:lnTo>
                  <a:pt x="879512" y="1065830"/>
                </a:lnTo>
                <a:lnTo>
                  <a:pt x="916283" y="1040989"/>
                </a:lnTo>
                <a:lnTo>
                  <a:pt x="950964" y="1013466"/>
                </a:lnTo>
                <a:lnTo>
                  <a:pt x="983408" y="983408"/>
                </a:lnTo>
                <a:lnTo>
                  <a:pt x="1013466" y="950964"/>
                </a:lnTo>
                <a:lnTo>
                  <a:pt x="1040989" y="916283"/>
                </a:lnTo>
                <a:lnTo>
                  <a:pt x="1065830" y="879512"/>
                </a:lnTo>
                <a:lnTo>
                  <a:pt x="1087839" y="840801"/>
                </a:lnTo>
                <a:lnTo>
                  <a:pt x="1106870" y="800296"/>
                </a:lnTo>
                <a:lnTo>
                  <a:pt x="1122773" y="758147"/>
                </a:lnTo>
                <a:lnTo>
                  <a:pt x="1135400" y="714502"/>
                </a:lnTo>
                <a:lnTo>
                  <a:pt x="1144603" y="669508"/>
                </a:lnTo>
                <a:lnTo>
                  <a:pt x="1150234" y="623316"/>
                </a:lnTo>
                <a:lnTo>
                  <a:pt x="1152144" y="576071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>
            <a:spLocks noGrp="1"/>
          </p:cNvSpPr>
          <p:nvPr>
            <p:ph type="title"/>
          </p:nvPr>
        </p:nvSpPr>
        <p:spPr>
          <a:xfrm>
            <a:off x="7620000" y="990600"/>
            <a:ext cx="105905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2000" spc="-5" dirty="0" smtClean="0">
                <a:solidFill>
                  <a:srgbClr val="FFFFFF"/>
                </a:solidFill>
              </a:rPr>
              <a:t>9 665,0</a:t>
            </a:r>
            <a:endParaRPr sz="2000" dirty="0"/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lang="ru-RU" sz="1200" b="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b="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b="0" spc="-9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7467600" y="2590800"/>
            <a:ext cx="1219200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2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2"/>
                </a:lnTo>
                <a:lnTo>
                  <a:pt x="1909" y="623316"/>
                </a:lnTo>
                <a:lnTo>
                  <a:pt x="7540" y="669508"/>
                </a:lnTo>
                <a:lnTo>
                  <a:pt x="16743" y="714502"/>
                </a:lnTo>
                <a:lnTo>
                  <a:pt x="29370" y="758147"/>
                </a:lnTo>
                <a:lnTo>
                  <a:pt x="45273" y="800296"/>
                </a:lnTo>
                <a:lnTo>
                  <a:pt x="64304" y="840801"/>
                </a:lnTo>
                <a:lnTo>
                  <a:pt x="86313" y="879512"/>
                </a:lnTo>
                <a:lnTo>
                  <a:pt x="111154" y="916283"/>
                </a:lnTo>
                <a:lnTo>
                  <a:pt x="138677" y="950964"/>
                </a:lnTo>
                <a:lnTo>
                  <a:pt x="168735" y="983408"/>
                </a:lnTo>
                <a:lnTo>
                  <a:pt x="201179" y="1013466"/>
                </a:lnTo>
                <a:lnTo>
                  <a:pt x="235860" y="1040989"/>
                </a:lnTo>
                <a:lnTo>
                  <a:pt x="272631" y="1065830"/>
                </a:lnTo>
                <a:lnTo>
                  <a:pt x="311342" y="1087839"/>
                </a:lnTo>
                <a:lnTo>
                  <a:pt x="351847" y="1106870"/>
                </a:lnTo>
                <a:lnTo>
                  <a:pt x="393996" y="1122773"/>
                </a:lnTo>
                <a:lnTo>
                  <a:pt x="437641" y="1135400"/>
                </a:lnTo>
                <a:lnTo>
                  <a:pt x="482635" y="1144603"/>
                </a:lnTo>
                <a:lnTo>
                  <a:pt x="528827" y="1150234"/>
                </a:lnTo>
                <a:lnTo>
                  <a:pt x="576072" y="1152144"/>
                </a:lnTo>
                <a:lnTo>
                  <a:pt x="623316" y="1150234"/>
                </a:lnTo>
                <a:lnTo>
                  <a:pt x="669508" y="1144603"/>
                </a:lnTo>
                <a:lnTo>
                  <a:pt x="714502" y="1135400"/>
                </a:lnTo>
                <a:lnTo>
                  <a:pt x="758147" y="1122773"/>
                </a:lnTo>
                <a:lnTo>
                  <a:pt x="800296" y="1106870"/>
                </a:lnTo>
                <a:lnTo>
                  <a:pt x="840801" y="1087839"/>
                </a:lnTo>
                <a:lnTo>
                  <a:pt x="879512" y="1065830"/>
                </a:lnTo>
                <a:lnTo>
                  <a:pt x="916283" y="1040989"/>
                </a:lnTo>
                <a:lnTo>
                  <a:pt x="950964" y="1013466"/>
                </a:lnTo>
                <a:lnTo>
                  <a:pt x="983408" y="983408"/>
                </a:lnTo>
                <a:lnTo>
                  <a:pt x="1013466" y="950964"/>
                </a:lnTo>
                <a:lnTo>
                  <a:pt x="1040989" y="916283"/>
                </a:lnTo>
                <a:lnTo>
                  <a:pt x="1065830" y="879512"/>
                </a:lnTo>
                <a:lnTo>
                  <a:pt x="1087839" y="840801"/>
                </a:lnTo>
                <a:lnTo>
                  <a:pt x="1106870" y="800296"/>
                </a:lnTo>
                <a:lnTo>
                  <a:pt x="1122773" y="758147"/>
                </a:lnTo>
                <a:lnTo>
                  <a:pt x="1135400" y="714502"/>
                </a:lnTo>
                <a:lnTo>
                  <a:pt x="1144603" y="669508"/>
                </a:lnTo>
                <a:lnTo>
                  <a:pt x="1150234" y="623316"/>
                </a:lnTo>
                <a:lnTo>
                  <a:pt x="1152144" y="576072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7467600" y="2895600"/>
            <a:ext cx="12192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10 055</a:t>
            </a:r>
            <a:r>
              <a:rPr sz="20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6</a:t>
            </a:r>
            <a:endParaRPr sz="2000" dirty="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spc="-9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7467600" y="4419600"/>
            <a:ext cx="1228725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2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2"/>
                </a:lnTo>
                <a:lnTo>
                  <a:pt x="1909" y="623316"/>
                </a:lnTo>
                <a:lnTo>
                  <a:pt x="7540" y="669508"/>
                </a:lnTo>
                <a:lnTo>
                  <a:pt x="16743" y="714502"/>
                </a:lnTo>
                <a:lnTo>
                  <a:pt x="29370" y="758147"/>
                </a:lnTo>
                <a:lnTo>
                  <a:pt x="45273" y="800296"/>
                </a:lnTo>
                <a:lnTo>
                  <a:pt x="64304" y="840801"/>
                </a:lnTo>
                <a:lnTo>
                  <a:pt x="86313" y="879512"/>
                </a:lnTo>
                <a:lnTo>
                  <a:pt x="111154" y="916283"/>
                </a:lnTo>
                <a:lnTo>
                  <a:pt x="138677" y="950964"/>
                </a:lnTo>
                <a:lnTo>
                  <a:pt x="168735" y="983408"/>
                </a:lnTo>
                <a:lnTo>
                  <a:pt x="201179" y="1013466"/>
                </a:lnTo>
                <a:lnTo>
                  <a:pt x="235860" y="1040989"/>
                </a:lnTo>
                <a:lnTo>
                  <a:pt x="272631" y="1065830"/>
                </a:lnTo>
                <a:lnTo>
                  <a:pt x="311342" y="1087839"/>
                </a:lnTo>
                <a:lnTo>
                  <a:pt x="351847" y="1106870"/>
                </a:lnTo>
                <a:lnTo>
                  <a:pt x="393996" y="1122773"/>
                </a:lnTo>
                <a:lnTo>
                  <a:pt x="437641" y="1135400"/>
                </a:lnTo>
                <a:lnTo>
                  <a:pt x="482635" y="1144603"/>
                </a:lnTo>
                <a:lnTo>
                  <a:pt x="528827" y="1150234"/>
                </a:lnTo>
                <a:lnTo>
                  <a:pt x="576072" y="1152144"/>
                </a:lnTo>
                <a:lnTo>
                  <a:pt x="623316" y="1150234"/>
                </a:lnTo>
                <a:lnTo>
                  <a:pt x="669508" y="1144603"/>
                </a:lnTo>
                <a:lnTo>
                  <a:pt x="714502" y="1135400"/>
                </a:lnTo>
                <a:lnTo>
                  <a:pt x="758147" y="1122773"/>
                </a:lnTo>
                <a:lnTo>
                  <a:pt x="800296" y="1106870"/>
                </a:lnTo>
                <a:lnTo>
                  <a:pt x="840801" y="1087839"/>
                </a:lnTo>
                <a:lnTo>
                  <a:pt x="879512" y="1065830"/>
                </a:lnTo>
                <a:lnTo>
                  <a:pt x="916283" y="1040989"/>
                </a:lnTo>
                <a:lnTo>
                  <a:pt x="950964" y="1013466"/>
                </a:lnTo>
                <a:lnTo>
                  <a:pt x="983408" y="983408"/>
                </a:lnTo>
                <a:lnTo>
                  <a:pt x="1013466" y="950964"/>
                </a:lnTo>
                <a:lnTo>
                  <a:pt x="1040989" y="916283"/>
                </a:lnTo>
                <a:lnTo>
                  <a:pt x="1065830" y="879512"/>
                </a:lnTo>
                <a:lnTo>
                  <a:pt x="1087839" y="840801"/>
                </a:lnTo>
                <a:lnTo>
                  <a:pt x="1106870" y="800296"/>
                </a:lnTo>
                <a:lnTo>
                  <a:pt x="1122773" y="758147"/>
                </a:lnTo>
                <a:lnTo>
                  <a:pt x="1135400" y="714502"/>
                </a:lnTo>
                <a:lnTo>
                  <a:pt x="1144603" y="669508"/>
                </a:lnTo>
                <a:lnTo>
                  <a:pt x="1150234" y="623316"/>
                </a:lnTo>
                <a:lnTo>
                  <a:pt x="1152144" y="576072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7086600" y="4724400"/>
            <a:ext cx="19050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10 453</a:t>
            </a:r>
            <a:r>
              <a:rPr sz="20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8</a:t>
            </a:r>
            <a:endParaRPr sz="2000" dirty="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spc="-9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228600" y="2590800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5">
                <a:moveTo>
                  <a:pt x="216014" y="0"/>
                </a:moveTo>
                <a:lnTo>
                  <a:pt x="166483" y="5708"/>
                </a:lnTo>
                <a:lnTo>
                  <a:pt x="121015" y="21966"/>
                </a:lnTo>
                <a:lnTo>
                  <a:pt x="80907" y="47476"/>
                </a:lnTo>
                <a:lnTo>
                  <a:pt x="47455" y="80936"/>
                </a:lnTo>
                <a:lnTo>
                  <a:pt x="21955" y="121048"/>
                </a:lnTo>
                <a:lnTo>
                  <a:pt x="5704" y="166511"/>
                </a:lnTo>
                <a:lnTo>
                  <a:pt x="0" y="216026"/>
                </a:lnTo>
                <a:lnTo>
                  <a:pt x="5704" y="265582"/>
                </a:lnTo>
                <a:lnTo>
                  <a:pt x="21955" y="311061"/>
                </a:lnTo>
                <a:lnTo>
                  <a:pt x="47455" y="351170"/>
                </a:lnTo>
                <a:lnTo>
                  <a:pt x="80907" y="384617"/>
                </a:lnTo>
                <a:lnTo>
                  <a:pt x="121015" y="410109"/>
                </a:lnTo>
                <a:lnTo>
                  <a:pt x="166483" y="426352"/>
                </a:lnTo>
                <a:lnTo>
                  <a:pt x="216014" y="432053"/>
                </a:lnTo>
                <a:lnTo>
                  <a:pt x="265549" y="426352"/>
                </a:lnTo>
                <a:lnTo>
                  <a:pt x="311021" y="410109"/>
                </a:lnTo>
                <a:lnTo>
                  <a:pt x="351131" y="384617"/>
                </a:lnTo>
                <a:lnTo>
                  <a:pt x="384585" y="351170"/>
                </a:lnTo>
                <a:lnTo>
                  <a:pt x="410085" y="311061"/>
                </a:lnTo>
                <a:lnTo>
                  <a:pt x="426336" y="265582"/>
                </a:lnTo>
                <a:lnTo>
                  <a:pt x="432041" y="216026"/>
                </a:lnTo>
                <a:lnTo>
                  <a:pt x="426336" y="166511"/>
                </a:lnTo>
                <a:lnTo>
                  <a:pt x="410085" y="121048"/>
                </a:lnTo>
                <a:lnTo>
                  <a:pt x="384585" y="80936"/>
                </a:lnTo>
                <a:lnTo>
                  <a:pt x="351131" y="47476"/>
                </a:lnTo>
                <a:lnTo>
                  <a:pt x="311021" y="21966"/>
                </a:lnTo>
                <a:lnTo>
                  <a:pt x="265549" y="5708"/>
                </a:lnTo>
                <a:lnTo>
                  <a:pt x="216014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28600" y="3276600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5">
                <a:moveTo>
                  <a:pt x="216014" y="0"/>
                </a:moveTo>
                <a:lnTo>
                  <a:pt x="166483" y="5708"/>
                </a:lnTo>
                <a:lnTo>
                  <a:pt x="121015" y="21966"/>
                </a:lnTo>
                <a:lnTo>
                  <a:pt x="80907" y="47476"/>
                </a:lnTo>
                <a:lnTo>
                  <a:pt x="47455" y="80936"/>
                </a:lnTo>
                <a:lnTo>
                  <a:pt x="21955" y="121048"/>
                </a:lnTo>
                <a:lnTo>
                  <a:pt x="5704" y="166511"/>
                </a:lnTo>
                <a:lnTo>
                  <a:pt x="0" y="216026"/>
                </a:lnTo>
                <a:lnTo>
                  <a:pt x="5704" y="265542"/>
                </a:lnTo>
                <a:lnTo>
                  <a:pt x="21955" y="311005"/>
                </a:lnTo>
                <a:lnTo>
                  <a:pt x="47455" y="351117"/>
                </a:lnTo>
                <a:lnTo>
                  <a:pt x="80907" y="384577"/>
                </a:lnTo>
                <a:lnTo>
                  <a:pt x="121015" y="410087"/>
                </a:lnTo>
                <a:lnTo>
                  <a:pt x="166483" y="426345"/>
                </a:lnTo>
                <a:lnTo>
                  <a:pt x="216014" y="432054"/>
                </a:lnTo>
                <a:lnTo>
                  <a:pt x="265549" y="426345"/>
                </a:lnTo>
                <a:lnTo>
                  <a:pt x="311021" y="410087"/>
                </a:lnTo>
                <a:lnTo>
                  <a:pt x="351131" y="384577"/>
                </a:lnTo>
                <a:lnTo>
                  <a:pt x="384585" y="351117"/>
                </a:lnTo>
                <a:lnTo>
                  <a:pt x="410085" y="311005"/>
                </a:lnTo>
                <a:lnTo>
                  <a:pt x="426336" y="265542"/>
                </a:lnTo>
                <a:lnTo>
                  <a:pt x="432041" y="216026"/>
                </a:lnTo>
                <a:lnTo>
                  <a:pt x="426336" y="166511"/>
                </a:lnTo>
                <a:lnTo>
                  <a:pt x="410085" y="121048"/>
                </a:lnTo>
                <a:lnTo>
                  <a:pt x="384585" y="80936"/>
                </a:lnTo>
                <a:lnTo>
                  <a:pt x="351131" y="47476"/>
                </a:lnTo>
                <a:lnTo>
                  <a:pt x="311021" y="21966"/>
                </a:lnTo>
                <a:lnTo>
                  <a:pt x="265549" y="5708"/>
                </a:lnTo>
                <a:lnTo>
                  <a:pt x="216014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04800" y="3352800"/>
            <a:ext cx="264033" cy="2640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Прямоугольник 78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16"/>
          <p:cNvSpPr/>
          <p:nvPr/>
        </p:nvSpPr>
        <p:spPr>
          <a:xfrm>
            <a:off x="152400" y="2438400"/>
            <a:ext cx="4320540" cy="1371600"/>
          </a:xfrm>
          <a:custGeom>
            <a:avLst/>
            <a:gdLst/>
            <a:ahLst/>
            <a:cxnLst/>
            <a:rect l="l" t="t" r="r" b="b"/>
            <a:pathLst>
              <a:path w="4320540" h="2708910">
                <a:moveTo>
                  <a:pt x="0" y="2708402"/>
                </a:moveTo>
                <a:lnTo>
                  <a:pt x="4320540" y="2708402"/>
                </a:lnTo>
                <a:lnTo>
                  <a:pt x="4320540" y="0"/>
                </a:lnTo>
                <a:lnTo>
                  <a:pt x="0" y="0"/>
                </a:lnTo>
                <a:lnTo>
                  <a:pt x="0" y="2708402"/>
                </a:lnTo>
                <a:close/>
              </a:path>
            </a:pathLst>
          </a:custGeom>
          <a:ln w="28575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0" name="Рисунок 79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r>
              <a:rPr lang="ru-RU" dirty="0" smtClean="0"/>
              <a:t>0</a:t>
            </a:r>
            <a:endParaRPr lang="ru-RU" dirty="0"/>
          </a:p>
        </p:txBody>
      </p:sp>
      <p:sp>
        <p:nvSpPr>
          <p:cNvPr id="83" name="object 29"/>
          <p:cNvSpPr/>
          <p:nvPr/>
        </p:nvSpPr>
        <p:spPr>
          <a:xfrm>
            <a:off x="228600" y="2590800"/>
            <a:ext cx="457200" cy="4320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170" name="Picture 2" descr="E:\досуг 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572000"/>
            <a:ext cx="1981200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\\Server\фото\ДАЧНОЕ АРХИВ ФОТО\2017\IV КВАРТАЛ\Новогодняя ёлка\IMG_366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47800" y="4572000"/>
            <a:ext cx="1905000" cy="1676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 descr="E:\досуг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0" y="4495800"/>
            <a:ext cx="1905000" cy="1676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8" name="Диаграмма 37"/>
          <p:cNvGraphicFramePr/>
          <p:nvPr/>
        </p:nvGraphicFramePr>
        <p:xfrm>
          <a:off x="4724400" y="152400"/>
          <a:ext cx="32004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2" name="Диаграмма 41"/>
          <p:cNvGraphicFramePr/>
          <p:nvPr/>
        </p:nvGraphicFramePr>
        <p:xfrm>
          <a:off x="4495800" y="2133600"/>
          <a:ext cx="33528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43" name="Диаграмма 42"/>
          <p:cNvGraphicFramePr/>
          <p:nvPr/>
        </p:nvGraphicFramePr>
        <p:xfrm>
          <a:off x="4648200" y="3962400"/>
          <a:ext cx="3200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34339" y="145160"/>
            <a:ext cx="4646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НА СОЦИАЛЬНУЮ</a:t>
            </a:r>
            <a:r>
              <a:rPr sz="1800" b="1" spc="-7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ПОЛИТИКУ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33600" y="1143000"/>
            <a:ext cx="1023619" cy="5149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26 728</a:t>
            </a:r>
            <a:r>
              <a:rPr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,</a:t>
            </a:r>
            <a:r>
              <a:rPr lang="ru-RU"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0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lang="ru-RU" sz="12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.</a:t>
            </a:r>
            <a:r>
              <a:rPr sz="1200" spc="-50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171717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86200" y="1066800"/>
            <a:ext cx="1023619" cy="5149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000" b="1" spc="-85" dirty="0" smtClean="0">
                <a:solidFill>
                  <a:srgbClr val="171717"/>
                </a:solidFill>
                <a:latin typeface="Century Gothic"/>
                <a:cs typeface="Century Gothic"/>
              </a:rPr>
              <a:t>27</a:t>
            </a:r>
            <a:r>
              <a:rPr sz="2000" b="1" spc="-8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lang="ru-RU" sz="2000" b="1" spc="-85" dirty="0" smtClean="0">
                <a:solidFill>
                  <a:srgbClr val="171717"/>
                </a:solidFill>
                <a:latin typeface="Century Gothic"/>
                <a:cs typeface="Century Gothic"/>
              </a:rPr>
              <a:t>819</a:t>
            </a:r>
            <a:r>
              <a:rPr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,</a:t>
            </a:r>
            <a:r>
              <a:rPr lang="ru-RU"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1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ru-RU" sz="12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.</a:t>
            </a:r>
            <a:r>
              <a:rPr sz="1200" spc="-50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171717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91200" y="2514600"/>
            <a:ext cx="3011170" cy="204479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entury Gothic"/>
                <a:cs typeface="Century Gothic"/>
              </a:rPr>
              <a:t>ОХРАНА СЕМЬИ И</a:t>
            </a:r>
            <a:r>
              <a:rPr sz="1100" b="1" spc="-65" dirty="0">
                <a:latin typeface="Century Gothic"/>
                <a:cs typeface="Century Gothic"/>
              </a:rPr>
              <a:t> </a:t>
            </a:r>
            <a:r>
              <a:rPr sz="1100" b="1" dirty="0">
                <a:latin typeface="Century Gothic"/>
                <a:cs typeface="Century Gothic"/>
              </a:rPr>
              <a:t>ДЕТСТВА</a:t>
            </a:r>
            <a:endParaRPr sz="1100" dirty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</a:pPr>
            <a:r>
              <a:rPr lang="ru-RU" sz="1100" dirty="0" smtClean="0">
                <a:latin typeface="Century Gothic"/>
                <a:cs typeface="Century Gothic"/>
              </a:rPr>
              <a:t>с</a:t>
            </a:r>
            <a:r>
              <a:rPr sz="1100" dirty="0" err="1" smtClean="0">
                <a:latin typeface="Century Gothic"/>
                <a:cs typeface="Century Gothic"/>
              </a:rPr>
              <a:t>убвенции</a:t>
            </a:r>
            <a:r>
              <a:rPr sz="1100" dirty="0" smtClean="0">
                <a:latin typeface="Century Gothic"/>
                <a:cs typeface="Century Gothic"/>
              </a:rPr>
              <a:t> </a:t>
            </a:r>
            <a:r>
              <a:rPr lang="ru-RU" sz="1100" dirty="0" smtClean="0">
                <a:latin typeface="Century Gothic"/>
                <a:cs typeface="Century Gothic"/>
              </a:rPr>
              <a:t>МО Дачное на исполнение государственного полномочия Санкт-Петербурга по выплате денежных средств на содержание ребенка  в семье опекуна, приемной семье и денежных средств на вознаграждение приемным родителям</a:t>
            </a:r>
          </a:p>
          <a:p>
            <a:pPr marL="12700" marR="5080">
              <a:lnSpc>
                <a:spcPct val="100000"/>
              </a:lnSpc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</a:pP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91200" y="1524000"/>
            <a:ext cx="3012440" cy="8598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entury Gothic"/>
                <a:cs typeface="Century Gothic"/>
              </a:rPr>
              <a:t>ПЕНСИОННОЕ</a:t>
            </a:r>
            <a:r>
              <a:rPr sz="1100" b="1" spc="-45" dirty="0">
                <a:latin typeface="Century Gothic"/>
                <a:cs typeface="Century Gothic"/>
              </a:rPr>
              <a:t> </a:t>
            </a:r>
            <a:r>
              <a:rPr sz="1100" b="1" spc="-5" dirty="0">
                <a:latin typeface="Century Gothic"/>
                <a:cs typeface="Century Gothic"/>
              </a:rPr>
              <a:t>ОБЕСПЕЧЕНИЕ</a:t>
            </a:r>
            <a:endParaRPr sz="1100" dirty="0">
              <a:latin typeface="Century Gothic"/>
              <a:cs typeface="Century Gothic"/>
            </a:endParaRPr>
          </a:p>
          <a:p>
            <a:pPr marL="12700" marR="5080" algn="just">
              <a:lnSpc>
                <a:spcPct val="100000"/>
              </a:lnSpc>
            </a:pPr>
            <a:r>
              <a:rPr lang="ru-RU" sz="1100" spc="-5" dirty="0" smtClean="0">
                <a:latin typeface="Century Gothic"/>
                <a:cs typeface="Century Gothic"/>
              </a:rPr>
              <a:t>Выплаты пенсии, выплаты доплаты к пенсии лицам, замещавшим муниципальные должности, должности муниципальной службы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029200" y="1676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576579" h="576580">
                <a:moveTo>
                  <a:pt x="288036" y="0"/>
                </a:moveTo>
                <a:lnTo>
                  <a:pt x="241302" y="3771"/>
                </a:lnTo>
                <a:lnTo>
                  <a:pt x="196973" y="14691"/>
                </a:lnTo>
                <a:lnTo>
                  <a:pt x="155643" y="32164"/>
                </a:lnTo>
                <a:lnTo>
                  <a:pt x="117902" y="55595"/>
                </a:lnTo>
                <a:lnTo>
                  <a:pt x="84343" y="84391"/>
                </a:lnTo>
                <a:lnTo>
                  <a:pt x="55558" y="117957"/>
                </a:lnTo>
                <a:lnTo>
                  <a:pt x="32140" y="155699"/>
                </a:lnTo>
                <a:lnTo>
                  <a:pt x="14679" y="197022"/>
                </a:lnTo>
                <a:lnTo>
                  <a:pt x="3768" y="241333"/>
                </a:lnTo>
                <a:lnTo>
                  <a:pt x="0" y="288036"/>
                </a:lnTo>
                <a:lnTo>
                  <a:pt x="3768" y="334769"/>
                </a:lnTo>
                <a:lnTo>
                  <a:pt x="14679" y="379098"/>
                </a:lnTo>
                <a:lnTo>
                  <a:pt x="32140" y="420428"/>
                </a:lnTo>
                <a:lnTo>
                  <a:pt x="55558" y="458169"/>
                </a:lnTo>
                <a:lnTo>
                  <a:pt x="84343" y="491728"/>
                </a:lnTo>
                <a:lnTo>
                  <a:pt x="117902" y="520513"/>
                </a:lnTo>
                <a:lnTo>
                  <a:pt x="155643" y="543931"/>
                </a:lnTo>
                <a:lnTo>
                  <a:pt x="196973" y="561392"/>
                </a:lnTo>
                <a:lnTo>
                  <a:pt x="241302" y="572303"/>
                </a:lnTo>
                <a:lnTo>
                  <a:pt x="288036" y="576072"/>
                </a:lnTo>
                <a:lnTo>
                  <a:pt x="334738" y="572303"/>
                </a:lnTo>
                <a:lnTo>
                  <a:pt x="379049" y="561392"/>
                </a:lnTo>
                <a:lnTo>
                  <a:pt x="420372" y="543931"/>
                </a:lnTo>
                <a:lnTo>
                  <a:pt x="458114" y="520513"/>
                </a:lnTo>
                <a:lnTo>
                  <a:pt x="491680" y="491728"/>
                </a:lnTo>
                <a:lnTo>
                  <a:pt x="520476" y="458169"/>
                </a:lnTo>
                <a:lnTo>
                  <a:pt x="543907" y="420428"/>
                </a:lnTo>
                <a:lnTo>
                  <a:pt x="561380" y="379098"/>
                </a:lnTo>
                <a:lnTo>
                  <a:pt x="572300" y="334769"/>
                </a:lnTo>
                <a:lnTo>
                  <a:pt x="576072" y="288036"/>
                </a:lnTo>
                <a:lnTo>
                  <a:pt x="572300" y="241333"/>
                </a:lnTo>
                <a:lnTo>
                  <a:pt x="561380" y="197022"/>
                </a:lnTo>
                <a:lnTo>
                  <a:pt x="543907" y="155699"/>
                </a:lnTo>
                <a:lnTo>
                  <a:pt x="520476" y="117957"/>
                </a:lnTo>
                <a:lnTo>
                  <a:pt x="491680" y="84391"/>
                </a:lnTo>
                <a:lnTo>
                  <a:pt x="458114" y="55595"/>
                </a:lnTo>
                <a:lnTo>
                  <a:pt x="420372" y="32164"/>
                </a:lnTo>
                <a:lnTo>
                  <a:pt x="379049" y="14691"/>
                </a:lnTo>
                <a:lnTo>
                  <a:pt x="334738" y="3771"/>
                </a:lnTo>
                <a:lnTo>
                  <a:pt x="288036" y="0"/>
                </a:lnTo>
                <a:close/>
              </a:path>
            </a:pathLst>
          </a:custGeom>
          <a:solidFill>
            <a:srgbClr val="2C88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105400" y="1752600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29200" y="2438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576579" h="576579">
                <a:moveTo>
                  <a:pt x="288036" y="0"/>
                </a:moveTo>
                <a:lnTo>
                  <a:pt x="241302" y="3768"/>
                </a:lnTo>
                <a:lnTo>
                  <a:pt x="196973" y="14679"/>
                </a:lnTo>
                <a:lnTo>
                  <a:pt x="155643" y="32140"/>
                </a:lnTo>
                <a:lnTo>
                  <a:pt x="117902" y="55558"/>
                </a:lnTo>
                <a:lnTo>
                  <a:pt x="84343" y="84343"/>
                </a:lnTo>
                <a:lnTo>
                  <a:pt x="55558" y="117902"/>
                </a:lnTo>
                <a:lnTo>
                  <a:pt x="32140" y="155643"/>
                </a:lnTo>
                <a:lnTo>
                  <a:pt x="14679" y="196973"/>
                </a:lnTo>
                <a:lnTo>
                  <a:pt x="3768" y="241302"/>
                </a:lnTo>
                <a:lnTo>
                  <a:pt x="0" y="288036"/>
                </a:lnTo>
                <a:lnTo>
                  <a:pt x="3768" y="334769"/>
                </a:lnTo>
                <a:lnTo>
                  <a:pt x="14679" y="379098"/>
                </a:lnTo>
                <a:lnTo>
                  <a:pt x="32140" y="420428"/>
                </a:lnTo>
                <a:lnTo>
                  <a:pt x="55558" y="458169"/>
                </a:lnTo>
                <a:lnTo>
                  <a:pt x="84343" y="491728"/>
                </a:lnTo>
                <a:lnTo>
                  <a:pt x="117902" y="520513"/>
                </a:lnTo>
                <a:lnTo>
                  <a:pt x="155643" y="543931"/>
                </a:lnTo>
                <a:lnTo>
                  <a:pt x="196973" y="561392"/>
                </a:lnTo>
                <a:lnTo>
                  <a:pt x="241302" y="572303"/>
                </a:lnTo>
                <a:lnTo>
                  <a:pt x="288036" y="576072"/>
                </a:lnTo>
                <a:lnTo>
                  <a:pt x="334738" y="572303"/>
                </a:lnTo>
                <a:lnTo>
                  <a:pt x="379049" y="561392"/>
                </a:lnTo>
                <a:lnTo>
                  <a:pt x="420372" y="543931"/>
                </a:lnTo>
                <a:lnTo>
                  <a:pt x="458114" y="520513"/>
                </a:lnTo>
                <a:lnTo>
                  <a:pt x="491680" y="491728"/>
                </a:lnTo>
                <a:lnTo>
                  <a:pt x="520476" y="458169"/>
                </a:lnTo>
                <a:lnTo>
                  <a:pt x="543907" y="420428"/>
                </a:lnTo>
                <a:lnTo>
                  <a:pt x="561380" y="379098"/>
                </a:lnTo>
                <a:lnTo>
                  <a:pt x="572300" y="334769"/>
                </a:lnTo>
                <a:lnTo>
                  <a:pt x="576072" y="288036"/>
                </a:lnTo>
                <a:lnTo>
                  <a:pt x="572300" y="241302"/>
                </a:lnTo>
                <a:lnTo>
                  <a:pt x="561380" y="196973"/>
                </a:lnTo>
                <a:lnTo>
                  <a:pt x="543907" y="155643"/>
                </a:lnTo>
                <a:lnTo>
                  <a:pt x="520476" y="117902"/>
                </a:lnTo>
                <a:lnTo>
                  <a:pt x="491680" y="84343"/>
                </a:lnTo>
                <a:lnTo>
                  <a:pt x="458114" y="55558"/>
                </a:lnTo>
                <a:lnTo>
                  <a:pt x="420372" y="32140"/>
                </a:lnTo>
                <a:lnTo>
                  <a:pt x="379049" y="14679"/>
                </a:lnTo>
                <a:lnTo>
                  <a:pt x="334738" y="3768"/>
                </a:lnTo>
                <a:lnTo>
                  <a:pt x="288036" y="0"/>
                </a:lnTo>
                <a:close/>
              </a:path>
            </a:pathLst>
          </a:custGeom>
          <a:solidFill>
            <a:srgbClr val="F468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105400" y="2514600"/>
            <a:ext cx="431749" cy="4317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760851" y="3986021"/>
            <a:ext cx="1334770" cy="1332865"/>
          </a:xfrm>
          <a:custGeom>
            <a:avLst/>
            <a:gdLst/>
            <a:ahLst/>
            <a:cxnLst/>
            <a:rect l="l" t="t" r="r" b="b"/>
            <a:pathLst>
              <a:path w="1334770" h="1332864">
                <a:moveTo>
                  <a:pt x="667131" y="0"/>
                </a:moveTo>
                <a:lnTo>
                  <a:pt x="735329" y="3175"/>
                </a:lnTo>
                <a:lnTo>
                  <a:pt x="801497" y="13461"/>
                </a:lnTo>
                <a:lnTo>
                  <a:pt x="865632" y="29844"/>
                </a:lnTo>
                <a:lnTo>
                  <a:pt x="926973" y="52323"/>
                </a:lnTo>
                <a:lnTo>
                  <a:pt x="985012" y="80517"/>
                </a:lnTo>
                <a:lnTo>
                  <a:pt x="1040129" y="113537"/>
                </a:lnTo>
                <a:lnTo>
                  <a:pt x="1091691" y="152019"/>
                </a:lnTo>
                <a:lnTo>
                  <a:pt x="1139063" y="195325"/>
                </a:lnTo>
                <a:lnTo>
                  <a:pt x="1181862" y="242188"/>
                </a:lnTo>
                <a:lnTo>
                  <a:pt x="1220343" y="293750"/>
                </a:lnTo>
                <a:lnTo>
                  <a:pt x="1253871" y="348488"/>
                </a:lnTo>
                <a:lnTo>
                  <a:pt x="1282064" y="406907"/>
                </a:lnTo>
                <a:lnTo>
                  <a:pt x="1304544" y="468248"/>
                </a:lnTo>
                <a:lnTo>
                  <a:pt x="1320800" y="532002"/>
                </a:lnTo>
                <a:lnTo>
                  <a:pt x="1331087" y="598169"/>
                </a:lnTo>
                <a:lnTo>
                  <a:pt x="1334389" y="666369"/>
                </a:lnTo>
                <a:lnTo>
                  <a:pt x="1331087" y="734567"/>
                </a:lnTo>
                <a:lnTo>
                  <a:pt x="1320800" y="800353"/>
                </a:lnTo>
                <a:lnTo>
                  <a:pt x="1304544" y="864488"/>
                </a:lnTo>
                <a:lnTo>
                  <a:pt x="1282064" y="925448"/>
                </a:lnTo>
                <a:lnTo>
                  <a:pt x="1253871" y="983869"/>
                </a:lnTo>
                <a:lnTo>
                  <a:pt x="1220343" y="1038605"/>
                </a:lnTo>
                <a:lnTo>
                  <a:pt x="1181989" y="1090040"/>
                </a:lnTo>
                <a:lnTo>
                  <a:pt x="1139063" y="1137411"/>
                </a:lnTo>
                <a:lnTo>
                  <a:pt x="1091564" y="1180338"/>
                </a:lnTo>
                <a:lnTo>
                  <a:pt x="1040129" y="1218819"/>
                </a:lnTo>
                <a:lnTo>
                  <a:pt x="985012" y="1251839"/>
                </a:lnTo>
                <a:lnTo>
                  <a:pt x="926973" y="1280033"/>
                </a:lnTo>
                <a:lnTo>
                  <a:pt x="865632" y="1302511"/>
                </a:lnTo>
                <a:lnTo>
                  <a:pt x="801497" y="1318894"/>
                </a:lnTo>
                <a:lnTo>
                  <a:pt x="735329" y="1329055"/>
                </a:lnTo>
                <a:lnTo>
                  <a:pt x="667131" y="1332356"/>
                </a:lnTo>
                <a:lnTo>
                  <a:pt x="598932" y="1329055"/>
                </a:lnTo>
                <a:lnTo>
                  <a:pt x="532764" y="1318894"/>
                </a:lnTo>
                <a:lnTo>
                  <a:pt x="469011" y="1302511"/>
                </a:lnTo>
                <a:lnTo>
                  <a:pt x="407670" y="1280033"/>
                </a:lnTo>
                <a:lnTo>
                  <a:pt x="349376" y="1251839"/>
                </a:lnTo>
                <a:lnTo>
                  <a:pt x="294132" y="1218691"/>
                </a:lnTo>
                <a:lnTo>
                  <a:pt x="243077" y="1180338"/>
                </a:lnTo>
                <a:lnTo>
                  <a:pt x="195707" y="1137411"/>
                </a:lnTo>
                <a:lnTo>
                  <a:pt x="152400" y="1090040"/>
                </a:lnTo>
                <a:lnTo>
                  <a:pt x="114046" y="1038605"/>
                </a:lnTo>
                <a:lnTo>
                  <a:pt x="80518" y="983869"/>
                </a:lnTo>
                <a:lnTo>
                  <a:pt x="52324" y="925448"/>
                </a:lnTo>
                <a:lnTo>
                  <a:pt x="29845" y="864488"/>
                </a:lnTo>
                <a:lnTo>
                  <a:pt x="13462" y="800353"/>
                </a:lnTo>
                <a:lnTo>
                  <a:pt x="3301" y="734567"/>
                </a:lnTo>
                <a:lnTo>
                  <a:pt x="0" y="666369"/>
                </a:lnTo>
                <a:lnTo>
                  <a:pt x="3301" y="598169"/>
                </a:lnTo>
                <a:lnTo>
                  <a:pt x="13462" y="532002"/>
                </a:lnTo>
                <a:lnTo>
                  <a:pt x="29845" y="468248"/>
                </a:lnTo>
                <a:lnTo>
                  <a:pt x="52324" y="406907"/>
                </a:lnTo>
                <a:lnTo>
                  <a:pt x="80518" y="348488"/>
                </a:lnTo>
                <a:lnTo>
                  <a:pt x="114046" y="293750"/>
                </a:lnTo>
                <a:lnTo>
                  <a:pt x="152400" y="242188"/>
                </a:lnTo>
                <a:lnTo>
                  <a:pt x="195707" y="195198"/>
                </a:lnTo>
                <a:lnTo>
                  <a:pt x="243077" y="152019"/>
                </a:lnTo>
                <a:lnTo>
                  <a:pt x="294132" y="113537"/>
                </a:lnTo>
                <a:lnTo>
                  <a:pt x="349376" y="80390"/>
                </a:lnTo>
                <a:lnTo>
                  <a:pt x="407670" y="52323"/>
                </a:lnTo>
                <a:lnTo>
                  <a:pt x="469011" y="29844"/>
                </a:lnTo>
                <a:lnTo>
                  <a:pt x="532764" y="13461"/>
                </a:lnTo>
                <a:lnTo>
                  <a:pt x="598932" y="3175"/>
                </a:lnTo>
                <a:lnTo>
                  <a:pt x="667131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896742" y="3986021"/>
            <a:ext cx="1334770" cy="1334770"/>
          </a:xfrm>
          <a:custGeom>
            <a:avLst/>
            <a:gdLst/>
            <a:ahLst/>
            <a:cxnLst/>
            <a:rect l="l" t="t" r="r" b="b"/>
            <a:pathLst>
              <a:path w="1334770" h="1334770">
                <a:moveTo>
                  <a:pt x="667131" y="0"/>
                </a:moveTo>
                <a:lnTo>
                  <a:pt x="735330" y="3175"/>
                </a:lnTo>
                <a:lnTo>
                  <a:pt x="801496" y="13461"/>
                </a:lnTo>
                <a:lnTo>
                  <a:pt x="865758" y="29844"/>
                </a:lnTo>
                <a:lnTo>
                  <a:pt x="927099" y="52323"/>
                </a:lnTo>
                <a:lnTo>
                  <a:pt x="985011" y="80517"/>
                </a:lnTo>
                <a:lnTo>
                  <a:pt x="1040130" y="113918"/>
                </a:lnTo>
                <a:lnTo>
                  <a:pt x="1091692" y="152400"/>
                </a:lnTo>
                <a:lnTo>
                  <a:pt x="1139062" y="195706"/>
                </a:lnTo>
                <a:lnTo>
                  <a:pt x="1181989" y="243077"/>
                </a:lnTo>
                <a:lnTo>
                  <a:pt x="1220343" y="294131"/>
                </a:lnTo>
                <a:lnTo>
                  <a:pt x="1253870" y="349250"/>
                </a:lnTo>
                <a:lnTo>
                  <a:pt x="1282065" y="407669"/>
                </a:lnTo>
                <a:lnTo>
                  <a:pt x="1304544" y="469010"/>
                </a:lnTo>
                <a:lnTo>
                  <a:pt x="1320799" y="532764"/>
                </a:lnTo>
                <a:lnTo>
                  <a:pt x="1331086" y="598932"/>
                </a:lnTo>
                <a:lnTo>
                  <a:pt x="1334389" y="667130"/>
                </a:lnTo>
                <a:lnTo>
                  <a:pt x="1331086" y="735329"/>
                </a:lnTo>
                <a:lnTo>
                  <a:pt x="1320799" y="801496"/>
                </a:lnTo>
                <a:lnTo>
                  <a:pt x="1304544" y="865632"/>
                </a:lnTo>
                <a:lnTo>
                  <a:pt x="1282065" y="926972"/>
                </a:lnTo>
                <a:lnTo>
                  <a:pt x="1253870" y="985011"/>
                </a:lnTo>
                <a:lnTo>
                  <a:pt x="1220343" y="1040129"/>
                </a:lnTo>
                <a:lnTo>
                  <a:pt x="1181989" y="1091564"/>
                </a:lnTo>
                <a:lnTo>
                  <a:pt x="1139062" y="1139063"/>
                </a:lnTo>
                <a:lnTo>
                  <a:pt x="1091692" y="1181989"/>
                </a:lnTo>
                <a:lnTo>
                  <a:pt x="1040130" y="1220342"/>
                </a:lnTo>
                <a:lnTo>
                  <a:pt x="985011" y="1253743"/>
                </a:lnTo>
                <a:lnTo>
                  <a:pt x="927099" y="1281937"/>
                </a:lnTo>
                <a:lnTo>
                  <a:pt x="865758" y="1304543"/>
                </a:lnTo>
                <a:lnTo>
                  <a:pt x="801496" y="1320799"/>
                </a:lnTo>
                <a:lnTo>
                  <a:pt x="735330" y="1331086"/>
                </a:lnTo>
                <a:lnTo>
                  <a:pt x="667131" y="1334261"/>
                </a:lnTo>
                <a:lnTo>
                  <a:pt x="598932" y="1331086"/>
                </a:lnTo>
                <a:lnTo>
                  <a:pt x="532765" y="1320799"/>
                </a:lnTo>
                <a:lnTo>
                  <a:pt x="469010" y="1304416"/>
                </a:lnTo>
                <a:lnTo>
                  <a:pt x="407669" y="1281937"/>
                </a:lnTo>
                <a:lnTo>
                  <a:pt x="349250" y="1253870"/>
                </a:lnTo>
                <a:lnTo>
                  <a:pt x="294131" y="1220342"/>
                </a:lnTo>
                <a:lnTo>
                  <a:pt x="243077" y="1181861"/>
                </a:lnTo>
                <a:lnTo>
                  <a:pt x="195706" y="1139063"/>
                </a:lnTo>
                <a:lnTo>
                  <a:pt x="152400" y="1091691"/>
                </a:lnTo>
                <a:lnTo>
                  <a:pt x="114045" y="1040129"/>
                </a:lnTo>
                <a:lnTo>
                  <a:pt x="80518" y="985011"/>
                </a:lnTo>
                <a:lnTo>
                  <a:pt x="52324" y="926972"/>
                </a:lnTo>
                <a:lnTo>
                  <a:pt x="29844" y="865632"/>
                </a:lnTo>
                <a:lnTo>
                  <a:pt x="13462" y="801496"/>
                </a:lnTo>
                <a:lnTo>
                  <a:pt x="3301" y="735329"/>
                </a:lnTo>
                <a:lnTo>
                  <a:pt x="0" y="667130"/>
                </a:lnTo>
                <a:lnTo>
                  <a:pt x="3301" y="598932"/>
                </a:lnTo>
                <a:lnTo>
                  <a:pt x="13462" y="532764"/>
                </a:lnTo>
                <a:lnTo>
                  <a:pt x="29844" y="469010"/>
                </a:lnTo>
                <a:lnTo>
                  <a:pt x="52324" y="407669"/>
                </a:lnTo>
                <a:lnTo>
                  <a:pt x="80518" y="349250"/>
                </a:lnTo>
                <a:lnTo>
                  <a:pt x="114045" y="294131"/>
                </a:lnTo>
                <a:lnTo>
                  <a:pt x="152400" y="242950"/>
                </a:lnTo>
                <a:lnTo>
                  <a:pt x="195706" y="195706"/>
                </a:lnTo>
                <a:lnTo>
                  <a:pt x="243077" y="152400"/>
                </a:lnTo>
                <a:lnTo>
                  <a:pt x="294131" y="113918"/>
                </a:lnTo>
                <a:lnTo>
                  <a:pt x="349250" y="80517"/>
                </a:lnTo>
                <a:lnTo>
                  <a:pt x="407669" y="52323"/>
                </a:lnTo>
                <a:lnTo>
                  <a:pt x="469010" y="29844"/>
                </a:lnTo>
                <a:lnTo>
                  <a:pt x="532765" y="13461"/>
                </a:lnTo>
                <a:lnTo>
                  <a:pt x="598932" y="3175"/>
                </a:lnTo>
                <a:lnTo>
                  <a:pt x="667131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888617" y="3986021"/>
            <a:ext cx="1334770" cy="1334770"/>
          </a:xfrm>
          <a:custGeom>
            <a:avLst/>
            <a:gdLst/>
            <a:ahLst/>
            <a:cxnLst/>
            <a:rect l="l" t="t" r="r" b="b"/>
            <a:pathLst>
              <a:path w="1334770" h="1334770">
                <a:moveTo>
                  <a:pt x="667131" y="0"/>
                </a:moveTo>
                <a:lnTo>
                  <a:pt x="735330" y="3175"/>
                </a:lnTo>
                <a:lnTo>
                  <a:pt x="801624" y="13461"/>
                </a:lnTo>
                <a:lnTo>
                  <a:pt x="865758" y="29844"/>
                </a:lnTo>
                <a:lnTo>
                  <a:pt x="927100" y="52323"/>
                </a:lnTo>
                <a:lnTo>
                  <a:pt x="985138" y="80517"/>
                </a:lnTo>
                <a:lnTo>
                  <a:pt x="1040257" y="113918"/>
                </a:lnTo>
                <a:lnTo>
                  <a:pt x="1091691" y="152400"/>
                </a:lnTo>
                <a:lnTo>
                  <a:pt x="1139063" y="195706"/>
                </a:lnTo>
                <a:lnTo>
                  <a:pt x="1181989" y="243077"/>
                </a:lnTo>
                <a:lnTo>
                  <a:pt x="1220343" y="294131"/>
                </a:lnTo>
                <a:lnTo>
                  <a:pt x="1253870" y="349250"/>
                </a:lnTo>
                <a:lnTo>
                  <a:pt x="1282064" y="407669"/>
                </a:lnTo>
                <a:lnTo>
                  <a:pt x="1304544" y="469010"/>
                </a:lnTo>
                <a:lnTo>
                  <a:pt x="1320927" y="532764"/>
                </a:lnTo>
                <a:lnTo>
                  <a:pt x="1331087" y="598932"/>
                </a:lnTo>
                <a:lnTo>
                  <a:pt x="1334389" y="667130"/>
                </a:lnTo>
                <a:lnTo>
                  <a:pt x="1331087" y="735329"/>
                </a:lnTo>
                <a:lnTo>
                  <a:pt x="1320927" y="801496"/>
                </a:lnTo>
                <a:lnTo>
                  <a:pt x="1304544" y="865632"/>
                </a:lnTo>
                <a:lnTo>
                  <a:pt x="1282064" y="926972"/>
                </a:lnTo>
                <a:lnTo>
                  <a:pt x="1253870" y="985011"/>
                </a:lnTo>
                <a:lnTo>
                  <a:pt x="1220343" y="1040129"/>
                </a:lnTo>
                <a:lnTo>
                  <a:pt x="1181989" y="1091564"/>
                </a:lnTo>
                <a:lnTo>
                  <a:pt x="1139063" y="1139063"/>
                </a:lnTo>
                <a:lnTo>
                  <a:pt x="1091691" y="1181989"/>
                </a:lnTo>
                <a:lnTo>
                  <a:pt x="1040257" y="1220342"/>
                </a:lnTo>
                <a:lnTo>
                  <a:pt x="985138" y="1253743"/>
                </a:lnTo>
                <a:lnTo>
                  <a:pt x="927100" y="1281937"/>
                </a:lnTo>
                <a:lnTo>
                  <a:pt x="865758" y="1304543"/>
                </a:lnTo>
                <a:lnTo>
                  <a:pt x="801624" y="1320799"/>
                </a:lnTo>
                <a:lnTo>
                  <a:pt x="735330" y="1331086"/>
                </a:lnTo>
                <a:lnTo>
                  <a:pt x="667131" y="1334261"/>
                </a:lnTo>
                <a:lnTo>
                  <a:pt x="598932" y="1331086"/>
                </a:lnTo>
                <a:lnTo>
                  <a:pt x="532764" y="1320799"/>
                </a:lnTo>
                <a:lnTo>
                  <a:pt x="469010" y="1304416"/>
                </a:lnTo>
                <a:lnTo>
                  <a:pt x="407669" y="1281937"/>
                </a:lnTo>
                <a:lnTo>
                  <a:pt x="349250" y="1253870"/>
                </a:lnTo>
                <a:lnTo>
                  <a:pt x="294131" y="1220342"/>
                </a:lnTo>
                <a:lnTo>
                  <a:pt x="243077" y="1181861"/>
                </a:lnTo>
                <a:lnTo>
                  <a:pt x="195706" y="1139063"/>
                </a:lnTo>
                <a:lnTo>
                  <a:pt x="152400" y="1091691"/>
                </a:lnTo>
                <a:lnTo>
                  <a:pt x="114045" y="1040129"/>
                </a:lnTo>
                <a:lnTo>
                  <a:pt x="80518" y="985011"/>
                </a:lnTo>
                <a:lnTo>
                  <a:pt x="52324" y="926972"/>
                </a:lnTo>
                <a:lnTo>
                  <a:pt x="29844" y="865632"/>
                </a:lnTo>
                <a:lnTo>
                  <a:pt x="13462" y="801496"/>
                </a:lnTo>
                <a:lnTo>
                  <a:pt x="3301" y="735329"/>
                </a:lnTo>
                <a:lnTo>
                  <a:pt x="0" y="667130"/>
                </a:lnTo>
                <a:lnTo>
                  <a:pt x="3301" y="598932"/>
                </a:lnTo>
                <a:lnTo>
                  <a:pt x="13462" y="532764"/>
                </a:lnTo>
                <a:lnTo>
                  <a:pt x="29844" y="469010"/>
                </a:lnTo>
                <a:lnTo>
                  <a:pt x="52324" y="407669"/>
                </a:lnTo>
                <a:lnTo>
                  <a:pt x="80518" y="349250"/>
                </a:lnTo>
                <a:lnTo>
                  <a:pt x="114045" y="294131"/>
                </a:lnTo>
                <a:lnTo>
                  <a:pt x="152400" y="242950"/>
                </a:lnTo>
                <a:lnTo>
                  <a:pt x="195706" y="195706"/>
                </a:lnTo>
                <a:lnTo>
                  <a:pt x="243077" y="152400"/>
                </a:lnTo>
                <a:lnTo>
                  <a:pt x="294131" y="113918"/>
                </a:lnTo>
                <a:lnTo>
                  <a:pt x="349250" y="80517"/>
                </a:lnTo>
                <a:lnTo>
                  <a:pt x="407669" y="52323"/>
                </a:lnTo>
                <a:lnTo>
                  <a:pt x="469010" y="29844"/>
                </a:lnTo>
                <a:lnTo>
                  <a:pt x="532764" y="13461"/>
                </a:lnTo>
                <a:lnTo>
                  <a:pt x="598932" y="3175"/>
                </a:lnTo>
                <a:lnTo>
                  <a:pt x="667131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24534" y="3986021"/>
            <a:ext cx="1334770" cy="1334770"/>
          </a:xfrm>
          <a:custGeom>
            <a:avLst/>
            <a:gdLst/>
            <a:ahLst/>
            <a:cxnLst/>
            <a:rect l="l" t="t" r="r" b="b"/>
            <a:pathLst>
              <a:path w="1334770" h="1334770">
                <a:moveTo>
                  <a:pt x="667232" y="0"/>
                </a:moveTo>
                <a:lnTo>
                  <a:pt x="735304" y="3175"/>
                </a:lnTo>
                <a:lnTo>
                  <a:pt x="801598" y="13461"/>
                </a:lnTo>
                <a:lnTo>
                  <a:pt x="865733" y="29844"/>
                </a:lnTo>
                <a:lnTo>
                  <a:pt x="927074" y="52323"/>
                </a:lnTo>
                <a:lnTo>
                  <a:pt x="985113" y="80517"/>
                </a:lnTo>
                <a:lnTo>
                  <a:pt x="1040231" y="113918"/>
                </a:lnTo>
                <a:lnTo>
                  <a:pt x="1091666" y="152400"/>
                </a:lnTo>
                <a:lnTo>
                  <a:pt x="1139037" y="195706"/>
                </a:lnTo>
                <a:lnTo>
                  <a:pt x="1181963" y="243077"/>
                </a:lnTo>
                <a:lnTo>
                  <a:pt x="1220317" y="294131"/>
                </a:lnTo>
                <a:lnTo>
                  <a:pt x="1253845" y="349250"/>
                </a:lnTo>
                <a:lnTo>
                  <a:pt x="1282039" y="407669"/>
                </a:lnTo>
                <a:lnTo>
                  <a:pt x="1304518" y="469010"/>
                </a:lnTo>
                <a:lnTo>
                  <a:pt x="1320901" y="532764"/>
                </a:lnTo>
                <a:lnTo>
                  <a:pt x="1331061" y="598932"/>
                </a:lnTo>
                <a:lnTo>
                  <a:pt x="1334363" y="667130"/>
                </a:lnTo>
                <a:lnTo>
                  <a:pt x="1331061" y="735329"/>
                </a:lnTo>
                <a:lnTo>
                  <a:pt x="1320901" y="801496"/>
                </a:lnTo>
                <a:lnTo>
                  <a:pt x="1304518" y="865632"/>
                </a:lnTo>
                <a:lnTo>
                  <a:pt x="1282039" y="926972"/>
                </a:lnTo>
                <a:lnTo>
                  <a:pt x="1253845" y="985011"/>
                </a:lnTo>
                <a:lnTo>
                  <a:pt x="1220317" y="1040129"/>
                </a:lnTo>
                <a:lnTo>
                  <a:pt x="1181963" y="1091564"/>
                </a:lnTo>
                <a:lnTo>
                  <a:pt x="1139037" y="1139063"/>
                </a:lnTo>
                <a:lnTo>
                  <a:pt x="1091666" y="1181989"/>
                </a:lnTo>
                <a:lnTo>
                  <a:pt x="1040231" y="1220342"/>
                </a:lnTo>
                <a:lnTo>
                  <a:pt x="985113" y="1253743"/>
                </a:lnTo>
                <a:lnTo>
                  <a:pt x="927074" y="1281937"/>
                </a:lnTo>
                <a:lnTo>
                  <a:pt x="865733" y="1304543"/>
                </a:lnTo>
                <a:lnTo>
                  <a:pt x="801598" y="1320799"/>
                </a:lnTo>
                <a:lnTo>
                  <a:pt x="735304" y="1331086"/>
                </a:lnTo>
                <a:lnTo>
                  <a:pt x="667232" y="1334261"/>
                </a:lnTo>
                <a:lnTo>
                  <a:pt x="599033" y="1331086"/>
                </a:lnTo>
                <a:lnTo>
                  <a:pt x="532739" y="1320799"/>
                </a:lnTo>
                <a:lnTo>
                  <a:pt x="468985" y="1304416"/>
                </a:lnTo>
                <a:lnTo>
                  <a:pt x="407771" y="1281937"/>
                </a:lnTo>
                <a:lnTo>
                  <a:pt x="349351" y="1253870"/>
                </a:lnTo>
                <a:lnTo>
                  <a:pt x="294106" y="1220342"/>
                </a:lnTo>
                <a:lnTo>
                  <a:pt x="243078" y="1181861"/>
                </a:lnTo>
                <a:lnTo>
                  <a:pt x="195719" y="1139063"/>
                </a:lnTo>
                <a:lnTo>
                  <a:pt x="152400" y="1091691"/>
                </a:lnTo>
                <a:lnTo>
                  <a:pt x="113995" y="1040129"/>
                </a:lnTo>
                <a:lnTo>
                  <a:pt x="80518" y="985011"/>
                </a:lnTo>
                <a:lnTo>
                  <a:pt x="52324" y="926972"/>
                </a:lnTo>
                <a:lnTo>
                  <a:pt x="29819" y="865632"/>
                </a:lnTo>
                <a:lnTo>
                  <a:pt x="13487" y="801496"/>
                </a:lnTo>
                <a:lnTo>
                  <a:pt x="3263" y="735329"/>
                </a:lnTo>
                <a:lnTo>
                  <a:pt x="0" y="667130"/>
                </a:lnTo>
                <a:lnTo>
                  <a:pt x="3263" y="598932"/>
                </a:lnTo>
                <a:lnTo>
                  <a:pt x="13487" y="532764"/>
                </a:lnTo>
                <a:lnTo>
                  <a:pt x="29832" y="469010"/>
                </a:lnTo>
                <a:lnTo>
                  <a:pt x="52311" y="407669"/>
                </a:lnTo>
                <a:lnTo>
                  <a:pt x="80505" y="349250"/>
                </a:lnTo>
                <a:lnTo>
                  <a:pt x="114007" y="294131"/>
                </a:lnTo>
                <a:lnTo>
                  <a:pt x="152425" y="242950"/>
                </a:lnTo>
                <a:lnTo>
                  <a:pt x="195694" y="195706"/>
                </a:lnTo>
                <a:lnTo>
                  <a:pt x="243039" y="152400"/>
                </a:lnTo>
                <a:lnTo>
                  <a:pt x="294106" y="113918"/>
                </a:lnTo>
                <a:lnTo>
                  <a:pt x="349351" y="80517"/>
                </a:lnTo>
                <a:lnTo>
                  <a:pt x="407771" y="52323"/>
                </a:lnTo>
                <a:lnTo>
                  <a:pt x="468985" y="29844"/>
                </a:lnTo>
                <a:lnTo>
                  <a:pt x="532739" y="13461"/>
                </a:lnTo>
                <a:lnTo>
                  <a:pt x="599033" y="3175"/>
                </a:lnTo>
                <a:lnTo>
                  <a:pt x="667232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Прямоугольник 40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object 11"/>
          <p:cNvSpPr txBox="1"/>
          <p:nvPr/>
        </p:nvSpPr>
        <p:spPr>
          <a:xfrm>
            <a:off x="381000" y="1143000"/>
            <a:ext cx="1023619" cy="5149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000" b="1" spc="-90" dirty="0" smtClean="0">
                <a:solidFill>
                  <a:srgbClr val="171717"/>
                </a:solidFill>
                <a:latin typeface="Century Gothic"/>
                <a:cs typeface="Century Gothic"/>
              </a:rPr>
              <a:t>25</a:t>
            </a:r>
            <a:r>
              <a:rPr sz="2000" b="1" spc="-90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lang="ru-RU" sz="2000" b="1" spc="-90" dirty="0" smtClean="0">
                <a:solidFill>
                  <a:srgbClr val="171717"/>
                </a:solidFill>
                <a:latin typeface="Century Gothic"/>
                <a:cs typeface="Century Gothic"/>
              </a:rPr>
              <a:t>697</a:t>
            </a:r>
            <a:r>
              <a:rPr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,</a:t>
            </a:r>
            <a:r>
              <a:rPr lang="ru-RU"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8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lang="ru-RU" sz="12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.</a:t>
            </a:r>
            <a:r>
              <a:rPr sz="1200" spc="-50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171717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pic>
        <p:nvPicPr>
          <p:cNvPr id="42" name="Рисунок 41" descr="М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21</a:t>
            </a:r>
            <a:endParaRPr lang="ru-RU" dirty="0"/>
          </a:p>
        </p:txBody>
      </p:sp>
      <p:graphicFrame>
        <p:nvGraphicFramePr>
          <p:cNvPr id="29" name="Диаграмма 28"/>
          <p:cNvGraphicFramePr/>
          <p:nvPr/>
        </p:nvGraphicFramePr>
        <p:xfrm>
          <a:off x="-304800" y="1066800"/>
          <a:ext cx="5562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5446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РАСХОДЫ НА ФИЗИЧЕСКУЮ КУЛЬТУРУ </a:t>
            </a:r>
            <a:r>
              <a:rPr dirty="0"/>
              <a:t>И</a:t>
            </a:r>
            <a:r>
              <a:rPr spc="-60" dirty="0"/>
              <a:t> </a:t>
            </a:r>
            <a:r>
              <a:rPr dirty="0"/>
              <a:t>СПОРТ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838200" y="4191000"/>
            <a:ext cx="320675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entury Gothic"/>
                <a:cs typeface="Century Gothic"/>
              </a:rPr>
              <a:t>организация </a:t>
            </a:r>
            <a:r>
              <a:rPr sz="1200" dirty="0">
                <a:latin typeface="Century Gothic"/>
                <a:cs typeface="Century Gothic"/>
              </a:rPr>
              <a:t>и</a:t>
            </a:r>
            <a:r>
              <a:rPr sz="1200" spc="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проведение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Century Gothic"/>
                <a:cs typeface="Century Gothic"/>
              </a:rPr>
              <a:t>официальных </a:t>
            </a:r>
            <a:r>
              <a:rPr sz="1200" spc="-10" dirty="0">
                <a:latin typeface="Century Gothic"/>
                <a:cs typeface="Century Gothic"/>
              </a:rPr>
              <a:t>физкультурных</a:t>
            </a:r>
            <a:r>
              <a:rPr sz="1200" dirty="0">
                <a:latin typeface="Century Gothic"/>
                <a:cs typeface="Century Gothic"/>
              </a:rPr>
              <a:t> и</a:t>
            </a:r>
          </a:p>
          <a:p>
            <a:pPr marL="12700" marR="5080">
              <a:lnSpc>
                <a:spcPct val="100000"/>
              </a:lnSpc>
            </a:pPr>
            <a:r>
              <a:rPr sz="1200" spc="-5" dirty="0">
                <a:latin typeface="Century Gothic"/>
                <a:cs typeface="Century Gothic"/>
              </a:rPr>
              <a:t>спортивных мероприятий </a:t>
            </a:r>
            <a:r>
              <a:rPr sz="1200" dirty="0">
                <a:latin typeface="Century Gothic"/>
                <a:cs typeface="Century Gothic"/>
              </a:rPr>
              <a:t>и </a:t>
            </a:r>
            <a:r>
              <a:rPr sz="1200" spc="-5" dirty="0">
                <a:latin typeface="Century Gothic"/>
                <a:cs typeface="Century Gothic"/>
              </a:rPr>
              <a:t>обеспечение  участия спортивных сборных</a:t>
            </a:r>
            <a:r>
              <a:rPr sz="1200" spc="-40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команд</a:t>
            </a:r>
            <a:endParaRPr sz="1200" dirty="0">
              <a:latin typeface="Century Gothic"/>
              <a:cs typeface="Century Gothic"/>
            </a:endParaRPr>
          </a:p>
          <a:p>
            <a:pPr marL="12700" marR="441959">
              <a:lnSpc>
                <a:spcPct val="100000"/>
              </a:lnSpc>
            </a:pPr>
            <a:r>
              <a:rPr lang="ru-RU" sz="1200" spc="-5" dirty="0" smtClean="0">
                <a:latin typeface="Century Gothic"/>
                <a:cs typeface="Century Gothic"/>
              </a:rPr>
              <a:t>МО Дачное</a:t>
            </a:r>
            <a:r>
              <a:rPr sz="1200" spc="-5" dirty="0" smtClean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 </a:t>
            </a:r>
            <a:r>
              <a:rPr sz="1200" spc="-10" dirty="0">
                <a:latin typeface="Century Gothic"/>
                <a:cs typeface="Century Gothic"/>
              </a:rPr>
              <a:t>официальных  </a:t>
            </a:r>
            <a:r>
              <a:rPr sz="1200" spc="-5" dirty="0">
                <a:latin typeface="Century Gothic"/>
                <a:cs typeface="Century Gothic"/>
              </a:rPr>
              <a:t>спортивных</a:t>
            </a:r>
            <a:r>
              <a:rPr sz="1200" spc="-40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соревнованиях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435602" y="722757"/>
            <a:ext cx="2615565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393939"/>
                </a:solidFill>
                <a:latin typeface="Century Gothic"/>
                <a:cs typeface="Century Gothic"/>
              </a:rPr>
              <a:t>Расходы </a:t>
            </a:r>
            <a:r>
              <a:rPr sz="1100" dirty="0">
                <a:solidFill>
                  <a:srgbClr val="393939"/>
                </a:solidFill>
                <a:latin typeface="Century Gothic"/>
                <a:cs typeface="Century Gothic"/>
              </a:rPr>
              <a:t>будут осуществляться в  </a:t>
            </a:r>
            <a:r>
              <a:rPr sz="1100" dirty="0" err="1">
                <a:solidFill>
                  <a:srgbClr val="393939"/>
                </a:solidFill>
                <a:latin typeface="Century Gothic"/>
                <a:cs typeface="Century Gothic"/>
              </a:rPr>
              <a:t>рамках</a:t>
            </a:r>
            <a:r>
              <a:rPr sz="1100" dirty="0">
                <a:solidFill>
                  <a:srgbClr val="393939"/>
                </a:solidFill>
                <a:latin typeface="Century Gothic"/>
                <a:cs typeface="Century Gothic"/>
              </a:rPr>
              <a:t> </a:t>
            </a:r>
            <a:r>
              <a:rPr lang="ru-RU" sz="1100" dirty="0" smtClean="0">
                <a:solidFill>
                  <a:srgbClr val="393939"/>
                </a:solidFill>
                <a:latin typeface="Century Gothic"/>
                <a:cs typeface="Century Gothic"/>
              </a:rPr>
              <a:t>муниципальной</a:t>
            </a:r>
            <a:r>
              <a:rPr sz="1100" spc="-145" dirty="0" smtClean="0">
                <a:solidFill>
                  <a:srgbClr val="393939"/>
                </a:solidFill>
                <a:latin typeface="Century Gothic"/>
                <a:cs typeface="Century Gothic"/>
              </a:rPr>
              <a:t> </a:t>
            </a:r>
            <a:r>
              <a:rPr sz="1100" spc="-5" dirty="0" err="1" smtClean="0">
                <a:solidFill>
                  <a:srgbClr val="393939"/>
                </a:solidFill>
                <a:latin typeface="Century Gothic"/>
                <a:cs typeface="Century Gothic"/>
              </a:rPr>
              <a:t>программ</a:t>
            </a:r>
            <a:r>
              <a:rPr lang="ru-RU" sz="1100" spc="-5" dirty="0" err="1" smtClean="0">
                <a:solidFill>
                  <a:srgbClr val="393939"/>
                </a:solidFill>
                <a:latin typeface="Century Gothic"/>
                <a:cs typeface="Century Gothic"/>
              </a:rPr>
              <a:t>ы</a:t>
            </a:r>
            <a:r>
              <a:rPr sz="1100" spc="-5" dirty="0" smtClean="0">
                <a:solidFill>
                  <a:srgbClr val="393939"/>
                </a:solidFill>
                <a:latin typeface="Century Gothic"/>
                <a:cs typeface="Century Gothic"/>
              </a:rPr>
              <a:t>  </a:t>
            </a:r>
            <a:r>
              <a:rPr lang="ru-RU" sz="1100" dirty="0" smtClean="0">
                <a:solidFill>
                  <a:srgbClr val="393939"/>
                </a:solidFill>
                <a:latin typeface="Century Gothic"/>
                <a:cs typeface="Century Gothic"/>
              </a:rPr>
              <a:t>МО Дачное</a:t>
            </a:r>
            <a:r>
              <a:rPr sz="1100" spc="-5" dirty="0" smtClean="0">
                <a:solidFill>
                  <a:srgbClr val="393939"/>
                </a:solidFill>
                <a:latin typeface="Century Gothic"/>
                <a:cs typeface="Century Gothic"/>
              </a:rPr>
              <a:t>: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35602" y="1219200"/>
            <a:ext cx="3793998" cy="17370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buSzPct val="92857"/>
              <a:buFont typeface="Wingdings"/>
              <a:buChar char=""/>
              <a:tabLst>
                <a:tab pos="153670" algn="l"/>
              </a:tabLst>
            </a:pPr>
            <a:r>
              <a:rPr lang="ru-RU" sz="1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Обеспечение условий для развития на территории МО Дачное</a:t>
            </a:r>
            <a:r>
              <a:rPr sz="1400" b="1" spc="-90" dirty="0" smtClean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3BB7B9"/>
                </a:solidFill>
                <a:latin typeface="Century Gothic"/>
                <a:cs typeface="Century Gothic"/>
              </a:rPr>
              <a:t>физической  </a:t>
            </a:r>
            <a:r>
              <a:rPr sz="1400" b="1" spc="-5" dirty="0">
                <a:solidFill>
                  <a:srgbClr val="3BB7B9"/>
                </a:solidFill>
                <a:latin typeface="Century Gothic"/>
                <a:cs typeface="Century Gothic"/>
              </a:rPr>
              <a:t>культуры </a:t>
            </a:r>
            <a:r>
              <a:rPr sz="1400" b="1" dirty="0">
                <a:solidFill>
                  <a:srgbClr val="3BB7B9"/>
                </a:solidFill>
                <a:latin typeface="Century Gothic"/>
                <a:cs typeface="Century Gothic"/>
              </a:rPr>
              <a:t>и</a:t>
            </a:r>
            <a:r>
              <a:rPr sz="1400" b="1" spc="-75" dirty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lang="ru-RU" sz="1400" b="1" spc="-75" dirty="0" smtClean="0">
                <a:solidFill>
                  <a:srgbClr val="3BB7B9"/>
                </a:solidFill>
                <a:latin typeface="Century Gothic"/>
                <a:cs typeface="Century Gothic"/>
              </a:rPr>
              <a:t> массового </a:t>
            </a:r>
            <a:r>
              <a:rPr sz="1400" b="1" spc="-5" dirty="0" err="1" smtClean="0">
                <a:solidFill>
                  <a:srgbClr val="3BB7B9"/>
                </a:solidFill>
                <a:latin typeface="Century Gothic"/>
                <a:cs typeface="Century Gothic"/>
              </a:rPr>
              <a:t>спорта</a:t>
            </a:r>
            <a:r>
              <a:rPr lang="ru-RU" sz="1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, организация и проведение официальных физкультурных  мероприятий, физкультурно-оздоровительных мероприятий и спортивных мероприятий МО Дачное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361301" y="5066157"/>
            <a:ext cx="1622425" cy="1622425"/>
          </a:xfrm>
          <a:custGeom>
            <a:avLst/>
            <a:gdLst/>
            <a:ahLst/>
            <a:cxnLst/>
            <a:rect l="l" t="t" r="r" b="b"/>
            <a:pathLst>
              <a:path w="1622425" h="1622425">
                <a:moveTo>
                  <a:pt x="811149" y="0"/>
                </a:moveTo>
                <a:lnTo>
                  <a:pt x="894079" y="4064"/>
                </a:lnTo>
                <a:lnTo>
                  <a:pt x="974598" y="16637"/>
                </a:lnTo>
                <a:lnTo>
                  <a:pt x="1052576" y="36576"/>
                </a:lnTo>
                <a:lnTo>
                  <a:pt x="1126998" y="63754"/>
                </a:lnTo>
                <a:lnTo>
                  <a:pt x="1198118" y="97917"/>
                </a:lnTo>
                <a:lnTo>
                  <a:pt x="1264793" y="138557"/>
                </a:lnTo>
                <a:lnTo>
                  <a:pt x="1327277" y="185293"/>
                </a:lnTo>
                <a:lnTo>
                  <a:pt x="1385062" y="237744"/>
                </a:lnTo>
                <a:lnTo>
                  <a:pt x="1437131" y="295402"/>
                </a:lnTo>
                <a:lnTo>
                  <a:pt x="1483741" y="357632"/>
                </a:lnTo>
                <a:lnTo>
                  <a:pt x="1524507" y="424688"/>
                </a:lnTo>
                <a:lnTo>
                  <a:pt x="1558544" y="495427"/>
                </a:lnTo>
                <a:lnTo>
                  <a:pt x="1585849" y="570204"/>
                </a:lnTo>
                <a:lnTo>
                  <a:pt x="1605788" y="647801"/>
                </a:lnTo>
                <a:lnTo>
                  <a:pt x="1618360" y="728281"/>
                </a:lnTo>
                <a:lnTo>
                  <a:pt x="1622425" y="811187"/>
                </a:lnTo>
                <a:lnTo>
                  <a:pt x="1618360" y="894092"/>
                </a:lnTo>
                <a:lnTo>
                  <a:pt x="1605788" y="974572"/>
                </a:lnTo>
                <a:lnTo>
                  <a:pt x="1585849" y="1052576"/>
                </a:lnTo>
                <a:lnTo>
                  <a:pt x="1558544" y="1126972"/>
                </a:lnTo>
                <a:lnTo>
                  <a:pt x="1524507" y="1198118"/>
                </a:lnTo>
                <a:lnTo>
                  <a:pt x="1483741" y="1264780"/>
                </a:lnTo>
                <a:lnTo>
                  <a:pt x="1437131" y="1327327"/>
                </a:lnTo>
                <a:lnTo>
                  <a:pt x="1385062" y="1385062"/>
                </a:lnTo>
                <a:lnTo>
                  <a:pt x="1327277" y="1437119"/>
                </a:lnTo>
                <a:lnTo>
                  <a:pt x="1264793" y="1483817"/>
                </a:lnTo>
                <a:lnTo>
                  <a:pt x="1198118" y="1524469"/>
                </a:lnTo>
                <a:lnTo>
                  <a:pt x="1126998" y="1558620"/>
                </a:lnTo>
                <a:lnTo>
                  <a:pt x="1052576" y="1585849"/>
                </a:lnTo>
                <a:lnTo>
                  <a:pt x="974598" y="1605762"/>
                </a:lnTo>
                <a:lnTo>
                  <a:pt x="894079" y="1618361"/>
                </a:lnTo>
                <a:lnTo>
                  <a:pt x="811149" y="1622425"/>
                </a:lnTo>
                <a:lnTo>
                  <a:pt x="728218" y="1618361"/>
                </a:lnTo>
                <a:lnTo>
                  <a:pt x="647826" y="1605762"/>
                </a:lnTo>
                <a:lnTo>
                  <a:pt x="570229" y="1585849"/>
                </a:lnTo>
                <a:lnTo>
                  <a:pt x="495426" y="1558620"/>
                </a:lnTo>
                <a:lnTo>
                  <a:pt x="424688" y="1524469"/>
                </a:lnTo>
                <a:lnTo>
                  <a:pt x="357631" y="1483817"/>
                </a:lnTo>
                <a:lnTo>
                  <a:pt x="295401" y="1437093"/>
                </a:lnTo>
                <a:lnTo>
                  <a:pt x="237744" y="1385087"/>
                </a:lnTo>
                <a:lnTo>
                  <a:pt x="185293" y="1327353"/>
                </a:lnTo>
                <a:lnTo>
                  <a:pt x="138556" y="1264780"/>
                </a:lnTo>
                <a:lnTo>
                  <a:pt x="97917" y="1198118"/>
                </a:lnTo>
                <a:lnTo>
                  <a:pt x="63753" y="1126972"/>
                </a:lnTo>
                <a:lnTo>
                  <a:pt x="36449" y="1052576"/>
                </a:lnTo>
                <a:lnTo>
                  <a:pt x="16637" y="974572"/>
                </a:lnTo>
                <a:lnTo>
                  <a:pt x="4064" y="894092"/>
                </a:lnTo>
                <a:lnTo>
                  <a:pt x="0" y="811187"/>
                </a:lnTo>
                <a:lnTo>
                  <a:pt x="4064" y="728281"/>
                </a:lnTo>
                <a:lnTo>
                  <a:pt x="16637" y="647801"/>
                </a:lnTo>
                <a:lnTo>
                  <a:pt x="36449" y="570204"/>
                </a:lnTo>
                <a:lnTo>
                  <a:pt x="63753" y="495427"/>
                </a:lnTo>
                <a:lnTo>
                  <a:pt x="97917" y="424688"/>
                </a:lnTo>
                <a:lnTo>
                  <a:pt x="138556" y="357632"/>
                </a:lnTo>
                <a:lnTo>
                  <a:pt x="185293" y="295402"/>
                </a:lnTo>
                <a:lnTo>
                  <a:pt x="237744" y="237744"/>
                </a:lnTo>
                <a:lnTo>
                  <a:pt x="295401" y="185293"/>
                </a:lnTo>
                <a:lnTo>
                  <a:pt x="357631" y="138557"/>
                </a:lnTo>
                <a:lnTo>
                  <a:pt x="424688" y="97917"/>
                </a:lnTo>
                <a:lnTo>
                  <a:pt x="495426" y="63754"/>
                </a:lnTo>
                <a:lnTo>
                  <a:pt x="570229" y="36576"/>
                </a:lnTo>
                <a:lnTo>
                  <a:pt x="647826" y="16637"/>
                </a:lnTo>
                <a:lnTo>
                  <a:pt x="728218" y="4064"/>
                </a:lnTo>
                <a:lnTo>
                  <a:pt x="811149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239000" y="3657600"/>
            <a:ext cx="1622425" cy="1622425"/>
          </a:xfrm>
          <a:custGeom>
            <a:avLst/>
            <a:gdLst/>
            <a:ahLst/>
            <a:cxnLst/>
            <a:rect l="l" t="t" r="r" b="b"/>
            <a:pathLst>
              <a:path w="1622425" h="1622425">
                <a:moveTo>
                  <a:pt x="811149" y="0"/>
                </a:moveTo>
                <a:lnTo>
                  <a:pt x="894079" y="4064"/>
                </a:lnTo>
                <a:lnTo>
                  <a:pt x="974598" y="16637"/>
                </a:lnTo>
                <a:lnTo>
                  <a:pt x="1052576" y="36576"/>
                </a:lnTo>
                <a:lnTo>
                  <a:pt x="1126998" y="63754"/>
                </a:lnTo>
                <a:lnTo>
                  <a:pt x="1198118" y="97917"/>
                </a:lnTo>
                <a:lnTo>
                  <a:pt x="1264793" y="138557"/>
                </a:lnTo>
                <a:lnTo>
                  <a:pt x="1327277" y="185293"/>
                </a:lnTo>
                <a:lnTo>
                  <a:pt x="1385062" y="237744"/>
                </a:lnTo>
                <a:lnTo>
                  <a:pt x="1437131" y="295402"/>
                </a:lnTo>
                <a:lnTo>
                  <a:pt x="1483741" y="357632"/>
                </a:lnTo>
                <a:lnTo>
                  <a:pt x="1524507" y="424688"/>
                </a:lnTo>
                <a:lnTo>
                  <a:pt x="1558544" y="495427"/>
                </a:lnTo>
                <a:lnTo>
                  <a:pt x="1585849" y="570230"/>
                </a:lnTo>
                <a:lnTo>
                  <a:pt x="1605788" y="647827"/>
                </a:lnTo>
                <a:lnTo>
                  <a:pt x="1618360" y="728345"/>
                </a:lnTo>
                <a:lnTo>
                  <a:pt x="1622425" y="811149"/>
                </a:lnTo>
                <a:lnTo>
                  <a:pt x="1618360" y="894080"/>
                </a:lnTo>
                <a:lnTo>
                  <a:pt x="1605788" y="974598"/>
                </a:lnTo>
                <a:lnTo>
                  <a:pt x="1585849" y="1052576"/>
                </a:lnTo>
                <a:lnTo>
                  <a:pt x="1558544" y="1126998"/>
                </a:lnTo>
                <a:lnTo>
                  <a:pt x="1524507" y="1198118"/>
                </a:lnTo>
                <a:lnTo>
                  <a:pt x="1483741" y="1264793"/>
                </a:lnTo>
                <a:lnTo>
                  <a:pt x="1437131" y="1327277"/>
                </a:lnTo>
                <a:lnTo>
                  <a:pt x="1385062" y="1385062"/>
                </a:lnTo>
                <a:lnTo>
                  <a:pt x="1327277" y="1437132"/>
                </a:lnTo>
                <a:lnTo>
                  <a:pt x="1264793" y="1483868"/>
                </a:lnTo>
                <a:lnTo>
                  <a:pt x="1198118" y="1524508"/>
                </a:lnTo>
                <a:lnTo>
                  <a:pt x="1126998" y="1558671"/>
                </a:lnTo>
                <a:lnTo>
                  <a:pt x="1052576" y="1585849"/>
                </a:lnTo>
                <a:lnTo>
                  <a:pt x="974598" y="1605788"/>
                </a:lnTo>
                <a:lnTo>
                  <a:pt x="894079" y="1618361"/>
                </a:lnTo>
                <a:lnTo>
                  <a:pt x="811149" y="1622425"/>
                </a:lnTo>
                <a:lnTo>
                  <a:pt x="728218" y="1618361"/>
                </a:lnTo>
                <a:lnTo>
                  <a:pt x="647826" y="1605788"/>
                </a:lnTo>
                <a:lnTo>
                  <a:pt x="570229" y="1585849"/>
                </a:lnTo>
                <a:lnTo>
                  <a:pt x="495426" y="1558671"/>
                </a:lnTo>
                <a:lnTo>
                  <a:pt x="424688" y="1524508"/>
                </a:lnTo>
                <a:lnTo>
                  <a:pt x="357631" y="1483868"/>
                </a:lnTo>
                <a:lnTo>
                  <a:pt x="295401" y="1437132"/>
                </a:lnTo>
                <a:lnTo>
                  <a:pt x="237744" y="1385062"/>
                </a:lnTo>
                <a:lnTo>
                  <a:pt x="185293" y="1327404"/>
                </a:lnTo>
                <a:lnTo>
                  <a:pt x="138556" y="1264793"/>
                </a:lnTo>
                <a:lnTo>
                  <a:pt x="97917" y="1198118"/>
                </a:lnTo>
                <a:lnTo>
                  <a:pt x="63753" y="1126998"/>
                </a:lnTo>
                <a:lnTo>
                  <a:pt x="36449" y="1052576"/>
                </a:lnTo>
                <a:lnTo>
                  <a:pt x="16637" y="974598"/>
                </a:lnTo>
                <a:lnTo>
                  <a:pt x="4064" y="894080"/>
                </a:lnTo>
                <a:lnTo>
                  <a:pt x="0" y="811149"/>
                </a:lnTo>
                <a:lnTo>
                  <a:pt x="4064" y="728345"/>
                </a:lnTo>
                <a:lnTo>
                  <a:pt x="16637" y="647827"/>
                </a:lnTo>
                <a:lnTo>
                  <a:pt x="36449" y="570230"/>
                </a:lnTo>
                <a:lnTo>
                  <a:pt x="63753" y="495427"/>
                </a:lnTo>
                <a:lnTo>
                  <a:pt x="97917" y="424688"/>
                </a:lnTo>
                <a:lnTo>
                  <a:pt x="138556" y="357632"/>
                </a:lnTo>
                <a:lnTo>
                  <a:pt x="185293" y="295402"/>
                </a:lnTo>
                <a:lnTo>
                  <a:pt x="237744" y="237744"/>
                </a:lnTo>
                <a:lnTo>
                  <a:pt x="295401" y="185293"/>
                </a:lnTo>
                <a:lnTo>
                  <a:pt x="357631" y="138557"/>
                </a:lnTo>
                <a:lnTo>
                  <a:pt x="424688" y="97917"/>
                </a:lnTo>
                <a:lnTo>
                  <a:pt x="495426" y="63754"/>
                </a:lnTo>
                <a:lnTo>
                  <a:pt x="570229" y="36576"/>
                </a:lnTo>
                <a:lnTo>
                  <a:pt x="647826" y="16637"/>
                </a:lnTo>
                <a:lnTo>
                  <a:pt x="728218" y="4064"/>
                </a:lnTo>
                <a:lnTo>
                  <a:pt x="811149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361301" y="3276600"/>
            <a:ext cx="1622425" cy="964946"/>
          </a:xfrm>
          <a:custGeom>
            <a:avLst/>
            <a:gdLst/>
            <a:ahLst/>
            <a:cxnLst/>
            <a:rect l="l" t="t" r="r" b="b"/>
            <a:pathLst>
              <a:path w="1622425" h="1623695">
                <a:moveTo>
                  <a:pt x="811149" y="0"/>
                </a:moveTo>
                <a:lnTo>
                  <a:pt x="894079" y="4063"/>
                </a:lnTo>
                <a:lnTo>
                  <a:pt x="974598" y="16637"/>
                </a:lnTo>
                <a:lnTo>
                  <a:pt x="1052576" y="36575"/>
                </a:lnTo>
                <a:lnTo>
                  <a:pt x="1126998" y="63753"/>
                </a:lnTo>
                <a:lnTo>
                  <a:pt x="1198118" y="97916"/>
                </a:lnTo>
                <a:lnTo>
                  <a:pt x="1264793" y="138557"/>
                </a:lnTo>
                <a:lnTo>
                  <a:pt x="1327277" y="185293"/>
                </a:lnTo>
                <a:lnTo>
                  <a:pt x="1385062" y="237744"/>
                </a:lnTo>
                <a:lnTo>
                  <a:pt x="1437131" y="295528"/>
                </a:lnTo>
                <a:lnTo>
                  <a:pt x="1483868" y="358013"/>
                </a:lnTo>
                <a:lnTo>
                  <a:pt x="1524507" y="425069"/>
                </a:lnTo>
                <a:lnTo>
                  <a:pt x="1558544" y="495808"/>
                </a:lnTo>
                <a:lnTo>
                  <a:pt x="1585849" y="570611"/>
                </a:lnTo>
                <a:lnTo>
                  <a:pt x="1605788" y="648208"/>
                </a:lnTo>
                <a:lnTo>
                  <a:pt x="1618360" y="729107"/>
                </a:lnTo>
                <a:lnTo>
                  <a:pt x="1622425" y="812038"/>
                </a:lnTo>
                <a:lnTo>
                  <a:pt x="1618360" y="894969"/>
                </a:lnTo>
                <a:lnTo>
                  <a:pt x="1605788" y="975360"/>
                </a:lnTo>
                <a:lnTo>
                  <a:pt x="1585849" y="1053465"/>
                </a:lnTo>
                <a:lnTo>
                  <a:pt x="1558544" y="1127760"/>
                </a:lnTo>
                <a:lnTo>
                  <a:pt x="1524507" y="1198880"/>
                </a:lnTo>
                <a:lnTo>
                  <a:pt x="1483741" y="1266063"/>
                </a:lnTo>
                <a:lnTo>
                  <a:pt x="1437131" y="1328166"/>
                </a:lnTo>
                <a:lnTo>
                  <a:pt x="1385062" y="1385824"/>
                </a:lnTo>
                <a:lnTo>
                  <a:pt x="1327277" y="1438275"/>
                </a:lnTo>
                <a:lnTo>
                  <a:pt x="1264793" y="1485011"/>
                </a:lnTo>
                <a:lnTo>
                  <a:pt x="1198118" y="1525651"/>
                </a:lnTo>
                <a:lnTo>
                  <a:pt x="1126998" y="1559814"/>
                </a:lnTo>
                <a:lnTo>
                  <a:pt x="1052576" y="1587119"/>
                </a:lnTo>
                <a:lnTo>
                  <a:pt x="974598" y="1606931"/>
                </a:lnTo>
                <a:lnTo>
                  <a:pt x="894079" y="1619631"/>
                </a:lnTo>
                <a:lnTo>
                  <a:pt x="811149" y="1623695"/>
                </a:lnTo>
                <a:lnTo>
                  <a:pt x="728218" y="1619631"/>
                </a:lnTo>
                <a:lnTo>
                  <a:pt x="647826" y="1606931"/>
                </a:lnTo>
                <a:lnTo>
                  <a:pt x="570229" y="1587119"/>
                </a:lnTo>
                <a:lnTo>
                  <a:pt x="495426" y="1559814"/>
                </a:lnTo>
                <a:lnTo>
                  <a:pt x="424688" y="1525651"/>
                </a:lnTo>
                <a:lnTo>
                  <a:pt x="357631" y="1485011"/>
                </a:lnTo>
                <a:lnTo>
                  <a:pt x="295401" y="1438275"/>
                </a:lnTo>
                <a:lnTo>
                  <a:pt x="237744" y="1385951"/>
                </a:lnTo>
                <a:lnTo>
                  <a:pt x="185293" y="1328166"/>
                </a:lnTo>
                <a:lnTo>
                  <a:pt x="138556" y="1266063"/>
                </a:lnTo>
                <a:lnTo>
                  <a:pt x="97917" y="1198880"/>
                </a:lnTo>
                <a:lnTo>
                  <a:pt x="63753" y="1127760"/>
                </a:lnTo>
                <a:lnTo>
                  <a:pt x="36449" y="1053465"/>
                </a:lnTo>
                <a:lnTo>
                  <a:pt x="16637" y="975360"/>
                </a:lnTo>
                <a:lnTo>
                  <a:pt x="4064" y="894969"/>
                </a:lnTo>
                <a:lnTo>
                  <a:pt x="0" y="812038"/>
                </a:lnTo>
                <a:lnTo>
                  <a:pt x="4064" y="729107"/>
                </a:lnTo>
                <a:lnTo>
                  <a:pt x="16637" y="648208"/>
                </a:lnTo>
                <a:lnTo>
                  <a:pt x="36449" y="570611"/>
                </a:lnTo>
                <a:lnTo>
                  <a:pt x="63753" y="495808"/>
                </a:lnTo>
                <a:lnTo>
                  <a:pt x="97917" y="425069"/>
                </a:lnTo>
                <a:lnTo>
                  <a:pt x="138556" y="358013"/>
                </a:lnTo>
                <a:lnTo>
                  <a:pt x="185293" y="295401"/>
                </a:lnTo>
                <a:lnTo>
                  <a:pt x="237744" y="237744"/>
                </a:lnTo>
                <a:lnTo>
                  <a:pt x="295401" y="185293"/>
                </a:lnTo>
                <a:lnTo>
                  <a:pt x="357631" y="138557"/>
                </a:lnTo>
                <a:lnTo>
                  <a:pt x="424688" y="97916"/>
                </a:lnTo>
                <a:lnTo>
                  <a:pt x="495426" y="63753"/>
                </a:lnTo>
                <a:lnTo>
                  <a:pt x="570229" y="36575"/>
                </a:lnTo>
                <a:lnTo>
                  <a:pt x="647826" y="16637"/>
                </a:lnTo>
                <a:lnTo>
                  <a:pt x="728218" y="4063"/>
                </a:lnTo>
                <a:lnTo>
                  <a:pt x="811149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04800" y="4419600"/>
            <a:ext cx="467995" cy="467995"/>
          </a:xfrm>
          <a:custGeom>
            <a:avLst/>
            <a:gdLst/>
            <a:ahLst/>
            <a:cxnLst/>
            <a:rect l="l" t="t" r="r" b="b"/>
            <a:pathLst>
              <a:path w="467995" h="467995">
                <a:moveTo>
                  <a:pt x="233768" y="0"/>
                </a:moveTo>
                <a:lnTo>
                  <a:pt x="186655" y="4748"/>
                </a:lnTo>
                <a:lnTo>
                  <a:pt x="142774" y="18369"/>
                </a:lnTo>
                <a:lnTo>
                  <a:pt x="103065" y="39922"/>
                </a:lnTo>
                <a:lnTo>
                  <a:pt x="68468" y="68468"/>
                </a:lnTo>
                <a:lnTo>
                  <a:pt x="39923" y="103069"/>
                </a:lnTo>
                <a:lnTo>
                  <a:pt x="18370" y="142785"/>
                </a:lnTo>
                <a:lnTo>
                  <a:pt x="4749" y="186677"/>
                </a:lnTo>
                <a:lnTo>
                  <a:pt x="0" y="233806"/>
                </a:lnTo>
                <a:lnTo>
                  <a:pt x="4749" y="280894"/>
                </a:lnTo>
                <a:lnTo>
                  <a:pt x="18370" y="324754"/>
                </a:lnTo>
                <a:lnTo>
                  <a:pt x="39923" y="364448"/>
                </a:lnTo>
                <a:lnTo>
                  <a:pt x="68468" y="399034"/>
                </a:lnTo>
                <a:lnTo>
                  <a:pt x="103065" y="427571"/>
                </a:lnTo>
                <a:lnTo>
                  <a:pt x="142774" y="449119"/>
                </a:lnTo>
                <a:lnTo>
                  <a:pt x="186655" y="462738"/>
                </a:lnTo>
                <a:lnTo>
                  <a:pt x="233768" y="467487"/>
                </a:lnTo>
                <a:lnTo>
                  <a:pt x="280881" y="462738"/>
                </a:lnTo>
                <a:lnTo>
                  <a:pt x="324762" y="449119"/>
                </a:lnTo>
                <a:lnTo>
                  <a:pt x="364471" y="427571"/>
                </a:lnTo>
                <a:lnTo>
                  <a:pt x="399068" y="399034"/>
                </a:lnTo>
                <a:lnTo>
                  <a:pt x="427614" y="364448"/>
                </a:lnTo>
                <a:lnTo>
                  <a:pt x="449167" y="324754"/>
                </a:lnTo>
                <a:lnTo>
                  <a:pt x="462788" y="280894"/>
                </a:lnTo>
                <a:lnTo>
                  <a:pt x="467537" y="233806"/>
                </a:lnTo>
                <a:lnTo>
                  <a:pt x="462788" y="186677"/>
                </a:lnTo>
                <a:lnTo>
                  <a:pt x="449167" y="142785"/>
                </a:lnTo>
                <a:lnTo>
                  <a:pt x="427614" y="103069"/>
                </a:lnTo>
                <a:lnTo>
                  <a:pt x="399068" y="68468"/>
                </a:lnTo>
                <a:lnTo>
                  <a:pt x="364471" y="39922"/>
                </a:lnTo>
                <a:lnTo>
                  <a:pt x="324762" y="18369"/>
                </a:lnTo>
                <a:lnTo>
                  <a:pt x="280881" y="4748"/>
                </a:lnTo>
                <a:lnTo>
                  <a:pt x="233768" y="0"/>
                </a:lnTo>
                <a:close/>
              </a:path>
            </a:pathLst>
          </a:custGeom>
          <a:solidFill>
            <a:srgbClr val="F3AE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81000" y="4572000"/>
            <a:ext cx="282105" cy="2821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endParaRPr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0" y="0"/>
            <a:ext cx="8382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" name="Рисунок 43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22</a:t>
            </a:r>
            <a:endParaRPr lang="ru-RU" dirty="0"/>
          </a:p>
        </p:txBody>
      </p:sp>
      <p:pic>
        <p:nvPicPr>
          <p:cNvPr id="3074" name="Picture 2" descr="Z:\Гаращенко Анастасия\для отчёта\спорт\IMG_01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2133600"/>
            <a:ext cx="1905000" cy="175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\\Server\фото\ДАЧНОЕ АРХИВ ФОТО\2017\IV КВАРТАЛ\ФОТО Волейбольная команда 2017\_Jwq3PyH-UU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133600"/>
            <a:ext cx="2057400" cy="16002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Z:\Гаращенко Анастасия\для отчёта\спорт\IMG_868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28800" y="838200"/>
            <a:ext cx="1905000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Z:\Гаращенко Анастасия\для отчёта\спорт\IMG_292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762000"/>
            <a:ext cx="1981200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3" name="Диаграмма 32"/>
          <p:cNvGraphicFramePr/>
          <p:nvPr/>
        </p:nvGraphicFramePr>
        <p:xfrm>
          <a:off x="3657600" y="2590800"/>
          <a:ext cx="53340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0037" y="119056"/>
            <a:ext cx="6559550" cy="56070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524510">
              <a:lnSpc>
                <a:spcPct val="100000"/>
              </a:lnSpc>
              <a:spcBef>
                <a:spcPts val="305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НА </a:t>
            </a:r>
            <a:r>
              <a:rPr sz="1800" b="1" dirty="0">
                <a:solidFill>
                  <a:srgbClr val="171717"/>
                </a:solidFill>
                <a:latin typeface="Century Gothic"/>
                <a:cs typeface="Century Gothic"/>
              </a:rPr>
              <a:t>СРЕДСТВА МАССОВОЙ</a:t>
            </a:r>
            <a:r>
              <a:rPr sz="1800" b="1" spc="-8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ИНФОРМАЦИИ</a:t>
            </a:r>
            <a:endParaRPr sz="18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8600" y="1981200"/>
            <a:ext cx="3168650" cy="1039387"/>
          </a:xfrm>
          <a:prstGeom prst="rect">
            <a:avLst/>
          </a:prstGeom>
          <a:ln w="25400">
            <a:solidFill>
              <a:srgbClr val="5C6E7D"/>
            </a:solidFill>
          </a:ln>
        </p:spPr>
        <p:txBody>
          <a:bodyPr vert="horz" wrap="square" lIns="0" tIns="114935" rIns="0" bIns="0" rtlCol="0">
            <a:spAutoFit/>
          </a:bodyPr>
          <a:lstStyle/>
          <a:p>
            <a:pPr marL="235585">
              <a:lnSpc>
                <a:spcPct val="100000"/>
              </a:lnSpc>
              <a:spcBef>
                <a:spcPts val="905"/>
              </a:spcBef>
            </a:pPr>
            <a:r>
              <a:rPr sz="1200" spc="-5" dirty="0">
                <a:latin typeface="Century Gothic"/>
                <a:cs typeface="Century Gothic"/>
              </a:rPr>
              <a:t>Получение</a:t>
            </a:r>
            <a:r>
              <a:rPr sz="1200" spc="-1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социально-значимой</a:t>
            </a:r>
            <a:endParaRPr sz="1200" dirty="0">
              <a:latin typeface="Century Gothic"/>
              <a:cs typeface="Century Gothic"/>
            </a:endParaRPr>
          </a:p>
          <a:p>
            <a:pPr marL="235585" marR="563880">
              <a:lnSpc>
                <a:spcPct val="100000"/>
              </a:lnSpc>
            </a:pPr>
            <a:r>
              <a:rPr sz="1200" spc="-5" dirty="0">
                <a:latin typeface="Century Gothic"/>
                <a:cs typeface="Century Gothic"/>
              </a:rPr>
              <a:t>информации </a:t>
            </a:r>
            <a:r>
              <a:rPr sz="1200" dirty="0">
                <a:latin typeface="Century Gothic"/>
                <a:cs typeface="Century Gothic"/>
              </a:rPr>
              <a:t>о </a:t>
            </a:r>
            <a:r>
              <a:rPr sz="1200" spc="-5" dirty="0" err="1">
                <a:latin typeface="Century Gothic"/>
                <a:cs typeface="Century Gothic"/>
              </a:rPr>
              <a:t>деятельности</a:t>
            </a:r>
            <a:r>
              <a:rPr sz="1200" spc="-5" dirty="0">
                <a:latin typeface="Century Gothic"/>
                <a:cs typeface="Century Gothic"/>
              </a:rPr>
              <a:t>  </a:t>
            </a:r>
            <a:r>
              <a:rPr sz="1200" spc="-5" dirty="0" smtClean="0">
                <a:latin typeface="Century Gothic"/>
                <a:cs typeface="Century Gothic"/>
              </a:rPr>
              <a:t>Г</a:t>
            </a:r>
            <a:r>
              <a:rPr lang="ru-RU" sz="1200" spc="-5" dirty="0" smtClean="0">
                <a:latin typeface="Century Gothic"/>
                <a:cs typeface="Century Gothic"/>
              </a:rPr>
              <a:t>лавы</a:t>
            </a:r>
            <a:r>
              <a:rPr sz="1200" spc="-5" dirty="0" smtClean="0">
                <a:latin typeface="Century Gothic"/>
                <a:cs typeface="Century Gothic"/>
              </a:rPr>
              <a:t>, </a:t>
            </a:r>
            <a:r>
              <a:rPr lang="ru-RU" sz="1200" spc="-5" dirty="0" smtClean="0">
                <a:latin typeface="Century Gothic"/>
                <a:cs typeface="Century Gothic"/>
              </a:rPr>
              <a:t>Муниципального Совета</a:t>
            </a:r>
            <a:r>
              <a:rPr sz="1200" spc="-5" dirty="0" smtClean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и  </a:t>
            </a:r>
            <a:r>
              <a:rPr lang="ru-RU" sz="1200" dirty="0" smtClean="0">
                <a:latin typeface="Century Gothic"/>
                <a:cs typeface="Century Gothic"/>
              </a:rPr>
              <a:t>Местной Администрации МО Дачное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14400" y="1295400"/>
            <a:ext cx="290703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dirty="0" smtClean="0">
                <a:latin typeface="Century Gothic"/>
                <a:cs typeface="Century Gothic"/>
              </a:rPr>
              <a:t>Периодическая печать и издательства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57200" y="1295400"/>
            <a:ext cx="380238" cy="380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Прямоугольник 31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Рисунок 32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23</a:t>
            </a:r>
            <a:endParaRPr lang="ru-RU" dirty="0"/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3505200" y="304800"/>
          <a:ext cx="51435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3" name="Picture 1" descr="C:\Users\532B~1\AppData\Local\Temp\Rar$DI00.573\DSC_059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0" y="3886200"/>
            <a:ext cx="2895600" cy="2133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C:\Users\532B~1\AppData\Local\Temp\Rar$DI16.003\DSC_059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91000" y="3962400"/>
            <a:ext cx="2971800" cy="2133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7757" y="521334"/>
            <a:ext cx="6336665" cy="63366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86D5D7">
              <a:alpha val="8392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0037" y="228600"/>
            <a:ext cx="4932045" cy="557204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524510">
              <a:lnSpc>
                <a:spcPct val="100000"/>
              </a:lnSpc>
              <a:spcBef>
                <a:spcPts val="305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ПОЛЕЗНЫЕ </a:t>
            </a:r>
            <a:r>
              <a:rPr sz="1800" b="1" dirty="0">
                <a:solidFill>
                  <a:srgbClr val="171717"/>
                </a:solidFill>
                <a:latin typeface="Century Gothic"/>
                <a:cs typeface="Century Gothic"/>
              </a:rPr>
              <a:t>ССЫЛКИ В СЕТИ</a:t>
            </a:r>
            <a:r>
              <a:rPr sz="1800" b="1" spc="-12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171717"/>
                </a:solidFill>
                <a:latin typeface="Century Gothic"/>
                <a:cs typeface="Century Gothic"/>
              </a:rPr>
              <a:t>«ИНТЕРНЕТ»</a:t>
            </a:r>
            <a:endParaRPr sz="18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58670" y="1295400"/>
            <a:ext cx="6475095" cy="48763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000" b="1" dirty="0" smtClean="0">
                <a:latin typeface="Century Gothic"/>
                <a:cs typeface="Century Gothic"/>
              </a:rPr>
              <a:t>МУНИЦИПАЛЬНОЕ ОБРАЗОВАНИЕ МУНИЦИПАЛЬНЫЙ ОКРУГ ДАЧНОЕ</a:t>
            </a:r>
            <a:endParaRPr sz="2000" b="1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2D373E"/>
                </a:solidFill>
                <a:latin typeface="Century Gothic"/>
                <a:cs typeface="Century Gothic"/>
              </a:rPr>
              <a:t>(</a:t>
            </a:r>
            <a:r>
              <a:rPr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3"/>
              </a:rPr>
              <a:t>www.</a:t>
            </a:r>
            <a:r>
              <a:rPr lang="en-US"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3"/>
              </a:rPr>
              <a:t>dachnoe</a:t>
            </a:r>
            <a:r>
              <a:rPr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3"/>
              </a:rPr>
              <a:t>.ru</a:t>
            </a:r>
            <a:r>
              <a:rPr sz="2000" b="1" spc="-5" dirty="0">
                <a:solidFill>
                  <a:srgbClr val="2D373E"/>
                </a:solidFill>
                <a:latin typeface="Century Gothic"/>
                <a:cs typeface="Century Gothic"/>
              </a:rPr>
              <a:t>)</a:t>
            </a:r>
            <a:endParaRPr sz="20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7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393939"/>
                </a:solidFill>
                <a:latin typeface="Century Gothic"/>
                <a:cs typeface="Century Gothic"/>
              </a:rPr>
              <a:t>МИНИСТЕРСТВО ФИНАНСОВ</a:t>
            </a:r>
            <a:r>
              <a:rPr sz="2000" b="1" spc="-90" dirty="0">
                <a:solidFill>
                  <a:srgbClr val="393939"/>
                </a:solidFill>
                <a:latin typeface="Century Gothic"/>
                <a:cs typeface="Century Gothic"/>
              </a:rPr>
              <a:t> </a:t>
            </a:r>
            <a:r>
              <a:rPr sz="2000" b="1" spc="-5" dirty="0">
                <a:solidFill>
                  <a:srgbClr val="393939"/>
                </a:solidFill>
                <a:latin typeface="Century Gothic"/>
                <a:cs typeface="Century Gothic"/>
              </a:rPr>
              <a:t>РОССИЙСКОЙ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393939"/>
                </a:solidFill>
                <a:latin typeface="Century Gothic"/>
                <a:cs typeface="Century Gothic"/>
              </a:rPr>
              <a:t>ФЕДЕРАЦИИ</a:t>
            </a:r>
            <a:r>
              <a:rPr sz="2000" b="1" spc="-40" dirty="0">
                <a:solidFill>
                  <a:srgbClr val="393939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2D373E"/>
                </a:solidFill>
                <a:latin typeface="Century Gothic"/>
                <a:cs typeface="Century Gothic"/>
              </a:rPr>
              <a:t>(</a:t>
            </a:r>
            <a:r>
              <a:rPr sz="2000" b="1" u="heavy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4"/>
              </a:rPr>
              <a:t>www.minfin.ru</a:t>
            </a:r>
            <a:r>
              <a:rPr sz="2000" b="1" dirty="0">
                <a:solidFill>
                  <a:srgbClr val="2D373E"/>
                </a:solidFill>
                <a:latin typeface="Century Gothic"/>
                <a:cs typeface="Century Gothic"/>
              </a:rPr>
              <a:t>)</a:t>
            </a:r>
            <a:endParaRPr sz="20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393939"/>
                </a:solidFill>
                <a:latin typeface="Century Gothic"/>
                <a:cs typeface="Century Gothic"/>
              </a:rPr>
              <a:t>ПРАВИТЕЛЬСТВО </a:t>
            </a:r>
            <a:r>
              <a:rPr lang="ru-RU" sz="2000" b="1" spc="-5" dirty="0" smtClean="0">
                <a:solidFill>
                  <a:srgbClr val="393939"/>
                </a:solidFill>
                <a:latin typeface="Century Gothic"/>
                <a:cs typeface="Century Gothic"/>
              </a:rPr>
              <a:t>САНКТ-ПЕТЕРБУРГА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2D373E"/>
                </a:solidFill>
                <a:latin typeface="Century Gothic"/>
                <a:cs typeface="Century Gothic"/>
              </a:rPr>
              <a:t>(</a:t>
            </a:r>
            <a:r>
              <a:rPr sz="2000" b="1" u="heavy" spc="-5" dirty="0" smtClean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5"/>
              </a:rPr>
              <a:t>www.</a:t>
            </a:r>
            <a:r>
              <a:rPr lang="en-US" sz="2000" b="1" u="heavy" spc="-5" dirty="0" smtClean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5"/>
              </a:rPr>
              <a:t>gov.spb.</a:t>
            </a:r>
            <a:r>
              <a:rPr sz="2000" b="1" u="heavy" spc="-5" dirty="0" smtClean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5"/>
              </a:rPr>
              <a:t>ru</a:t>
            </a:r>
            <a:r>
              <a:rPr sz="2000" b="1" spc="-5" dirty="0" smtClean="0">
                <a:solidFill>
                  <a:srgbClr val="2D373E"/>
                </a:solidFill>
                <a:latin typeface="Century Gothic"/>
                <a:cs typeface="Century Gothic"/>
              </a:rPr>
              <a:t>)</a:t>
            </a:r>
            <a:endParaRPr lang="ru-RU" sz="2000" b="1" spc="-5" dirty="0" smtClean="0">
              <a:solidFill>
                <a:srgbClr val="2D373E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endParaRPr lang="ru-RU" sz="2000" b="1" spc="-5" dirty="0" smtClean="0">
              <a:solidFill>
                <a:srgbClr val="2D373E"/>
              </a:solidFill>
              <a:latin typeface="Century Gothic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ru-RU" sz="2000" b="1" spc="-5" dirty="0" smtClean="0">
                <a:solidFill>
                  <a:srgbClr val="2D373E"/>
                </a:solidFill>
                <a:latin typeface="Century Gothic"/>
                <a:cs typeface="Times New Roman"/>
              </a:rPr>
              <a:t>КОМИТЕТ ФИНАНСОВ САНКТ-ПЕТЕРБУРГА</a:t>
            </a:r>
          </a:p>
          <a:p>
            <a:pPr marL="12700">
              <a:lnSpc>
                <a:spcPct val="100000"/>
              </a:lnSpc>
            </a:pPr>
            <a:r>
              <a:rPr lang="ru-RU" sz="2000" b="1" spc="-5" dirty="0" smtClean="0">
                <a:solidFill>
                  <a:srgbClr val="2D373E"/>
                </a:solidFill>
                <a:latin typeface="Century Gothic"/>
                <a:cs typeface="Times New Roman"/>
              </a:rPr>
              <a:t>(</a:t>
            </a:r>
            <a:r>
              <a:rPr lang="en-US" sz="2000" b="1" u="sng" spc="-5" dirty="0" smtClean="0">
                <a:solidFill>
                  <a:schemeClr val="accent1">
                    <a:lumMod val="75000"/>
                  </a:schemeClr>
                </a:solidFill>
                <a:latin typeface="Century Gothic"/>
                <a:cs typeface="Times New Roman"/>
              </a:rPr>
              <a:t>www.fincom.gov.spb.ru</a:t>
            </a:r>
            <a:r>
              <a:rPr lang="en-US" sz="2000" b="1" spc="-5" dirty="0" smtClean="0">
                <a:solidFill>
                  <a:srgbClr val="2D373E"/>
                </a:solidFill>
                <a:latin typeface="Century Gothic"/>
                <a:cs typeface="Times New Roman"/>
              </a:rPr>
              <a:t>)</a:t>
            </a:r>
            <a:endParaRPr lang="ru-RU" sz="2000" b="1" spc="-5" dirty="0" smtClean="0">
              <a:solidFill>
                <a:srgbClr val="2D373E"/>
              </a:solidFill>
              <a:latin typeface="Century Gothic"/>
              <a:cs typeface="Times New Roman"/>
            </a:endParaRPr>
          </a:p>
          <a:p>
            <a:pPr marL="12700">
              <a:lnSpc>
                <a:spcPct val="100000"/>
              </a:lnSpc>
            </a:pPr>
            <a:endParaRPr sz="2700" dirty="0">
              <a:latin typeface="Times New Roman"/>
              <a:cs typeface="Times New Roman"/>
            </a:endParaRPr>
          </a:p>
          <a:p>
            <a:pPr marL="12700" marR="394335">
              <a:lnSpc>
                <a:spcPct val="100000"/>
              </a:lnSpc>
            </a:pPr>
            <a:r>
              <a:rPr sz="2000" b="1" dirty="0">
                <a:solidFill>
                  <a:srgbClr val="393939"/>
                </a:solidFill>
                <a:latin typeface="Century Gothic"/>
                <a:cs typeface="Century Gothic"/>
              </a:rPr>
              <a:t>«БЮДЖЕТ ДЛЯ ГРАЖДАН» </a:t>
            </a:r>
            <a:r>
              <a:rPr lang="ru-RU" sz="2000" b="1" dirty="0" smtClean="0">
                <a:solidFill>
                  <a:srgbClr val="393939"/>
                </a:solidFill>
                <a:latin typeface="Century Gothic"/>
                <a:cs typeface="Century Gothic"/>
              </a:rPr>
              <a:t>МО ДАЧНОЕ</a:t>
            </a:r>
            <a:r>
              <a:rPr sz="2000" b="1" spc="-5" dirty="0" smtClean="0">
                <a:solidFill>
                  <a:srgbClr val="393939"/>
                </a:solidFill>
                <a:latin typeface="Century Gothic"/>
                <a:cs typeface="Century Gothic"/>
              </a:rPr>
              <a:t>  </a:t>
            </a:r>
            <a:r>
              <a:rPr sz="2000" b="1" spc="-5" dirty="0">
                <a:solidFill>
                  <a:srgbClr val="2D373E"/>
                </a:solidFill>
                <a:latin typeface="Century Gothic"/>
                <a:cs typeface="Century Gothic"/>
              </a:rPr>
              <a:t>(</a:t>
            </a:r>
            <a:r>
              <a:rPr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6"/>
              </a:rPr>
              <a:t>www.</a:t>
            </a:r>
            <a:r>
              <a:rPr lang="en-US"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6"/>
              </a:rPr>
              <a:t>dachnoe</a:t>
            </a:r>
            <a:r>
              <a:rPr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6"/>
              </a:rPr>
              <a:t>.ru</a:t>
            </a:r>
            <a:r>
              <a:rPr sz="2000" b="1" spc="-5" dirty="0" smtClean="0">
                <a:solidFill>
                  <a:srgbClr val="2D373E"/>
                </a:solidFill>
                <a:latin typeface="Century Gothic"/>
                <a:cs typeface="Century Gothic"/>
              </a:rPr>
              <a:t>)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66800" y="3352800"/>
            <a:ext cx="794893" cy="8158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66800" y="2438400"/>
            <a:ext cx="792086" cy="79208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43609" y="1268730"/>
            <a:ext cx="794219" cy="8382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8200" y="5257800"/>
            <a:ext cx="1183754" cy="119023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 descr="МО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24</a:t>
            </a:r>
            <a:endParaRPr lang="ru-RU" dirty="0"/>
          </a:p>
        </p:txBody>
      </p:sp>
      <p:sp>
        <p:nvSpPr>
          <p:cNvPr id="13" name="object 7"/>
          <p:cNvSpPr/>
          <p:nvPr/>
        </p:nvSpPr>
        <p:spPr>
          <a:xfrm>
            <a:off x="1066800" y="4343400"/>
            <a:ext cx="794893" cy="8158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Z:\Гаращенко Анастасия\для отчёта\Последняя-прозрачна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86000" y="381001"/>
            <a:ext cx="457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СПАСИБО ЗА ВНИМАНИЕ!</a:t>
            </a:r>
            <a:b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1000" y="2438400"/>
            <a:ext cx="8229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140335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solidFill>
                  <a:srgbClr val="FFFFFF"/>
                </a:solidFill>
              </a:rPr>
              <a:t>Контактная информация Муниципального образования Муниципальный округ Дачное:</a:t>
            </a:r>
            <a:endParaRPr lang="ru-RU" sz="2400" b="1" dirty="0" smtClean="0"/>
          </a:p>
          <a:p>
            <a:pPr marL="12700">
              <a:lnSpc>
                <a:spcPct val="100000"/>
              </a:lnSpc>
            </a:pPr>
            <a:r>
              <a:rPr lang="ru-RU" sz="2400" b="1" dirty="0" smtClean="0">
                <a:solidFill>
                  <a:srgbClr val="FFFFFF"/>
                </a:solidFill>
              </a:rPr>
              <a:t>Адрес: 198255</a:t>
            </a:r>
            <a:r>
              <a:rPr lang="ru-RU" sz="2400" b="1" spc="-5" dirty="0" smtClean="0">
                <a:solidFill>
                  <a:srgbClr val="FFFFFF"/>
                </a:solidFill>
              </a:rPr>
              <a:t>, </a:t>
            </a:r>
            <a:r>
              <a:rPr lang="ru-RU" sz="2400" b="1" dirty="0" smtClean="0">
                <a:solidFill>
                  <a:srgbClr val="FFFFFF"/>
                </a:solidFill>
              </a:rPr>
              <a:t>г. Санкт-Петербург</a:t>
            </a:r>
            <a:r>
              <a:rPr lang="ru-RU" sz="2400" b="1" spc="-5" dirty="0" smtClean="0">
                <a:solidFill>
                  <a:srgbClr val="FFFFFF"/>
                </a:solidFill>
              </a:rPr>
              <a:t>, пр. Ветеранов, </a:t>
            </a:r>
            <a:r>
              <a:rPr lang="ru-RU" sz="2400" b="1" dirty="0" smtClean="0">
                <a:solidFill>
                  <a:srgbClr val="FFFFFF"/>
                </a:solidFill>
              </a:rPr>
              <a:t>д. </a:t>
            </a:r>
            <a:r>
              <a:rPr lang="ru-RU" sz="2400" b="1" spc="-5" dirty="0" smtClean="0">
                <a:solidFill>
                  <a:srgbClr val="FFFFFF"/>
                </a:solidFill>
              </a:rPr>
              <a:t>69</a:t>
            </a:r>
            <a:endParaRPr lang="ru-RU" sz="2400" b="1" dirty="0" smtClean="0"/>
          </a:p>
          <a:p>
            <a:pPr marL="12700">
              <a:lnSpc>
                <a:spcPct val="100000"/>
              </a:lnSpc>
            </a:pPr>
            <a:endParaRPr lang="ru-RU" sz="2400" dirty="0" smtClean="0"/>
          </a:p>
          <a:p>
            <a:pPr marL="12700">
              <a:lnSpc>
                <a:spcPct val="100000"/>
              </a:lnSpc>
            </a:pPr>
            <a:r>
              <a:rPr lang="ru-RU" sz="2400" b="1" spc="-5" dirty="0" smtClean="0">
                <a:solidFill>
                  <a:srgbClr val="FFFFFF"/>
                </a:solidFill>
              </a:rPr>
              <a:t>тел. </a:t>
            </a:r>
            <a:r>
              <a:rPr lang="ru-RU" sz="2400" b="1" dirty="0" smtClean="0">
                <a:solidFill>
                  <a:srgbClr val="FFFFFF"/>
                </a:solidFill>
              </a:rPr>
              <a:t>(812</a:t>
            </a:r>
            <a:r>
              <a:rPr lang="ru-RU" sz="2400" b="1" smtClean="0">
                <a:solidFill>
                  <a:srgbClr val="FFFFFF"/>
                </a:solidFill>
              </a:rPr>
              <a:t>) 752</a:t>
            </a:r>
            <a:r>
              <a:rPr lang="ru-RU" sz="2400" b="1" spc="-5" smtClean="0">
                <a:solidFill>
                  <a:srgbClr val="FFFFFF"/>
                </a:solidFill>
              </a:rPr>
              <a:t>-94-19, </a:t>
            </a:r>
            <a:r>
              <a:rPr lang="ru-RU" sz="2400" b="1" smtClean="0">
                <a:solidFill>
                  <a:srgbClr val="FFFFFF"/>
                </a:solidFill>
              </a:rPr>
              <a:t>факс (812)</a:t>
            </a:r>
            <a:r>
              <a:rPr lang="ru-RU" sz="2400" b="1" spc="-5" smtClean="0">
                <a:solidFill>
                  <a:srgbClr val="FFFFFF"/>
                </a:solidFill>
              </a:rPr>
              <a:t> 752-94-19</a:t>
            </a:r>
            <a:r>
              <a:rPr lang="ru-RU" sz="2400" b="1" spc="-5" dirty="0" smtClean="0">
                <a:solidFill>
                  <a:srgbClr val="FFFFFF"/>
                </a:solidFill>
              </a:rPr>
              <a:t>,</a:t>
            </a:r>
            <a:endParaRPr lang="ru-RU" sz="2400" b="1" dirty="0" smtClean="0"/>
          </a:p>
          <a:p>
            <a:pPr marL="12700" marR="3388995">
              <a:lnSpc>
                <a:spcPct val="100000"/>
              </a:lnSpc>
            </a:pPr>
            <a:r>
              <a:rPr lang="ru-RU" sz="2400" b="1" spc="-5" dirty="0" err="1" smtClean="0">
                <a:solidFill>
                  <a:srgbClr val="FFFFFF"/>
                </a:solidFill>
              </a:rPr>
              <a:t>Е-mail</a:t>
            </a:r>
            <a:r>
              <a:rPr lang="ru-RU" sz="2400" b="1" spc="-5" dirty="0" smtClean="0">
                <a:solidFill>
                  <a:srgbClr val="FFFFFF"/>
                </a:solidFill>
              </a:rPr>
              <a:t>: </a:t>
            </a:r>
            <a:r>
              <a:rPr lang="en-US" sz="2400" b="1" dirty="0" smtClean="0">
                <a:solidFill>
                  <a:srgbClr val="FFFFFF"/>
                </a:solidFill>
                <a:hlinkClick r:id="rId3"/>
              </a:rPr>
              <a:t>mo_dachnoe27@mail.</a:t>
            </a:r>
            <a:r>
              <a:rPr lang="ru-RU" sz="2400" b="1" dirty="0" err="1" smtClean="0">
                <a:solidFill>
                  <a:srgbClr val="FFFFFF"/>
                </a:solidFill>
                <a:hlinkClick r:id="rId3"/>
              </a:rPr>
              <a:t>ru</a:t>
            </a:r>
            <a:r>
              <a:rPr lang="ru-RU" sz="2400" b="1" dirty="0" smtClean="0">
                <a:solidFill>
                  <a:srgbClr val="FFFFFF"/>
                </a:solidFill>
                <a:hlinkClick r:id="rId3"/>
              </a:rPr>
              <a:t>, </a:t>
            </a:r>
            <a:endParaRPr lang="ru-RU" sz="2400" b="1" dirty="0" smtClean="0">
              <a:solidFill>
                <a:srgbClr val="FFFFFF"/>
              </a:solidFill>
            </a:endParaRPr>
          </a:p>
          <a:p>
            <a:pPr marL="12700" marR="3388995">
              <a:lnSpc>
                <a:spcPct val="100000"/>
              </a:lnSpc>
            </a:pPr>
            <a:r>
              <a:rPr lang="ru-RU" sz="2400" b="1" dirty="0" smtClean="0">
                <a:solidFill>
                  <a:srgbClr val="FFFFFF"/>
                </a:solidFill>
              </a:rPr>
              <a:t> </a:t>
            </a:r>
            <a:r>
              <a:rPr lang="ru-RU" sz="2400" b="1" spc="-5" dirty="0" smtClean="0">
                <a:solidFill>
                  <a:srgbClr val="FFFFFF"/>
                </a:solidFill>
              </a:rPr>
              <a:t>Интернет-сайт:</a:t>
            </a:r>
            <a:r>
              <a:rPr lang="ru-RU" sz="2400" b="1" spc="-40" dirty="0" smtClean="0">
                <a:solidFill>
                  <a:srgbClr val="FFFFFF"/>
                </a:solidFill>
              </a:rPr>
              <a:t> </a:t>
            </a:r>
            <a:r>
              <a:rPr lang="ru-RU" sz="2400" b="1" spc="-5" dirty="0" err="1" smtClean="0">
                <a:solidFill>
                  <a:srgbClr val="FFFFFF"/>
                </a:solidFill>
                <a:hlinkClick r:id="rId4"/>
              </a:rPr>
              <a:t>www</a:t>
            </a:r>
            <a:r>
              <a:rPr lang="ru-RU" sz="2400" b="1" spc="-5" dirty="0" smtClean="0">
                <a:solidFill>
                  <a:srgbClr val="FFFFFF"/>
                </a:solidFill>
                <a:hlinkClick r:id="rId4"/>
              </a:rPr>
              <a:t>.</a:t>
            </a:r>
            <a:r>
              <a:rPr lang="en-US" sz="2400" b="1" spc="-5" dirty="0" err="1" smtClean="0">
                <a:solidFill>
                  <a:srgbClr val="FFFFFF"/>
                </a:solidFill>
                <a:hlinkClick r:id="rId4"/>
              </a:rPr>
              <a:t>dachnoe</a:t>
            </a:r>
            <a:r>
              <a:rPr lang="ru-RU" sz="2400" b="1" spc="-5" dirty="0" smtClean="0">
                <a:solidFill>
                  <a:srgbClr val="FFFFFF"/>
                </a:solidFill>
                <a:hlinkClick r:id="rId4"/>
              </a:rPr>
              <a:t>.</a:t>
            </a:r>
            <a:r>
              <a:rPr lang="ru-RU" sz="2400" b="1" spc="-5" dirty="0" err="1" smtClean="0">
                <a:solidFill>
                  <a:srgbClr val="FFFFFF"/>
                </a:solidFill>
                <a:hlinkClick r:id="rId4"/>
              </a:rPr>
              <a:t>ru</a:t>
            </a:r>
            <a:endParaRPr lang="ru-RU" sz="2400" b="1" dirty="0" smtClean="0"/>
          </a:p>
        </p:txBody>
      </p:sp>
      <p:pic>
        <p:nvPicPr>
          <p:cNvPr id="6" name="Рисунок 5" descr="Dahnoe_11_small[1]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" y="304800"/>
            <a:ext cx="762000" cy="9252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3907</TotalTime>
  <Words>2540</Words>
  <Application>Microsoft Office PowerPoint</Application>
  <PresentationFormat>Экран (4:3)</PresentationFormat>
  <Paragraphs>536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Office Theme</vt:lpstr>
      <vt:lpstr>Местная Администрация Муниципального образования Муниципальный округ Дачное</vt:lpstr>
      <vt:lpstr>СОДЕРЖАНИЕ</vt:lpstr>
      <vt:lpstr>ПАСПОРТ ОКРУГА</vt:lpstr>
      <vt:lpstr> ИСТОРИЯ ОКРУГА</vt:lpstr>
      <vt:lpstr>Слайд 5</vt:lpstr>
      <vt:lpstr>Слайд 6</vt:lpstr>
      <vt:lpstr>Слайд 7</vt:lpstr>
      <vt:lpstr>Слайд 8</vt:lpstr>
      <vt:lpstr>СОСТАВЛЕНИЕ ПРОЕКТА БЮДЖЕТА МО ДАЧНОЕ ОСНОВЫВАЕТСЯ НА :</vt:lpstr>
      <vt:lpstr>ОСНОВНЫЕ ХАРАКТЕРИСТИКИ БЮДЖЕТА МО ДАЧНОЕ, ТЫС. РУБЛЕЙ</vt:lpstr>
      <vt:lpstr>ДОХОДЫ</vt:lpstr>
      <vt:lpstr>ОБЪЕМ И СТРУКТУРА ДОХОДОВ МО ДАЧНОЕ</vt:lpstr>
      <vt:lpstr>ОБЪЕМ И СТРУКТУРА НАЛОГОВЫХ И НЕНАЛОГОВЫХ ДОХОДОВ</vt:lpstr>
      <vt:lpstr>ОБЪЕМ И СТРУКТУРА БЕЗВОЗМЕЗДНЫХ ПОСТУПЛЕНИЙ</vt:lpstr>
      <vt:lpstr>РАСХОДЫ</vt:lpstr>
      <vt:lpstr>РАСХОДЫ БЮДЖЕТА МО ДАЧНОЕ ПО РАЗДЕЛАМ БЮДЖЕТНОЙ</vt:lpstr>
      <vt:lpstr>РАСХОДЫ НА ОБЩЕГОСУДАРСТВЕННЫЕ ВОПРОСЫ</vt:lpstr>
      <vt:lpstr>Слайд 18</vt:lpstr>
      <vt:lpstr>Слайд 19</vt:lpstr>
      <vt:lpstr>РАСХОДЫ НА ЖИЛИЩНО-КОММУНАЛЬНОЕ ХОЗЯЙСТВО</vt:lpstr>
      <vt:lpstr>РАСХОДЫ НА ОБРАЗОВАНИЕ</vt:lpstr>
      <vt:lpstr>9 665,0 тыс. рублей</vt:lpstr>
      <vt:lpstr>Слайд 23</vt:lpstr>
      <vt:lpstr>РАСХОДЫ НА ФИЗИЧЕСКУЮ КУЛЬТУРУ И СПОРТ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Ирина</dc:creator>
  <cp:lastModifiedBy>Ирина</cp:lastModifiedBy>
  <cp:revision>346</cp:revision>
  <dcterms:created xsi:type="dcterms:W3CDTF">2017-12-20T11:22:07Z</dcterms:created>
  <dcterms:modified xsi:type="dcterms:W3CDTF">2022-01-27T07:41:15Z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2017-10-04T00:00:00Z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2017-12-20T00:00:00Z</vt:filetime>
  </property>
  <property fmtid="{D5CDD505-2E9C-101B-9397-08002B2CF9AE}" pid="5" name="_MarkAsFinal">
    <vt:bool>true</vt:bool>
  </property>
</Properties>
</file>