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1.xml" ContentType="application/vnd.openxmlformats-officedocument.presentationml.notesSl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317" r:id="rId5"/>
    <p:sldId id="312" r:id="rId6"/>
    <p:sldId id="315" r:id="rId7"/>
    <p:sldId id="311" r:id="rId8"/>
    <p:sldId id="316" r:id="rId9"/>
    <p:sldId id="259" r:id="rId10"/>
    <p:sldId id="261" r:id="rId11"/>
    <p:sldId id="262" r:id="rId12"/>
    <p:sldId id="263" r:id="rId13"/>
    <p:sldId id="271" r:id="rId14"/>
    <p:sldId id="272" r:id="rId15"/>
    <p:sldId id="273" r:id="rId16"/>
    <p:sldId id="274" r:id="rId17"/>
    <p:sldId id="280" r:id="rId18"/>
    <p:sldId id="281" r:id="rId19"/>
    <p:sldId id="282" r:id="rId20"/>
    <p:sldId id="285" r:id="rId21"/>
    <p:sldId id="287" r:id="rId22"/>
    <p:sldId id="289" r:id="rId23"/>
    <p:sldId id="290" r:id="rId24"/>
    <p:sldId id="291" r:id="rId25"/>
    <p:sldId id="292" r:id="rId26"/>
    <p:sldId id="309" r:id="rId27"/>
    <p:sldId id="318" r:id="rId28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68" autoAdjust="0"/>
    <p:restoredTop sz="92989" autoAdjust="0"/>
  </p:normalViewPr>
  <p:slideViewPr>
    <p:cSldViewPr>
      <p:cViewPr varScale="1">
        <p:scale>
          <a:sx n="107" d="100"/>
          <a:sy n="107" d="100"/>
        </p:scale>
        <p:origin x="2106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593288985428593E-2"/>
          <c:y val="0.14725073818897641"/>
          <c:w val="0.96474358974359065"/>
          <c:h val="0.706887303149606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1.1849375509095846E-2"/>
                  <c:y val="3.60589541691903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19D-4273-BE76-4E0DF146F936}"/>
                </c:ext>
              </c:extLst>
            </c:dLbl>
            <c:dLbl>
              <c:idx val="1"/>
              <c:layout>
                <c:manualLayout>
                  <c:x val="-4.0174676441306907E-2"/>
                  <c:y val="-9.775641025641025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19D-4273-BE76-4E0DF146F936}"/>
                </c:ext>
              </c:extLst>
            </c:dLbl>
            <c:dLbl>
              <c:idx val="2"/>
              <c:layout>
                <c:manualLayout>
                  <c:x val="-2.7298850574712645E-2"/>
                  <c:y val="2.22756410256409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19D-4273-BE76-4E0DF146F936}"/>
                </c:ext>
              </c:extLst>
            </c:dLbl>
            <c:dLbl>
              <c:idx val="3"/>
              <c:layout>
                <c:manualLayout>
                  <c:x val="-3.7743121549461488E-2"/>
                  <c:y val="-3.54966686856450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19D-4273-BE76-4E0DF146F936}"/>
                </c:ext>
              </c:extLst>
            </c:dLbl>
            <c:dLbl>
              <c:idx val="4"/>
              <c:layout>
                <c:manualLayout>
                  <c:x val="-2.437007874015748E-2"/>
                  <c:y val="-2.57210276600040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19D-4273-BE76-4E0DF146F9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accent5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2022 год (отчет)</c:v>
                </c:pt>
                <c:pt idx="1">
                  <c:v>2023 год (план)</c:v>
                </c:pt>
                <c:pt idx="2">
                  <c:v>2024 год</c:v>
                </c:pt>
                <c:pt idx="3">
                  <c:v>2025 год</c:v>
                </c:pt>
                <c:pt idx="4">
                  <c:v>2026 год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>
                  <c:v>166146.9</c:v>
                </c:pt>
                <c:pt idx="1">
                  <c:v>222814.2</c:v>
                </c:pt>
                <c:pt idx="2">
                  <c:v>247703.4</c:v>
                </c:pt>
                <c:pt idx="3">
                  <c:v>197472</c:v>
                </c:pt>
                <c:pt idx="4">
                  <c:v>202666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19D-4273-BE76-4E0DF146F93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3.7466852203819352E-2"/>
                  <c:y val="-4.11858974358974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19D-4273-BE76-4E0DF146F936}"/>
                </c:ext>
              </c:extLst>
            </c:dLbl>
            <c:dLbl>
              <c:idx val="1"/>
              <c:layout>
                <c:manualLayout>
                  <c:x val="1.7241379310344827E-2"/>
                  <c:y val="-3.84615384615384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19D-4273-BE76-4E0DF146F936}"/>
                </c:ext>
              </c:extLst>
            </c:dLbl>
            <c:dLbl>
              <c:idx val="2"/>
              <c:layout>
                <c:manualLayout>
                  <c:x val="3.8793103448275863E-2"/>
                  <c:y val="1.12154249949525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19D-4273-BE76-4E0DF146F936}"/>
                </c:ext>
              </c:extLst>
            </c:dLbl>
            <c:dLbl>
              <c:idx val="3"/>
              <c:layout>
                <c:manualLayout>
                  <c:x val="2.5862068965517241E-2"/>
                  <c:y val="4.166414294367047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19D-4273-BE76-4E0DF146F936}"/>
                </c:ext>
              </c:extLst>
            </c:dLbl>
            <c:dLbl>
              <c:idx val="4"/>
              <c:layout>
                <c:manualLayout>
                  <c:x val="4.0229771925061122E-2"/>
                  <c:y val="9.69563900666265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19D-4273-BE76-4E0DF146F9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>
                        <a:lumMod val="6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2022 год (отчет)</c:v>
                </c:pt>
                <c:pt idx="1">
                  <c:v>2023 год (план)</c:v>
                </c:pt>
                <c:pt idx="2">
                  <c:v>2024 год</c:v>
                </c:pt>
                <c:pt idx="3">
                  <c:v>2025 год</c:v>
                </c:pt>
                <c:pt idx="4">
                  <c:v>2026 год</c:v>
                </c:pt>
              </c:strCache>
            </c:strRef>
          </c:cat>
          <c:val>
            <c:numRef>
              <c:f>Лист1!$C$2:$C$6</c:f>
              <c:numCache>
                <c:formatCode>0.0</c:formatCode>
                <c:ptCount val="5"/>
                <c:pt idx="0">
                  <c:v>170753.1</c:v>
                </c:pt>
                <c:pt idx="1">
                  <c:v>228693.9</c:v>
                </c:pt>
                <c:pt idx="2">
                  <c:v>253539.5</c:v>
                </c:pt>
                <c:pt idx="3">
                  <c:v>193762.7</c:v>
                </c:pt>
                <c:pt idx="4">
                  <c:v>196770.6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019D-4273-BE76-4E0DF146F93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Дефицит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2.403846153846155E-2"/>
                  <c:y val="6.25000000000002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19D-4273-BE76-4E0DF146F936}"/>
                </c:ext>
              </c:extLst>
            </c:dLbl>
            <c:dLbl>
              <c:idx val="1"/>
              <c:layout>
                <c:manualLayout>
                  <c:x val="2.243589743589762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19D-4273-BE76-4E0DF146F936}"/>
                </c:ext>
              </c:extLst>
            </c:dLbl>
            <c:dLbl>
              <c:idx val="2"/>
              <c:layout>
                <c:manualLayout>
                  <c:x val="2.2435897435897623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5208,0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19D-4273-BE76-4E0DF146F936}"/>
                </c:ext>
              </c:extLst>
            </c:dLbl>
            <c:dLbl>
              <c:idx val="3"/>
              <c:layout>
                <c:manualLayout>
                  <c:x val="2.403846153846155E-2"/>
                  <c:y val="-3.12500000000001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19D-4273-BE76-4E0DF146F936}"/>
                </c:ext>
              </c:extLst>
            </c:dLbl>
            <c:dLbl>
              <c:idx val="4"/>
              <c:layout>
                <c:manualLayout>
                  <c:x val="1.121794871794872E-2"/>
                  <c:y val="-6.25000000000002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19D-4273-BE76-4E0DF146F9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accent6">
                        <a:lumMod val="60000"/>
                        <a:lumOff val="4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2022 год (отчет)</c:v>
                </c:pt>
                <c:pt idx="1">
                  <c:v>2023 год (план)</c:v>
                </c:pt>
                <c:pt idx="2">
                  <c:v>2024 год</c:v>
                </c:pt>
                <c:pt idx="3">
                  <c:v>2025 год</c:v>
                </c:pt>
                <c:pt idx="4">
                  <c:v>2026 год</c:v>
                </c:pt>
              </c:strCache>
            </c:strRef>
          </c:cat>
          <c:val>
            <c:numRef>
              <c:f>Лист1!$D$2:$D$6</c:f>
              <c:numCache>
                <c:formatCode>0.0</c:formatCode>
                <c:ptCount val="5"/>
                <c:pt idx="0">
                  <c:v>4606.2</c:v>
                </c:pt>
                <c:pt idx="1">
                  <c:v>5879.7</c:v>
                </c:pt>
                <c:pt idx="2">
                  <c:v>5836.1</c:v>
                </c:pt>
                <c:pt idx="3">
                  <c:v>390.7</c:v>
                </c:pt>
                <c:pt idx="4">
                  <c:v>2304.6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019D-4273-BE76-4E0DF146F936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Профицит</c:v>
                </c:pt>
              </c:strCache>
            </c:strRef>
          </c:tx>
          <c:spPr>
            <a:solidFill>
              <a:srgbClr val="00CC66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00CC66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2022 год (отчет)</c:v>
                </c:pt>
                <c:pt idx="1">
                  <c:v>2023 год (план)</c:v>
                </c:pt>
                <c:pt idx="2">
                  <c:v>2024 год</c:v>
                </c:pt>
                <c:pt idx="3">
                  <c:v>2025 год</c:v>
                </c:pt>
                <c:pt idx="4">
                  <c:v>2026 год</c:v>
                </c:pt>
              </c:strCache>
            </c:strRef>
          </c:cat>
          <c:val>
            <c:numRef>
              <c:f>Лист1!$E$2:$E$6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12-019D-4273-BE76-4E0DF146F93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85217280"/>
        <c:axId val="85218816"/>
      </c:barChart>
      <c:catAx>
        <c:axId val="8521728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85218816"/>
        <c:crosses val="autoZero"/>
        <c:auto val="1"/>
        <c:lblAlgn val="ctr"/>
        <c:lblOffset val="100"/>
        <c:noMultiLvlLbl val="0"/>
      </c:catAx>
      <c:valAx>
        <c:axId val="85218816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one"/>
        <c:crossAx val="85217280"/>
        <c:crosses val="autoZero"/>
        <c:crossBetween val="between"/>
      </c:valAx>
    </c:plotArea>
    <c:legend>
      <c:legendPos val="t"/>
      <c:legendEntry>
        <c:idx val="0"/>
        <c:txPr>
          <a:bodyPr/>
          <a:lstStyle/>
          <a:p>
            <a:pPr>
              <a:defRPr>
                <a:solidFill>
                  <a:schemeClr val="accent5">
                    <a:lumMod val="75000"/>
                  </a:schemeClr>
                </a:solidFill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>
                <a:solidFill>
                  <a:schemeClr val="bg1">
                    <a:lumMod val="65000"/>
                  </a:schemeClr>
                </a:solidFill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>
                <a:solidFill>
                  <a:srgbClr val="00CC66"/>
                </a:solidFill>
              </a:defRPr>
            </a:pPr>
            <a:endParaRPr lang="ru-RU"/>
          </a:p>
        </c:txPr>
      </c:legendEntry>
      <c:layout>
        <c:manualLayout>
          <c:xMode val="edge"/>
          <c:yMode val="edge"/>
          <c:x val="0.162816091954023"/>
          <c:y val="9.0544871794871792E-2"/>
          <c:w val="0.59965517241379507"/>
          <c:h val="8.6734990157480693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9998687664042085"/>
          <c:y val="1.7252604277219464E-2"/>
        </c:manualLayout>
      </c:layout>
      <c:overlay val="0"/>
    </c:title>
    <c:autoTitleDeleted val="0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3750000000000194E-2"/>
          <c:y val="0.2312151233340454"/>
          <c:w val="0.76041666666666652"/>
          <c:h val="0.6297200561185127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0-0499-4C3F-8AB3-DF9296F97748}"/>
              </c:ext>
            </c:extLst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0499-4C3F-8AB3-DF9296F97748}"/>
              </c:ext>
            </c:extLst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0499-4C3F-8AB3-DF9296F97748}"/>
              </c:ext>
            </c:extLst>
          </c:dPt>
          <c:dLbls>
            <c:dLbl>
              <c:idx val="0"/>
              <c:layout>
                <c:manualLayout>
                  <c:x val="-0.11115416493990883"/>
                  <c:y val="0.10190617503989664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200">
                      <a:solidFill>
                        <a:schemeClr val="accent5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499-4C3F-8AB3-DF9296F97748}"/>
                </c:ext>
              </c:extLst>
            </c:dLbl>
            <c:dLbl>
              <c:idx val="1"/>
              <c:layout>
                <c:manualLayout>
                  <c:x val="7.2265776560538633E-2"/>
                  <c:y val="0.1055726930670002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200">
                      <a:solidFill>
                        <a:schemeClr val="accent6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499-4C3F-8AB3-DF9296F97748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2"/>
                <c:pt idx="1">
                  <c:v>                                         </c:v>
                </c:pt>
              </c:strCache>
            </c:strRef>
          </c:cat>
          <c:val>
            <c:numRef>
              <c:f>Лист1!$B$2:$B$4</c:f>
              <c:numCache>
                <c:formatCode>#,##0.0_ ;\-#,##0.0\ </c:formatCode>
                <c:ptCount val="3"/>
                <c:pt idx="0">
                  <c:v>1982.2</c:v>
                </c:pt>
                <c:pt idx="1">
                  <c:v>190</c:v>
                </c:pt>
                <c:pt idx="2">
                  <c:v>245531.2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499-4C3F-8AB3-DF9296F9774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284981955380594"/>
          <c:y val="0.21184542810527096"/>
          <c:w val="0.78284202755905563"/>
          <c:h val="0.6770525643753996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   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0-F407-4001-B8D6-9B02CBEEA6C9}"/>
              </c:ext>
            </c:extLst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F407-4001-B8D6-9B02CBEEA6C9}"/>
              </c:ext>
            </c:extLst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F407-4001-B8D6-9B02CBEEA6C9}"/>
              </c:ext>
            </c:extLst>
          </c:dPt>
          <c:dLbls>
            <c:dLbl>
              <c:idx val="0"/>
              <c:layout>
                <c:manualLayout>
                  <c:x val="-0.10440274752889932"/>
                  <c:y val="9.3632983377077872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200">
                      <a:solidFill>
                        <a:schemeClr val="accent5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407-4001-B8D6-9B02CBEEA6C9}"/>
                </c:ext>
              </c:extLst>
            </c:dLbl>
            <c:dLbl>
              <c:idx val="1"/>
              <c:layout>
                <c:manualLayout>
                  <c:x val="6.6314011280504834E-2"/>
                  <c:y val="9.0624088655584717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200">
                      <a:solidFill>
                        <a:schemeClr val="accent6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407-4001-B8D6-9B02CBEEA6C9}"/>
                </c:ext>
              </c:extLst>
            </c:dLbl>
            <c:dLbl>
              <c:idx val="2"/>
              <c:layout>
                <c:manualLayout>
                  <c:x val="1.4376919640364104E-2"/>
                  <c:y val="-0.164050014581510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407-4001-B8D6-9B02CBEEA6C9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0.0</c:formatCode>
                <c:ptCount val="3"/>
                <c:pt idx="0" formatCode="General">
                  <c:v>1880.4</c:v>
                </c:pt>
                <c:pt idx="1">
                  <c:v>73</c:v>
                </c:pt>
                <c:pt idx="2" formatCode="General">
                  <c:v>220860.79999999999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407-4001-B8D6-9B02CBEEA6C9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8570228721409864"/>
          <c:y val="0.44306855025474789"/>
        </c:manualLayout>
      </c:layout>
      <c:overlay val="0"/>
    </c:title>
    <c:autoTitleDeleted val="0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483637683587423"/>
          <c:y val="0.13730242053076699"/>
          <c:w val="0.73192662087451832"/>
          <c:h val="0.6681681977252843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  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0-D748-4EDC-9B9A-4C5838492B7A}"/>
              </c:ext>
            </c:extLst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D748-4EDC-9B9A-4C5838492B7A}"/>
              </c:ext>
            </c:extLst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D748-4EDC-9B9A-4C5838492B7A}"/>
              </c:ext>
            </c:extLst>
          </c:dPt>
          <c:dLbls>
            <c:dLbl>
              <c:idx val="0"/>
              <c:layout>
                <c:manualLayout>
                  <c:x val="-0.12463254593175857"/>
                  <c:y val="8.5375109361329832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200">
                      <a:solidFill>
                        <a:schemeClr val="accent5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748-4EDC-9B9A-4C5838492B7A}"/>
                </c:ext>
              </c:extLst>
            </c:dLbl>
            <c:dLbl>
              <c:idx val="1"/>
              <c:layout>
                <c:manualLayout>
                  <c:x val="5.7145013123359581E-2"/>
                  <c:y val="0.10852325750947799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200">
                      <a:solidFill>
                        <a:schemeClr val="accent6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748-4EDC-9B9A-4C5838492B7A}"/>
                </c:ext>
              </c:extLst>
            </c:dLbl>
            <c:dLbl>
              <c:idx val="2"/>
              <c:layout>
                <c:manualLayout>
                  <c:x val="2.522519126598537E-2"/>
                  <c:y val="-0.166340405365995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748-4EDC-9B9A-4C5838492B7A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0.0</c:formatCode>
                <c:ptCount val="3"/>
                <c:pt idx="0">
                  <c:v>2221.8000000000002</c:v>
                </c:pt>
                <c:pt idx="1">
                  <c:v>190</c:v>
                </c:pt>
                <c:pt idx="2">
                  <c:v>195060.2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748-4EDC-9B9A-4C5838492B7A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3288230418566122"/>
          <c:y val="0.18709267110841921"/>
          <c:w val="0.66142837408481936"/>
          <c:h val="0.6444686721852076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   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0-A449-465E-AAF7-301C1743FB32}"/>
              </c:ext>
            </c:extLst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A449-465E-AAF7-301C1743FB32}"/>
              </c:ext>
            </c:extLst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A449-465E-AAF7-301C1743FB32}"/>
              </c:ext>
            </c:extLst>
          </c:dPt>
          <c:dLbls>
            <c:dLbl>
              <c:idx val="0"/>
              <c:layout>
                <c:manualLayout>
                  <c:x val="-0.12259507455185123"/>
                  <c:y val="8.2291977016386464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200">
                      <a:solidFill>
                        <a:schemeClr val="accent5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449-465E-AAF7-301C1743FB32}"/>
                </c:ext>
              </c:extLst>
            </c:dLbl>
            <c:dLbl>
              <c:idx val="1"/>
              <c:layout>
                <c:manualLayout>
                  <c:x val="5.9797565197967278E-2"/>
                  <c:y val="0.1036036036036036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200">
                      <a:solidFill>
                        <a:schemeClr val="accent6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449-465E-AAF7-301C1743FB32}"/>
                </c:ext>
              </c:extLst>
            </c:dLbl>
            <c:dLbl>
              <c:idx val="2"/>
              <c:layout>
                <c:manualLayout>
                  <c:x val="1.7965600044675203E-2"/>
                  <c:y val="-0.17896289990778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449-465E-AAF7-301C1743FB32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2411.8000000000002</c:v>
                </c:pt>
                <c:pt idx="1">
                  <c:v>190</c:v>
                </c:pt>
                <c:pt idx="2">
                  <c:v>200064.2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449-465E-AAF7-301C1743FB32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976329347720424"/>
          <c:y val="0.16373947811447812"/>
          <c:w val="0.82913823272090992"/>
          <c:h val="0.7198135521885522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   </c:v>
                </c:pt>
              </c:strCache>
            </c:strRef>
          </c:tx>
          <c:explosion val="13"/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0-FFBF-4056-8309-7F30461777E7}"/>
              </c:ext>
            </c:extLst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FFBF-4056-8309-7F30461777E7}"/>
              </c:ext>
            </c:extLst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FFBF-4056-8309-7F30461777E7}"/>
              </c:ext>
            </c:extLst>
          </c:dPt>
          <c:dLbls>
            <c:dLbl>
              <c:idx val="0"/>
              <c:layout>
                <c:manualLayout>
                  <c:x val="-9.8129192184310293E-2"/>
                  <c:y val="7.7462542087542094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200">
                      <a:solidFill>
                        <a:schemeClr val="accent5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FBF-4056-8309-7F30461777E7}"/>
                </c:ext>
              </c:extLst>
            </c:dLbl>
            <c:dLbl>
              <c:idx val="1"/>
              <c:layout>
                <c:manualLayout>
                  <c:x val="5.8044254884806065E-2"/>
                  <c:y val="7.5324915824915822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200">
                      <a:solidFill>
                        <a:schemeClr val="accent6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FBF-4056-8309-7F30461777E7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_-* #,##0.00_р_._-;\-* #,##0.00_р_._-;_-* "-"??_р_._-;_-@_-</c:formatCode>
                <c:ptCount val="3"/>
                <c:pt idx="0">
                  <c:v>1727.9</c:v>
                </c:pt>
                <c:pt idx="1">
                  <c:v>6997.7</c:v>
                </c:pt>
                <c:pt idx="2">
                  <c:v>157421.29999999999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FBF-4056-8309-7F30461777E7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0-26D7-4BEA-A142-8D1ED9D31F9D}"/>
              </c:ext>
            </c:extLst>
          </c:dPt>
          <c:dPt>
            <c:idx val="1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26D7-4BEA-A142-8D1ED9D31F9D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26D7-4BEA-A142-8D1ED9D31F9D}"/>
              </c:ext>
            </c:extLst>
          </c:dPt>
          <c:dLbls>
            <c:dLbl>
              <c:idx val="0"/>
              <c:layout>
                <c:manualLayout>
                  <c:x val="-5.789802870385876E-2"/>
                  <c:y val="-0.1859848484848484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6D7-4BEA-A142-8D1ED9D31F9D}"/>
                </c:ext>
              </c:extLst>
            </c:dLbl>
            <c:dLbl>
              <c:idx val="1"/>
              <c:layout>
                <c:manualLayout>
                  <c:x val="-1.7817613223878929E-2"/>
                  <c:y val="9.090909090909103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6D7-4BEA-A142-8D1ED9D31F9D}"/>
                </c:ext>
              </c:extLst>
            </c:dLbl>
            <c:dLbl>
              <c:idx val="2"/>
              <c:layout>
                <c:manualLayout>
                  <c:x val="7.1842575529122696E-2"/>
                  <c:y val="9.185576234788847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6D7-4BEA-A142-8D1ED9D31F9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1982.2</c:v>
                </c:pt>
                <c:pt idx="1">
                  <c:v>190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6D7-4BEA-A142-8D1ED9D31F9D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0-2E78-42B3-A817-D7D5F2402F4D}"/>
              </c:ext>
            </c:extLst>
          </c:dPt>
          <c:dPt>
            <c:idx val="1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2E78-42B3-A817-D7D5F2402F4D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2E78-42B3-A817-D7D5F2402F4D}"/>
              </c:ext>
            </c:extLst>
          </c:dPt>
          <c:dLbls>
            <c:dLbl>
              <c:idx val="0"/>
              <c:layout>
                <c:manualLayout>
                  <c:x val="-4.3847232164161302E-2"/>
                  <c:y val="-0.23333333333333345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E78-42B3-A817-D7D5F2402F4D}"/>
                </c:ext>
              </c:extLst>
            </c:dLbl>
            <c:dLbl>
              <c:idx val="1"/>
              <c:layout>
                <c:manualLayout>
                  <c:x val="-1.4190825578620855E-2"/>
                  <c:y val="9.090909090909103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E78-42B3-A817-D7D5F2402F4D}"/>
                </c:ext>
              </c:extLst>
            </c:dLbl>
            <c:dLbl>
              <c:idx val="2"/>
              <c:layout>
                <c:manualLayout>
                  <c:x val="6.063230732522075E-2"/>
                  <c:y val="9.753817704605105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E78-42B3-A817-D7D5F2402F4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2221.8000000000002</c:v>
                </c:pt>
                <c:pt idx="1">
                  <c:v>190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E78-42B3-A817-D7D5F2402F4D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0-BC92-4E3E-8187-5E6982E49B97}"/>
              </c:ext>
            </c:extLst>
          </c:dPt>
          <c:dPt>
            <c:idx val="1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BC92-4E3E-8187-5E6982E49B97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BC92-4E3E-8187-5E6982E49B97}"/>
              </c:ext>
            </c:extLst>
          </c:dPt>
          <c:dLbls>
            <c:dLbl>
              <c:idx val="0"/>
              <c:layout>
                <c:manualLayout>
                  <c:x val="-3.2294400699912511E-2"/>
                  <c:y val="-0.2213768115942028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C92-4E3E-8187-5E6982E49B97}"/>
                </c:ext>
              </c:extLst>
            </c:dLbl>
            <c:dLbl>
              <c:idx val="1"/>
              <c:layout>
                <c:manualLayout>
                  <c:x val="-2.1492235345581798E-2"/>
                  <c:y val="8.109893871961668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C92-4E3E-8187-5E6982E49B97}"/>
                </c:ext>
              </c:extLst>
            </c:dLbl>
            <c:dLbl>
              <c:idx val="2"/>
              <c:layout>
                <c:manualLayout>
                  <c:x val="5.4888178040244984E-2"/>
                  <c:y val="8.568869108752710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C92-4E3E-8187-5E6982E49B9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2411.8000000000002</c:v>
                </c:pt>
                <c:pt idx="1">
                  <c:v>190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C92-4E3E-8187-5E6982E49B97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4909909909909931"/>
          <c:y val="0.1541666666666667"/>
          <c:w val="0.37387387387387516"/>
          <c:h val="0.6916666666666665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0-2654-4851-BA04-467E2688754B}"/>
              </c:ext>
            </c:extLst>
          </c:dPt>
          <c:dPt>
            <c:idx val="1"/>
            <c:bubble3D val="0"/>
            <c:spPr>
              <a:solidFill>
                <a:schemeClr val="accent5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2654-4851-BA04-467E2688754B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2654-4851-BA04-467E2688754B}"/>
              </c:ext>
            </c:extLst>
          </c:dPt>
          <c:dLbls>
            <c:dLbl>
              <c:idx val="0"/>
              <c:layout>
                <c:manualLayout>
                  <c:x val="-0.104021422997801"/>
                  <c:y val="0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654-4851-BA04-467E2688754B}"/>
                </c:ext>
              </c:extLst>
            </c:dLbl>
            <c:dLbl>
              <c:idx val="1"/>
              <c:layout>
                <c:manualLayout>
                  <c:x val="-2.2760871107327801E-2"/>
                  <c:y val="2.0184976877890399E-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654-4851-BA04-467E2688754B}"/>
                </c:ext>
              </c:extLst>
            </c:dLbl>
            <c:dLbl>
              <c:idx val="2"/>
              <c:layout>
                <c:manualLayout>
                  <c:x val="0.18826913527700945"/>
                  <c:y val="-0.19484126984126995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654-4851-BA04-467E2688754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25274.6</c:v>
                </c:pt>
                <c:pt idx="1">
                  <c:v>6489.9</c:v>
                </c:pt>
                <c:pt idx="2">
                  <c:v>163295.70000000001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654-4851-BA04-467E2688754B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4963768115942084"/>
          <c:y val="0.19583333333333341"/>
          <c:w val="0.30072463768115942"/>
          <c:h val="0.6916666666666665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0-D0D8-4F5D-B797-66E58572D78C}"/>
              </c:ext>
            </c:extLst>
          </c:dPt>
          <c:dPt>
            <c:idx val="1"/>
            <c:bubble3D val="0"/>
            <c:spPr>
              <a:solidFill>
                <a:schemeClr val="accent5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D0D8-4F5D-B797-66E58572D78C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D0D8-4F5D-B797-66E58572D78C}"/>
              </c:ext>
            </c:extLst>
          </c:dPt>
          <c:dLbls>
            <c:dLbl>
              <c:idx val="0"/>
              <c:layout>
                <c:manualLayout>
                  <c:x val="-7.2169918977519121E-2"/>
                  <c:y val="0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0D8-4F5D-B797-66E58572D78C}"/>
                </c:ext>
              </c:extLst>
            </c:dLbl>
            <c:dLbl>
              <c:idx val="1"/>
              <c:layout>
                <c:manualLayout>
                  <c:x val="7.0752025562022171E-4"/>
                  <c:y val="3.530774278215224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0D8-4F5D-B797-66E58572D78C}"/>
                </c:ext>
              </c:extLst>
            </c:dLbl>
            <c:dLbl>
              <c:idx val="2"/>
              <c:layout>
                <c:manualLayout>
                  <c:x val="0.16145897523679098"/>
                  <c:y val="-0.1545833333333333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0D8-4F5D-B797-66E58572D78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26282.9</c:v>
                </c:pt>
                <c:pt idx="1">
                  <c:v>6749.1</c:v>
                </c:pt>
                <c:pt idx="2">
                  <c:v>167032.20000000001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0D8-4F5D-B797-66E58572D78C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683760683760735"/>
          <c:y val="0.12083149606299211"/>
          <c:w val="0.35470085470085488"/>
          <c:h val="0.6916666666666665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0-94E8-4B82-B855-CDD9A7251DC8}"/>
              </c:ext>
            </c:extLst>
          </c:dPt>
          <c:dPt>
            <c:idx val="1"/>
            <c:bubble3D val="0"/>
            <c:spPr>
              <a:solidFill>
                <a:schemeClr val="accent5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94E8-4B82-B855-CDD9A7251DC8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94E8-4B82-B855-CDD9A7251DC8}"/>
              </c:ext>
            </c:extLst>
          </c:dPt>
          <c:dLbls>
            <c:dLbl>
              <c:idx val="0"/>
              <c:layout>
                <c:manualLayout>
                  <c:x val="-8.6352379029544388E-2"/>
                  <c:y val="0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4E8-4B82-B855-CDD9A7251DC8}"/>
                </c:ext>
              </c:extLst>
            </c:dLbl>
            <c:dLbl>
              <c:idx val="1"/>
              <c:layout>
                <c:manualLayout>
                  <c:x val="-1.7956120869506705E-2"/>
                  <c:y val="2.7964167522537961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E8-4B82-B855-CDD9A7251DC8}"/>
                </c:ext>
              </c:extLst>
            </c:dLbl>
            <c:dLbl>
              <c:idx val="2"/>
              <c:layout>
                <c:manualLayout>
                  <c:x val="-0.13978195033313151"/>
                  <c:y val="-0.2323622047244094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E8-4B82-B855-CDD9A7251DC8}"/>
                </c:ext>
              </c:extLst>
            </c:dLbl>
            <c:dLbl>
              <c:idx val="3"/>
              <c:layout>
                <c:manualLayout>
                  <c:x val="0.13328622383740485"/>
                  <c:y val="0.12318840579710146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4E8-4B82-B855-CDD9A7251DC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24265</c:v>
                </c:pt>
                <c:pt idx="1">
                  <c:v>6230.7</c:v>
                </c:pt>
                <c:pt idx="2">
                  <c:v>156320.20000000001</c:v>
                </c:pt>
                <c:pt idx="3">
                  <c:v>58715.3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4E8-4B82-B855-CDD9A7251DC8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358162126285932E-2"/>
          <c:y val="9.9899051080153643E-4"/>
          <c:w val="0.96726190476190177"/>
          <c:h val="0.86866704161980102"/>
        </c:manualLayout>
      </c:layout>
      <c:areaChart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Общегосударственные вопросы</c:v>
                </c:pt>
              </c:strCache>
            </c:strRef>
          </c:tx>
          <c:dLbls>
            <c:dLbl>
              <c:idx val="0"/>
              <c:layout>
                <c:manualLayout>
                  <c:x val="4.907018567123554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AF3-417A-9C1E-70761AE6BA4C}"/>
                </c:ext>
              </c:extLst>
            </c:dLbl>
            <c:dLbl>
              <c:idx val="1"/>
              <c:layout>
                <c:manualLayout>
                  <c:x val="-2.1494766857846474E-3"/>
                  <c:y val="1.4880952380952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AF3-417A-9C1E-70761AE6BA4C}"/>
                </c:ext>
              </c:extLst>
            </c:dLbl>
            <c:dLbl>
              <c:idx val="2"/>
              <c:layout>
                <c:manualLayout>
                  <c:x val="-1.0820777032500584E-2"/>
                  <c:y val="1.4880952380952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AF3-417A-9C1E-70761AE6BA4C}"/>
                </c:ext>
              </c:extLst>
            </c:dLbl>
            <c:dLbl>
              <c:idx val="3"/>
              <c:layout>
                <c:manualLayout>
                  <c:x val="-2.9118952723502154E-2"/>
                  <c:y val="1.78571428571429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AF3-417A-9C1E-70761AE6BA4C}"/>
                </c:ext>
              </c:extLst>
            </c:dLbl>
            <c:dLbl>
              <c:idx val="4"/>
              <c:layout>
                <c:manualLayout>
                  <c:x val="-3.4979423868312758E-2"/>
                  <c:y val="1.48809523809524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AF3-417A-9C1E-70761AE6BA4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2021 год (отчет)</c:v>
                </c:pt>
                <c:pt idx="1">
                  <c:v>2022 год (план)</c:v>
                </c:pt>
                <c:pt idx="2">
                  <c:v>2023 год</c:v>
                </c:pt>
                <c:pt idx="3">
                  <c:v>2024 год</c:v>
                </c:pt>
                <c:pt idx="4">
                  <c:v>2025 год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>
                  <c:v>1670.1</c:v>
                </c:pt>
                <c:pt idx="1">
                  <c:v>2419</c:v>
                </c:pt>
                <c:pt idx="2">
                  <c:v>3189.6</c:v>
                </c:pt>
                <c:pt idx="3">
                  <c:v>3322.3</c:v>
                </c:pt>
                <c:pt idx="4">
                  <c:v>3454.8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AF3-417A-9C1E-70761AE6BA4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Национальная безопасность и правоохранительная деятельность</c:v>
                </c:pt>
              </c:strCache>
            </c:strRef>
          </c:tx>
          <c:dLbls>
            <c:dLbl>
              <c:idx val="0"/>
              <c:layout>
                <c:manualLayout>
                  <c:x val="6.0929652311979471E-2"/>
                  <c:y val="-4.66451068616422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AF3-417A-9C1E-70761AE6BA4C}"/>
                </c:ext>
              </c:extLst>
            </c:dLbl>
            <c:dLbl>
              <c:idx val="1"/>
              <c:layout>
                <c:manualLayout>
                  <c:x val="-2.7374355983279921E-3"/>
                  <c:y val="-2.50000000000000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AF3-417A-9C1E-70761AE6BA4C}"/>
                </c:ext>
              </c:extLst>
            </c:dLbl>
            <c:dLbl>
              <c:idx val="2"/>
              <c:layout>
                <c:manualLayout>
                  <c:x val="-9.6267133275007369E-3"/>
                  <c:y val="-7.73809523809523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AF3-417A-9C1E-70761AE6BA4C}"/>
                </c:ext>
              </c:extLst>
            </c:dLbl>
            <c:dLbl>
              <c:idx val="3"/>
              <c:layout>
                <c:manualLayout>
                  <c:x val="-2.7998282622079686E-2"/>
                  <c:y val="-7.9546306711659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AF3-417A-9C1E-70761AE6BA4C}"/>
                </c:ext>
              </c:extLst>
            </c:dLbl>
            <c:dLbl>
              <c:idx val="4"/>
              <c:layout>
                <c:manualLayout>
                  <c:x val="-4.6590194744175494E-2"/>
                  <c:y val="-2.60280746156730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AF3-417A-9C1E-70761AE6BA4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2021 год (отчет)</c:v>
                </c:pt>
                <c:pt idx="1">
                  <c:v>2022 год (план)</c:v>
                </c:pt>
                <c:pt idx="2">
                  <c:v>2023 год</c:v>
                </c:pt>
                <c:pt idx="3">
                  <c:v>2024 год</c:v>
                </c:pt>
                <c:pt idx="4">
                  <c:v>2025 год</c:v>
                </c:pt>
              </c:strCache>
            </c:strRef>
          </c:cat>
          <c:val>
            <c:numRef>
              <c:f>Лист1!$C$2:$C$6</c:f>
              <c:numCache>
                <c:formatCode>0.0</c:formatCode>
                <c:ptCount val="5"/>
                <c:pt idx="0">
                  <c:v>1045.2</c:v>
                </c:pt>
                <c:pt idx="1">
                  <c:v>1275</c:v>
                </c:pt>
                <c:pt idx="2">
                  <c:v>1785</c:v>
                </c:pt>
                <c:pt idx="3">
                  <c:v>1466.3</c:v>
                </c:pt>
                <c:pt idx="4">
                  <c:v>1530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FAF3-417A-9C1E-70761AE6BA4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Национальная экономика</c:v>
                </c:pt>
              </c:strCache>
            </c:strRef>
          </c:tx>
          <c:dLbls>
            <c:dLbl>
              <c:idx val="0"/>
              <c:layout>
                <c:manualLayout>
                  <c:x val="6.1158906062668085E-2"/>
                  <c:y val="-2.60283089613798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AF3-417A-9C1E-70761AE6BA4C}"/>
                </c:ext>
              </c:extLst>
            </c:dLbl>
            <c:dLbl>
              <c:idx val="1"/>
              <c:layout>
                <c:manualLayout>
                  <c:x val="5.4563492063492312E-3"/>
                  <c:y val="-4.76190476190476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AF3-417A-9C1E-70761AE6BA4C}"/>
                </c:ext>
              </c:extLst>
            </c:dLbl>
            <c:dLbl>
              <c:idx val="2"/>
              <c:layout>
                <c:manualLayout>
                  <c:x val="-4.46428571428571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AF3-417A-9C1E-70761AE6BA4C}"/>
                </c:ext>
              </c:extLst>
            </c:dLbl>
            <c:dLbl>
              <c:idx val="3"/>
              <c:layout>
                <c:manualLayout>
                  <c:x val="-2.2064255856906786E-2"/>
                  <c:y val="1.1092988376453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AF3-417A-9C1E-70761AE6BA4C}"/>
                </c:ext>
              </c:extLst>
            </c:dLbl>
            <c:dLbl>
              <c:idx val="4"/>
              <c:layout>
                <c:manualLayout>
                  <c:x val="-3.4979423868312758E-2"/>
                  <c:y val="-6.9806899137607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AF3-417A-9C1E-70761AE6BA4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2021 год (отчет)</c:v>
                </c:pt>
                <c:pt idx="1">
                  <c:v>2022 год (план)</c:v>
                </c:pt>
                <c:pt idx="2">
                  <c:v>2023 год</c:v>
                </c:pt>
                <c:pt idx="3">
                  <c:v>2024 год</c:v>
                </c:pt>
                <c:pt idx="4">
                  <c:v>2025 год</c:v>
                </c:pt>
              </c:strCache>
            </c:strRef>
          </c:cat>
          <c:val>
            <c:numRef>
              <c:f>Лист1!$D$2:$D$6</c:f>
              <c:numCache>
                <c:formatCode>0.0</c:formatCode>
                <c:ptCount val="5"/>
                <c:pt idx="0">
                  <c:v>23565.200000000001</c:v>
                </c:pt>
                <c:pt idx="1">
                  <c:v>26596.7</c:v>
                </c:pt>
                <c:pt idx="2">
                  <c:v>25709.7</c:v>
                </c:pt>
                <c:pt idx="3">
                  <c:v>26779.4</c:v>
                </c:pt>
                <c:pt idx="4">
                  <c:v>27847.7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FAF3-417A-9C1E-70761AE6BA4C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Жилищно-коммунальное хозяйство</c:v>
                </c:pt>
              </c:strCache>
            </c:strRef>
          </c:tx>
          <c:dLbls>
            <c:dLbl>
              <c:idx val="0"/>
              <c:layout>
                <c:manualLayout>
                  <c:x val="7.407407407407407E-2"/>
                  <c:y val="-1.4880952380952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AF3-417A-9C1E-70761AE6BA4C}"/>
                </c:ext>
              </c:extLst>
            </c:dLbl>
            <c:dLbl>
              <c:idx val="3"/>
              <c:layout>
                <c:manualLayout>
                  <c:x val="-3.4979423868312758E-2"/>
                  <c:y val="-5.952380952380952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AF3-417A-9C1E-70761AE6BA4C}"/>
                </c:ext>
              </c:extLst>
            </c:dLbl>
            <c:dLbl>
              <c:idx val="4"/>
              <c:layout>
                <c:manualLayout>
                  <c:x val="-3.4979423868312758E-2"/>
                  <c:y val="8.928571428571417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FAF3-417A-9C1E-70761AE6BA4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2021 год (отчет)</c:v>
                </c:pt>
                <c:pt idx="1">
                  <c:v>2022 год (план)</c:v>
                </c:pt>
                <c:pt idx="2">
                  <c:v>2023 год</c:v>
                </c:pt>
                <c:pt idx="3">
                  <c:v>2024 год</c:v>
                </c:pt>
                <c:pt idx="4">
                  <c:v>2025 год</c:v>
                </c:pt>
              </c:strCache>
            </c:strRef>
          </c:cat>
          <c:val>
            <c:numRef>
              <c:f>Лист1!$E$2:$E$6</c:f>
              <c:numCache>
                <c:formatCode>0.0</c:formatCode>
                <c:ptCount val="5"/>
                <c:pt idx="0">
                  <c:v>13122.6</c:v>
                </c:pt>
                <c:pt idx="1">
                  <c:v>14323.3</c:v>
                </c:pt>
                <c:pt idx="2">
                  <c:v>27359.200000000001</c:v>
                </c:pt>
                <c:pt idx="3">
                  <c:v>15623.9</c:v>
                </c:pt>
                <c:pt idx="4">
                  <c:v>16523.099999999999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FAF3-417A-9C1E-70761AE6BA4C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Образование</c:v>
                </c:pt>
              </c:strCache>
            </c:strRef>
          </c:tx>
          <c:dLbls>
            <c:dLbl>
              <c:idx val="0"/>
              <c:layout>
                <c:manualLayout>
                  <c:x val="7.2016460905349924E-2"/>
                  <c:y val="-3.57142857142857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FAF3-417A-9C1E-70761AE6BA4C}"/>
                </c:ext>
              </c:extLst>
            </c:dLbl>
            <c:dLbl>
              <c:idx val="3"/>
              <c:layout>
                <c:manualLayout>
                  <c:x val="-2.8806584362139898E-2"/>
                  <c:y val="-1.4880952380952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FAF3-417A-9C1E-70761AE6BA4C}"/>
                </c:ext>
              </c:extLst>
            </c:dLbl>
            <c:dLbl>
              <c:idx val="4"/>
              <c:layout>
                <c:manualLayout>
                  <c:x val="-4.7325102880658436E-2"/>
                  <c:y val="-1.4880952380952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FAF3-417A-9C1E-70761AE6BA4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2021 год (отчет)</c:v>
                </c:pt>
                <c:pt idx="1">
                  <c:v>2022 год (план)</c:v>
                </c:pt>
                <c:pt idx="2">
                  <c:v>2023 год</c:v>
                </c:pt>
                <c:pt idx="3">
                  <c:v>2024 год</c:v>
                </c:pt>
                <c:pt idx="4">
                  <c:v>2025 год</c:v>
                </c:pt>
              </c:strCache>
            </c:strRef>
          </c:cat>
          <c:val>
            <c:numRef>
              <c:f>Лист1!$F$2:$F$6</c:f>
              <c:numCache>
                <c:formatCode>0.0</c:formatCode>
                <c:ptCount val="5"/>
                <c:pt idx="0">
                  <c:v>3447</c:v>
                </c:pt>
                <c:pt idx="1">
                  <c:v>2927</c:v>
                </c:pt>
                <c:pt idx="2">
                  <c:v>4466.1000000000004</c:v>
                </c:pt>
                <c:pt idx="3">
                  <c:v>3341.6</c:v>
                </c:pt>
                <c:pt idx="4">
                  <c:v>3486.2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FAF3-417A-9C1E-70761AE6BA4C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Культура, кинематография</c:v>
                </c:pt>
              </c:strCache>
            </c:strRef>
          </c:tx>
          <c:dLbls>
            <c:dLbl>
              <c:idx val="0"/>
              <c:layout>
                <c:manualLayout>
                  <c:x val="6.1728395061728392E-2"/>
                  <c:y val="-5.35714285714284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FAF3-417A-9C1E-70761AE6BA4C}"/>
                </c:ext>
              </c:extLst>
            </c:dLbl>
            <c:dLbl>
              <c:idx val="1"/>
              <c:layout>
                <c:manualLayout>
                  <c:x val="-1.9841269841269931E-3"/>
                  <c:y val="-2.61904761904761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FAF3-417A-9C1E-70761AE6BA4C}"/>
                </c:ext>
              </c:extLst>
            </c:dLbl>
            <c:dLbl>
              <c:idx val="2"/>
              <c:layout>
                <c:manualLayout>
                  <c:x val="-1.9841269841269931E-3"/>
                  <c:y val="-1.66666666666667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FAF3-417A-9C1E-70761AE6BA4C}"/>
                </c:ext>
              </c:extLst>
            </c:dLbl>
            <c:dLbl>
              <c:idx val="3"/>
              <c:layout>
                <c:manualLayout>
                  <c:x val="-2.2633744855967114E-2"/>
                  <c:y val="-1.96428571428571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FAF3-417A-9C1E-70761AE6BA4C}"/>
                </c:ext>
              </c:extLst>
            </c:dLbl>
            <c:dLbl>
              <c:idx val="4"/>
              <c:layout>
                <c:manualLayout>
                  <c:x val="-3.4979423868312758E-2"/>
                  <c:y val="-4.8809523809523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FAF3-417A-9C1E-70761AE6BA4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2021 год (отчет)</c:v>
                </c:pt>
                <c:pt idx="1">
                  <c:v>2022 год (план)</c:v>
                </c:pt>
                <c:pt idx="2">
                  <c:v>2023 год</c:v>
                </c:pt>
                <c:pt idx="3">
                  <c:v>2024 год</c:v>
                </c:pt>
                <c:pt idx="4">
                  <c:v>2025 год</c:v>
                </c:pt>
              </c:strCache>
            </c:strRef>
          </c:cat>
          <c:val>
            <c:numRef>
              <c:f>Лист1!$G$2:$G$6</c:f>
              <c:numCache>
                <c:formatCode>0.0</c:formatCode>
                <c:ptCount val="5"/>
                <c:pt idx="0">
                  <c:v>94948.800000000003</c:v>
                </c:pt>
                <c:pt idx="1">
                  <c:v>141785.1</c:v>
                </c:pt>
                <c:pt idx="2">
                  <c:v>146349.70000000001</c:v>
                </c:pt>
                <c:pt idx="3">
                  <c:v>98751.7</c:v>
                </c:pt>
                <c:pt idx="4">
                  <c:v>97684.2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F-FAF3-417A-9C1E-70761AE6BA4C}"/>
            </c:ext>
          </c:extLst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Социальная политика</c:v>
                </c:pt>
              </c:strCache>
            </c:strRef>
          </c:tx>
          <c:dLbls>
            <c:dLbl>
              <c:idx val="0"/>
              <c:layout>
                <c:manualLayout>
                  <c:x val="6.1728395061728392E-2"/>
                  <c:y val="3.32791994750656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FAF3-417A-9C1E-70761AE6BA4C}"/>
                </c:ext>
              </c:extLst>
            </c:dLbl>
            <c:dLbl>
              <c:idx val="1"/>
              <c:layout>
                <c:manualLayout>
                  <c:x val="-9.9756974822591722E-3"/>
                  <c:y val="2.86796962879640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FAF3-417A-9C1E-70761AE6BA4C}"/>
                </c:ext>
              </c:extLst>
            </c:dLbl>
            <c:dLbl>
              <c:idx val="2"/>
              <c:layout>
                <c:manualLayout>
                  <c:x val="-4.7214931466899972E-3"/>
                  <c:y val="4.65366047994000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FAF3-417A-9C1E-70761AE6BA4C}"/>
                </c:ext>
              </c:extLst>
            </c:dLbl>
            <c:dLbl>
              <c:idx val="3"/>
              <c:layout>
                <c:manualLayout>
                  <c:x val="-2.5297619047619214E-2"/>
                  <c:y val="8.65800865800870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FAF3-417A-9C1E-70761AE6BA4C}"/>
                </c:ext>
              </c:extLst>
            </c:dLbl>
            <c:dLbl>
              <c:idx val="4"/>
              <c:layout>
                <c:manualLayout>
                  <c:x val="-5.9138070704124954E-2"/>
                  <c:y val="1.75864735658042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FAF3-417A-9C1E-70761AE6BA4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2021 год (отчет)</c:v>
                </c:pt>
                <c:pt idx="1">
                  <c:v>2022 год (план)</c:v>
                </c:pt>
                <c:pt idx="2">
                  <c:v>2023 год</c:v>
                </c:pt>
                <c:pt idx="3">
                  <c:v>2024 год</c:v>
                </c:pt>
                <c:pt idx="4">
                  <c:v>2025 год</c:v>
                </c:pt>
              </c:strCache>
            </c:strRef>
          </c:cat>
          <c:val>
            <c:numRef>
              <c:f>Лист1!$H$2:$H$6</c:f>
              <c:numCache>
                <c:formatCode>0.0</c:formatCode>
                <c:ptCount val="5"/>
                <c:pt idx="0">
                  <c:v>373.6</c:v>
                </c:pt>
                <c:pt idx="1">
                  <c:v>492.9</c:v>
                </c:pt>
                <c:pt idx="2">
                  <c:v>642.79999999999995</c:v>
                </c:pt>
                <c:pt idx="3">
                  <c:v>669.5</c:v>
                </c:pt>
                <c:pt idx="4">
                  <c:v>696.2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5-FAF3-417A-9C1E-70761AE6BA4C}"/>
            </c:ext>
          </c:extLst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dLbls>
            <c:dLbl>
              <c:idx val="0"/>
              <c:layout>
                <c:manualLayout>
                  <c:x val="7.3761705712711831E-2"/>
                  <c:y val="-1.10929883764529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FAF3-417A-9C1E-70761AE6BA4C}"/>
                </c:ext>
              </c:extLst>
            </c:dLbl>
            <c:dLbl>
              <c:idx val="1"/>
              <c:layout>
                <c:manualLayout>
                  <c:x val="-5.327111888791679E-4"/>
                  <c:y val="-2.0833333333333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FAF3-417A-9C1E-70761AE6BA4C}"/>
                </c:ext>
              </c:extLst>
            </c:dLbl>
            <c:dLbl>
              <c:idx val="2"/>
              <c:layout>
                <c:manualLayout>
                  <c:x val="4.8501344739314955E-3"/>
                  <c:y val="-2.97619047619047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FAF3-417A-9C1E-70761AE6BA4C}"/>
                </c:ext>
              </c:extLst>
            </c:dLbl>
            <c:dLbl>
              <c:idx val="3"/>
              <c:layout>
                <c:manualLayout>
                  <c:x val="-2.7851333398140072E-2"/>
                  <c:y val="-2.89501312335957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FAF3-417A-9C1E-70761AE6BA4C}"/>
                </c:ext>
              </c:extLst>
            </c:dLbl>
            <c:dLbl>
              <c:idx val="4"/>
              <c:layout>
                <c:manualLayout>
                  <c:x val="-6.9958847736625515E-2"/>
                  <c:y val="-3.11147825271840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FAF3-417A-9C1E-70761AE6BA4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2021 год (отчет)</c:v>
                </c:pt>
                <c:pt idx="1">
                  <c:v>2022 год (план)</c:v>
                </c:pt>
                <c:pt idx="2">
                  <c:v>2023 год</c:v>
                </c:pt>
                <c:pt idx="3">
                  <c:v>2024 год</c:v>
                </c:pt>
                <c:pt idx="4">
                  <c:v>2025 год</c:v>
                </c:pt>
              </c:strCache>
            </c:strRef>
          </c:cat>
          <c:val>
            <c:numRef>
              <c:f>Лист1!$I$2:$I$6</c:f>
              <c:numCache>
                <c:formatCode>0.0</c:formatCode>
                <c:ptCount val="5"/>
                <c:pt idx="0">
                  <c:v>10.4</c:v>
                </c:pt>
                <c:pt idx="1">
                  <c:v>10.6</c:v>
                </c:pt>
                <c:pt idx="2">
                  <c:v>11.1</c:v>
                </c:pt>
                <c:pt idx="3">
                  <c:v>11.6</c:v>
                </c:pt>
                <c:pt idx="4">
                  <c:v>12.1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B-FAF3-417A-9C1E-70761AE6BA4C}"/>
            </c:ext>
          </c:extLst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Средства массовой информации</c:v>
                </c:pt>
              </c:strCache>
            </c:strRef>
          </c:tx>
          <c:dLbls>
            <c:dLbl>
              <c:idx val="0"/>
              <c:layout>
                <c:manualLayout>
                  <c:x val="7.2934934059168635E-2"/>
                  <c:y val="2.97619047619046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FAF3-417A-9C1E-70761AE6BA4C}"/>
                </c:ext>
              </c:extLst>
            </c:dLbl>
            <c:dLbl>
              <c:idx val="1"/>
              <c:layout>
                <c:manualLayout>
                  <c:x val="-2.9761904761904812E-3"/>
                  <c:y val="2.38095238095238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FAF3-417A-9C1E-70761AE6BA4C}"/>
                </c:ext>
              </c:extLst>
            </c:dLbl>
            <c:dLbl>
              <c:idx val="2"/>
              <c:layout>
                <c:manualLayout>
                  <c:x val="5.9523809523809521E-3"/>
                  <c:y val="-7.14285714285715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FAF3-417A-9C1E-70761AE6BA4C}"/>
                </c:ext>
              </c:extLst>
            </c:dLbl>
            <c:dLbl>
              <c:idx val="3"/>
              <c:layout>
                <c:manualLayout>
                  <c:x val="-2.2633744855967114E-2"/>
                  <c:y val="-2.81385920509936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F-FAF3-417A-9C1E-70761AE6BA4C}"/>
                </c:ext>
              </c:extLst>
            </c:dLbl>
            <c:dLbl>
              <c:idx val="4"/>
              <c:layout>
                <c:manualLayout>
                  <c:x val="-4.8813227050322518E-2"/>
                  <c:y val="-2.2619047619047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0-FAF3-417A-9C1E-70761AE6BA4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2021 год (отчет)</c:v>
                </c:pt>
                <c:pt idx="1">
                  <c:v>2022 год (план)</c:v>
                </c:pt>
                <c:pt idx="2">
                  <c:v>2023 год</c:v>
                </c:pt>
                <c:pt idx="3">
                  <c:v>2024 год</c:v>
                </c:pt>
                <c:pt idx="4">
                  <c:v>2025 год</c:v>
                </c:pt>
              </c:strCache>
            </c:strRef>
          </c:cat>
          <c:val>
            <c:numRef>
              <c:f>Лист1!$J$2:$J$6</c:f>
              <c:numCache>
                <c:formatCode>0.0</c:formatCode>
                <c:ptCount val="5"/>
                <c:pt idx="0">
                  <c:v>32570.2</c:v>
                </c:pt>
                <c:pt idx="1">
                  <c:v>38864.300000000003</c:v>
                </c:pt>
                <c:pt idx="2">
                  <c:v>44026.3</c:v>
                </c:pt>
                <c:pt idx="3">
                  <c:v>43796.4</c:v>
                </c:pt>
                <c:pt idx="4">
                  <c:v>45536.3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1-FAF3-417A-9C1E-70761AE6BA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0167168"/>
        <c:axId val="130168704"/>
      </c:areaChart>
      <c:catAx>
        <c:axId val="1301671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one"/>
        <c:crossAx val="130168704"/>
        <c:crosses val="autoZero"/>
        <c:auto val="1"/>
        <c:lblAlgn val="ctr"/>
        <c:lblOffset val="100"/>
        <c:noMultiLvlLbl val="0"/>
      </c:catAx>
      <c:valAx>
        <c:axId val="130168704"/>
        <c:scaling>
          <c:orientation val="minMax"/>
        </c:scaling>
        <c:delete val="1"/>
        <c:axPos val="l"/>
        <c:majorGridlines/>
        <c:numFmt formatCode="0%" sourceLinked="1"/>
        <c:majorTickMark val="out"/>
        <c:minorTickMark val="none"/>
        <c:tickLblPos val="nextTo"/>
        <c:crossAx val="130167168"/>
        <c:crosses val="autoZero"/>
        <c:crossBetween val="midCat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724137931034524E-2"/>
          <c:y val="0"/>
          <c:w val="0.93678160919540265"/>
          <c:h val="0.8581233595800527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baseline="0" dirty="0" smtClean="0"/>
                      <a:t>43 935</a:t>
                    </a:r>
                    <a:r>
                      <a:rPr lang="en-US" dirty="0" smtClean="0"/>
                      <a:t>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05A-4419-A5E1-473CDF9D092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baseline="0" dirty="0" smtClean="0"/>
                      <a:t>43 703</a:t>
                    </a:r>
                    <a:r>
                      <a:rPr lang="en-US" dirty="0" smtClean="0"/>
                      <a:t>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05A-4419-A5E1-473CDF9D092C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baseline="0" dirty="0" smtClean="0"/>
                      <a:t>45 442</a:t>
                    </a:r>
                    <a:r>
                      <a:rPr lang="en-US" dirty="0" smtClean="0"/>
                      <a:t>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05A-4419-A5E1-473CDF9D092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43935.6</c:v>
                </c:pt>
                <c:pt idx="1">
                  <c:v>43703.9</c:v>
                </c:pt>
                <c:pt idx="2">
                  <c:v>45442.1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05A-4419-A5E1-473CDF9D092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2.8735632183908046E-3"/>
                  <c:y val="-2.81249599897573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05A-4419-A5E1-473CDF9D092C}"/>
                </c:ext>
              </c:extLst>
            </c:dLbl>
            <c:dLbl>
              <c:idx val="1"/>
              <c:layout>
                <c:manualLayout>
                  <c:x val="-5.7473527016019552E-3"/>
                  <c:y val="-3.93800012803277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05A-4419-A5E1-473CDF9D092C}"/>
                </c:ext>
              </c:extLst>
            </c:dLbl>
            <c:dLbl>
              <c:idx val="2"/>
              <c:layout>
                <c:manualLayout>
                  <c:x val="2.8733369535704589E-3"/>
                  <c:y val="-2.68801613212982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05A-4419-A5E1-473CDF9D092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</c:strCache>
            </c:strRef>
          </c:cat>
          <c:val>
            <c:numRef>
              <c:f>Лист1!$C$2:$C$4</c:f>
              <c:numCache>
                <c:formatCode>0.0</c:formatCode>
                <c:ptCount val="3"/>
                <c:pt idx="0">
                  <c:v>50</c:v>
                </c:pt>
                <c:pt idx="1">
                  <c:v>50</c:v>
                </c:pt>
                <c:pt idx="2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05A-4419-A5E1-473CDF9D092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2.8735632183908046E-3"/>
                  <c:y val="7.11382113821139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05A-4419-A5E1-473CDF9D092C}"/>
                </c:ext>
              </c:extLst>
            </c:dLbl>
            <c:dLbl>
              <c:idx val="1"/>
              <c:layout>
                <c:manualLayout>
                  <c:x val="-2.8735632183908046E-3"/>
                  <c:y val="3.0487804878048782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42,5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05A-4419-A5E1-473CDF9D092C}"/>
                </c:ext>
              </c:extLst>
            </c:dLbl>
            <c:dLbl>
              <c:idx val="2"/>
              <c:layout>
                <c:manualLayout>
                  <c:x val="5.746900171961263E-3"/>
                  <c:y val="9.705204532360274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05A-4419-A5E1-473CDF9D092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</c:strCache>
            </c:strRef>
          </c:cat>
          <c:val>
            <c:numRef>
              <c:f>Лист1!$D$2:$D$4</c:f>
              <c:numCache>
                <c:formatCode>0.0</c:formatCode>
                <c:ptCount val="3"/>
                <c:pt idx="0" formatCode="General">
                  <c:v>40.700000000000003</c:v>
                </c:pt>
                <c:pt idx="1">
                  <c:v>42.5</c:v>
                </c:pt>
                <c:pt idx="2" formatCode="General">
                  <c:v>44.2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F05A-4419-A5E1-473CDF9D09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overlap val="100"/>
        <c:axId val="133389696"/>
        <c:axId val="133399680"/>
      </c:barChart>
      <c:catAx>
        <c:axId val="13338969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33399680"/>
        <c:crosses val="autoZero"/>
        <c:auto val="1"/>
        <c:lblAlgn val="ctr"/>
        <c:lblOffset val="100"/>
        <c:noMultiLvlLbl val="0"/>
      </c:catAx>
      <c:valAx>
        <c:axId val="133399680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1333896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"/>
          <c:w val="0.97708333333333364"/>
          <c:h val="0.8057572749058541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3.7500000000000006E-2"/>
                  <c:y val="-0.1217391304347827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dirty="0" smtClean="0"/>
                      <a:t>11,1</a:t>
                    </a:r>
                  </a:p>
                  <a:p>
                    <a:pPr>
                      <a:defRPr/>
                    </a:pPr>
                    <a:r>
                      <a:rPr lang="ru-RU" dirty="0" smtClean="0"/>
                      <a:t>тыс.руб.</a:t>
                    </a:r>
                  </a:p>
                </c:rich>
              </c:tx>
              <c:spPr>
                <a:solidFill>
                  <a:schemeClr val="bg1"/>
                </a:solidFill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8D1-4DF6-8AB1-0CF32AFBD98F}"/>
                </c:ext>
              </c:extLst>
            </c:dLbl>
            <c:dLbl>
              <c:idx val="1"/>
              <c:layout>
                <c:manualLayout>
                  <c:x val="4.3749999999999997E-2"/>
                  <c:y val="-6.0869565217391314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dirty="0" smtClean="0"/>
                      <a:t>11,6</a:t>
                    </a:r>
                  </a:p>
                  <a:p>
                    <a:pPr>
                      <a:defRPr/>
                    </a:pPr>
                    <a:r>
                      <a:rPr lang="ru-RU" dirty="0" smtClean="0"/>
                      <a:t>тыс.руб.</a:t>
                    </a:r>
                    <a:endParaRPr lang="ru-RU" dirty="0"/>
                  </a:p>
                </c:rich>
              </c:tx>
              <c:spPr>
                <a:solidFill>
                  <a:schemeClr val="bg1"/>
                </a:solidFill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8D1-4DF6-8AB1-0CF32AFBD98F}"/>
                </c:ext>
              </c:extLst>
            </c:dLbl>
            <c:dLbl>
              <c:idx val="2"/>
              <c:layout>
                <c:manualLayout>
                  <c:x val="1.6856060606060656E-2"/>
                  <c:y val="0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dirty="0" smtClean="0"/>
                      <a:t>12,1</a:t>
                    </a:r>
                  </a:p>
                  <a:p>
                    <a:pPr>
                      <a:defRPr/>
                    </a:pPr>
                    <a:r>
                      <a:rPr lang="ru-RU" dirty="0" smtClean="0"/>
                      <a:t>тыс. руб.</a:t>
                    </a:r>
                    <a:endParaRPr lang="ru-RU" dirty="0"/>
                  </a:p>
                </c:rich>
              </c:tx>
              <c:spPr>
                <a:solidFill>
                  <a:schemeClr val="bg1"/>
                </a:solidFill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8D1-4DF6-8AB1-0CF32AFBD98F}"/>
                </c:ext>
              </c:extLst>
            </c:dLbl>
            <c:spPr>
              <a:solidFill>
                <a:schemeClr val="accent5">
                  <a:lumMod val="75000"/>
                </a:schemeClr>
              </a:solidFill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 formatCode="0.0">
                  <c:v>11.1</c:v>
                </c:pt>
                <c:pt idx="1">
                  <c:v>11.6</c:v>
                </c:pt>
                <c:pt idx="2">
                  <c:v>12.1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8D1-4DF6-8AB1-0CF32AFBD98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4-98D1-4DF6-8AB1-0CF32AFBD98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gapDepth val="95"/>
        <c:shape val="box"/>
        <c:axId val="135760128"/>
        <c:axId val="135778304"/>
        <c:axId val="0"/>
      </c:bar3DChart>
      <c:catAx>
        <c:axId val="13576012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35778304"/>
        <c:crosses val="autoZero"/>
        <c:auto val="1"/>
        <c:lblAlgn val="ctr"/>
        <c:lblOffset val="100"/>
        <c:noMultiLvlLbl val="0"/>
      </c:catAx>
      <c:valAx>
        <c:axId val="135778304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one"/>
        <c:crossAx val="1357601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10648950131233595"/>
          <c:w val="1"/>
          <c:h val="0.6929568387284933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baseline="0" dirty="0" smtClean="0"/>
                      <a:t>128 715</a:t>
                    </a:r>
                    <a:r>
                      <a:rPr lang="en-US" dirty="0" smtClean="0"/>
                      <a:t>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465-4C47-BB3F-79D0D0A625E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80 379,7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65-4C47-BB3F-79D0D0A625E3}"/>
                </c:ext>
              </c:extLst>
            </c:dLbl>
            <c:dLbl>
              <c:idx val="2"/>
              <c:layout>
                <c:manualLayout>
                  <c:x val="7.2463768115942359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78 579</a:t>
                    </a:r>
                    <a:r>
                      <a:rPr lang="en-US" dirty="0" smtClean="0"/>
                      <a:t>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65-4C47-BB3F-79D0D0A625E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 formatCode="#,##0.0">
                  <c:v>128715.3</c:v>
                </c:pt>
                <c:pt idx="1">
                  <c:v>80379.7</c:v>
                </c:pt>
                <c:pt idx="2">
                  <c:v>78579.5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465-4C47-BB3F-79D0D0A625E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17 634,4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465-4C47-BB3F-79D0D0A625E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18</a:t>
                    </a:r>
                    <a:r>
                      <a:rPr lang="en-US" baseline="0" dirty="0" smtClean="0"/>
                      <a:t> 372,0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465-4C47-BB3F-79D0D0A625E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 smtClean="0"/>
                      <a:t>19</a:t>
                    </a:r>
                    <a:r>
                      <a:rPr lang="en-US" baseline="0" dirty="0" smtClean="0"/>
                      <a:t> 104,7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465-4C47-BB3F-79D0D0A625E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17634.400000000001</c:v>
                </c:pt>
                <c:pt idx="1">
                  <c:v>18372</c:v>
                </c:pt>
                <c:pt idx="2">
                  <c:v>19104.7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465-4C47-BB3F-79D0D0A625E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140138368"/>
        <c:axId val="140139904"/>
      </c:barChart>
      <c:catAx>
        <c:axId val="14013836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40139904"/>
        <c:crosses val="autoZero"/>
        <c:auto val="1"/>
        <c:lblAlgn val="ctr"/>
        <c:lblOffset val="100"/>
        <c:noMultiLvlLbl val="0"/>
      </c:catAx>
      <c:valAx>
        <c:axId val="140139904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one"/>
        <c:crossAx val="1401383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6.8965517241379309E-2"/>
          <c:w val="0.92810457516339873"/>
          <c:h val="0.8735632183908046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0-3168-4C71-8FC6-38FFDF8A6AA1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3168-4C71-8FC6-38FFDF8A6AA1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 sz="1200" dirty="0" smtClean="0"/>
                      <a:t>4400,0</a:t>
                    </a:r>
                    <a:endParaRPr lang="en-US" sz="12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168-4C71-8FC6-38FFDF8A6AA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66.099999999999994</c:v>
                </c:pt>
                <c:pt idx="1">
                  <c:v>2860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68-4C71-8FC6-38FFDF8A6AA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138125312"/>
        <c:axId val="138126848"/>
      </c:barChart>
      <c:catAx>
        <c:axId val="13812531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one"/>
        <c:crossAx val="138126848"/>
        <c:crosses val="autoZero"/>
        <c:auto val="1"/>
        <c:lblAlgn val="ctr"/>
        <c:lblOffset val="100"/>
        <c:noMultiLvlLbl val="0"/>
      </c:catAx>
      <c:valAx>
        <c:axId val="138126848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one"/>
        <c:crossAx val="1381253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027027027027202E-2"/>
          <c:y val="6.6265060240963861E-2"/>
          <c:w val="0.97297297297297303"/>
          <c:h val="0.867469879518076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0-8F66-454F-89B8-3D0A0A7C5C03}"/>
              </c:ext>
            </c:extLst>
          </c:dPt>
          <c:dLbls>
            <c:dLbl>
              <c:idx val="1"/>
              <c:layout>
                <c:manualLayout>
                  <c:x val="4.7615298087739033E-3"/>
                  <c:y val="6.0240963855421803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3272</a:t>
                    </a:r>
                    <a:r>
                      <a:rPr lang="en-US" baseline="0" dirty="0" smtClean="0"/>
                      <a:t>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F66-454F-89B8-3D0A0A7C5C0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 formatCode="0.0">
                  <c:v>69.099999999999994</c:v>
                </c:pt>
                <c:pt idx="1">
                  <c:v>3138.3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F66-454F-89B8-3D0A0A7C5C0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140189056"/>
        <c:axId val="140354688"/>
      </c:barChart>
      <c:catAx>
        <c:axId val="140189056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one"/>
        <c:crossAx val="140354688"/>
        <c:crosses val="autoZero"/>
        <c:auto val="1"/>
        <c:lblAlgn val="ctr"/>
        <c:lblOffset val="100"/>
        <c:noMultiLvlLbl val="0"/>
      </c:catAx>
      <c:valAx>
        <c:axId val="140354688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one"/>
        <c:crossAx val="1401890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0-5586-47C2-A035-1338BAB681A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5586-47C2-A035-1338BAB681A7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71,7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586-47C2-A035-1338BAB681A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3414,5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586-47C2-A035-1338BAB681A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 formatCode="0.0">
                  <c:v>71.7</c:v>
                </c:pt>
                <c:pt idx="1">
                  <c:v>3281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586-47C2-A035-1338BAB681A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140405376"/>
        <c:axId val="140407168"/>
      </c:barChart>
      <c:catAx>
        <c:axId val="140405376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one"/>
        <c:crossAx val="140407168"/>
        <c:crosses val="autoZero"/>
        <c:auto val="1"/>
        <c:lblAlgn val="ctr"/>
        <c:lblOffset val="100"/>
        <c:noMultiLvlLbl val="0"/>
      </c:catAx>
      <c:valAx>
        <c:axId val="140407168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one"/>
        <c:crossAx val="1404053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7619047619047623E-2"/>
          <c:y val="4.2017909526015224E-3"/>
          <c:w val="0.912698412698419"/>
          <c:h val="0.8690476190476196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0-9A86-415C-87E7-D7A30645434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9A86-415C-87E7-D7A306454344}"/>
              </c:ext>
            </c:extLst>
          </c:dPt>
          <c:dLbls>
            <c:dLbl>
              <c:idx val="0"/>
              <c:layout>
                <c:manualLayout>
                  <c:x val="0.10714285714285714"/>
                  <c:y val="-2.7749922803767178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/>
                    </a:pPr>
                    <a:r>
                      <a:rPr lang="en-US" sz="1400" baseline="0" dirty="0" smtClean="0"/>
                      <a:t>13 390,0</a:t>
                    </a:r>
                    <a:endParaRPr lang="en-US" sz="14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902793400824896"/>
                      <c:h val="8.911764705882352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9A86-415C-87E7-D7A306454344}"/>
                </c:ext>
              </c:extLst>
            </c:dLbl>
            <c:dLbl>
              <c:idx val="1"/>
              <c:layout>
                <c:manualLayout>
                  <c:x val="6.9444600674915632E-2"/>
                  <c:y val="-3.7464875714065156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/>
                    </a:pPr>
                    <a:r>
                      <a:rPr lang="en-US" sz="1400" baseline="0" dirty="0" smtClean="0"/>
                      <a:t>10 015,0</a:t>
                    </a:r>
                    <a:endParaRPr lang="en-US" sz="14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125015623047117"/>
                      <c:h val="0.1185294117647058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9A86-415C-87E7-D7A30645434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Лист1!$B$2:$B$3</c:f>
              <c:numCache>
                <c:formatCode>#,##0</c:formatCode>
                <c:ptCount val="2"/>
                <c:pt idx="0">
                  <c:v>13390</c:v>
                </c:pt>
                <c:pt idx="1">
                  <c:v>4500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A86-415C-87E7-D7A30645434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shape val="box"/>
        <c:axId val="137398912"/>
        <c:axId val="137405952"/>
        <c:axId val="0"/>
      </c:bar3DChart>
      <c:catAx>
        <c:axId val="13739891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one"/>
        <c:crossAx val="137405952"/>
        <c:crosses val="autoZero"/>
        <c:auto val="1"/>
        <c:lblAlgn val="ctr"/>
        <c:lblOffset val="100"/>
        <c:noMultiLvlLbl val="0"/>
      </c:catAx>
      <c:valAx>
        <c:axId val="137405952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1373989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7619005010737292E-2"/>
          <c:y val="2.9761318897637795E-3"/>
          <c:w val="0.91269841269841967"/>
          <c:h val="0.86904761904761962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0-1C14-467F-91C7-C8CF7B039415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1C14-467F-91C7-C8CF7B039415}"/>
              </c:ext>
            </c:extLst>
          </c:dPt>
          <c:dLbls>
            <c:dLbl>
              <c:idx val="0"/>
              <c:layout>
                <c:manualLayout>
                  <c:x val="0.10155124075399666"/>
                  <c:y val="-0.29836327099737531"/>
                </c:manualLayout>
              </c:layout>
              <c:tx>
                <c:rich>
                  <a:bodyPr/>
                  <a:lstStyle/>
                  <a:p>
                    <a:r>
                      <a:rPr lang="en-US" sz="1400" baseline="0" dirty="0" smtClean="0"/>
                      <a:t>6 555</a:t>
                    </a:r>
                    <a:r>
                      <a:rPr lang="en-US" sz="1400" dirty="0" smtClean="0"/>
                      <a:t>,0</a:t>
                    </a:r>
                    <a:endParaRPr lang="en-US" sz="14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C14-467F-91C7-C8CF7B039415}"/>
                </c:ext>
              </c:extLst>
            </c:dLbl>
            <c:dLbl>
              <c:idx val="1"/>
              <c:layout>
                <c:manualLayout>
                  <c:x val="8.2250954426151282E-2"/>
                  <c:y val="-0.28453822178477689"/>
                </c:manualLayout>
              </c:layout>
              <c:tx>
                <c:rich>
                  <a:bodyPr/>
                  <a:lstStyle/>
                  <a:p>
                    <a:r>
                      <a:rPr lang="en-US" sz="1400" baseline="0" dirty="0" smtClean="0"/>
                      <a:t>6 840</a:t>
                    </a:r>
                    <a:r>
                      <a:rPr lang="en-US" sz="1400" dirty="0" smtClean="0"/>
                      <a:t>,0</a:t>
                    </a:r>
                    <a:endParaRPr lang="en-US" sz="14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C14-467F-91C7-C8CF7B03941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Лист1!$B$2:$B$3</c:f>
              <c:numCache>
                <c:formatCode>#,##0</c:formatCode>
                <c:ptCount val="2"/>
                <c:pt idx="0">
                  <c:v>6555</c:v>
                </c:pt>
                <c:pt idx="1">
                  <c:v>4720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14-467F-91C7-C8CF7B03941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shape val="box"/>
        <c:axId val="139874304"/>
        <c:axId val="139875840"/>
        <c:axId val="0"/>
      </c:bar3DChart>
      <c:catAx>
        <c:axId val="139874304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one"/>
        <c:crossAx val="139875840"/>
        <c:crosses val="autoZero"/>
        <c:auto val="1"/>
        <c:lblAlgn val="ctr"/>
        <c:lblOffset val="100"/>
        <c:noMultiLvlLbl val="0"/>
      </c:catAx>
      <c:valAx>
        <c:axId val="139875840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1398743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3809523809523812E-2"/>
          <c:y val="7.9364975211432029E-2"/>
          <c:w val="0.91269841269842034"/>
          <c:h val="0.8690476190476196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0-8092-4A34-9160-F884A8868CF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8092-4A34-9160-F884A8868CF0}"/>
              </c:ext>
            </c:extLst>
          </c:dPt>
          <c:dLbls>
            <c:dLbl>
              <c:idx val="0"/>
              <c:layout>
                <c:manualLayout>
                  <c:x val="8.3333020872390987E-2"/>
                  <c:y val="-2.6811388159813376E-2"/>
                </c:manualLayout>
              </c:layout>
              <c:tx>
                <c:rich>
                  <a:bodyPr/>
                  <a:lstStyle/>
                  <a:p>
                    <a:r>
                      <a:rPr lang="en-US" sz="1400" baseline="0" dirty="0" smtClean="0"/>
                      <a:t>6 840,0</a:t>
                    </a:r>
                    <a:endParaRPr lang="en-US" sz="14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092-4A34-9160-F884A8868CF0}"/>
                </c:ext>
              </c:extLst>
            </c:dLbl>
            <c:dLbl>
              <c:idx val="1"/>
              <c:layout>
                <c:manualLayout>
                  <c:x val="9.1269841269841195E-2"/>
                  <c:y val="-3.5002187226596676E-2"/>
                </c:manualLayout>
              </c:layout>
              <c:tx>
                <c:rich>
                  <a:bodyPr/>
                  <a:lstStyle/>
                  <a:p>
                    <a:r>
                      <a:rPr lang="en-US" sz="1400" baseline="0" dirty="0" smtClean="0"/>
                      <a:t>5 400,0</a:t>
                    </a:r>
                    <a:endParaRPr lang="en-US" sz="14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092-4A34-9160-F884A8868CF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Лист1!$B$2:$B$3</c:f>
              <c:numCache>
                <c:formatCode>#,##0</c:formatCode>
                <c:ptCount val="2"/>
                <c:pt idx="0">
                  <c:v>6840</c:v>
                </c:pt>
                <c:pt idx="1">
                  <c:v>4950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92-4A34-9160-F884A8868CF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shape val="box"/>
        <c:axId val="140538624"/>
        <c:axId val="140540160"/>
        <c:axId val="0"/>
      </c:bar3DChart>
      <c:catAx>
        <c:axId val="140538624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one"/>
        <c:crossAx val="140540160"/>
        <c:crosses val="autoZero"/>
        <c:auto val="1"/>
        <c:lblAlgn val="ctr"/>
        <c:lblOffset val="100"/>
        <c:noMultiLvlLbl val="0"/>
      </c:catAx>
      <c:valAx>
        <c:axId val="140540160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1405386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9680365296803651E-2"/>
          <c:y val="6.5359477124183009E-3"/>
          <c:w val="0.94977168949771684"/>
          <c:h val="0.8055261962447002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1444.7</c:v>
                </c:pt>
                <c:pt idx="1">
                  <c:v>1504.8</c:v>
                </c:pt>
                <c:pt idx="2">
                  <c:v>1564.8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D3-48C2-B597-C3893B340BE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1367F989-31CB-4F10-A793-87476B8EAA2F}" type="VALUE">
                      <a:rPr lang="en-US" smtClean="0"/>
                      <a:pPr/>
                      <a:t>[ЗНАЧЕНИЕ]</a:t>
                    </a:fld>
                    <a:r>
                      <a:rPr lang="en-US" smtClean="0"/>
                      <a:t>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2D3-48C2-B597-C3893B340BE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27657,0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2D3-48C2-B597-C3893B340BE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24265</c:v>
                </c:pt>
                <c:pt idx="1">
                  <c:v>25274.6</c:v>
                </c:pt>
                <c:pt idx="2">
                  <c:v>26282.9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2D3-48C2-B597-C3893B340BE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121208192"/>
        <c:axId val="121218176"/>
      </c:barChart>
      <c:catAx>
        <c:axId val="121208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21218176"/>
        <c:crosses val="autoZero"/>
        <c:auto val="1"/>
        <c:lblAlgn val="ctr"/>
        <c:lblOffset val="100"/>
        <c:noMultiLvlLbl val="0"/>
      </c:catAx>
      <c:valAx>
        <c:axId val="12121817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212081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4.9382716049382873E-2"/>
          <c:w val="0.94761904761904892"/>
          <c:h val="0.8127289297171185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.10476190476190476"/>
                  <c:y val="-1.2345679012345678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 </a:t>
                    </a:r>
                    <a:r>
                      <a:rPr lang="en-US" dirty="0" smtClean="0"/>
                      <a:t>785,0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39E-4B2E-93DE-73EA7251E1D3}"/>
                </c:ext>
              </c:extLst>
            </c:dLbl>
            <c:dLbl>
              <c:idx val="1"/>
              <c:layout>
                <c:manualLayout>
                  <c:x val="6.9047619047618955E-2"/>
                  <c:y val="-1.851851851851851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 </a:t>
                    </a:r>
                    <a:r>
                      <a:rPr lang="en-US" dirty="0" smtClean="0"/>
                      <a:t>466,3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39E-4B2E-93DE-73EA7251E1D3}"/>
                </c:ext>
              </c:extLst>
            </c:dLbl>
            <c:dLbl>
              <c:idx val="2"/>
              <c:layout>
                <c:manualLayout>
                  <c:x val="7.61904761904761E-2"/>
                  <c:y val="-2.1604938271604968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 </a:t>
                    </a:r>
                    <a:r>
                      <a:rPr lang="en-US" dirty="0" smtClean="0"/>
                      <a:t>530,0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39E-4B2E-93DE-73EA7251E1D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</c:strCache>
            </c:strRef>
          </c:cat>
          <c:val>
            <c:numRef>
              <c:f>Лист1!$B$2:$B$4</c:f>
              <c:numCache>
                <c:formatCode>#,##0.00</c:formatCode>
                <c:ptCount val="3"/>
                <c:pt idx="0" formatCode="#,##0.0">
                  <c:v>1785</c:v>
                </c:pt>
                <c:pt idx="1">
                  <c:v>1466.3</c:v>
                </c:pt>
                <c:pt idx="2">
                  <c:v>1530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39E-4B2E-93DE-73EA7251E1D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gapDepth val="95"/>
        <c:shape val="box"/>
        <c:axId val="121558528"/>
        <c:axId val="121560064"/>
        <c:axId val="0"/>
      </c:bar3DChart>
      <c:catAx>
        <c:axId val="121558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21560064"/>
        <c:crosses val="autoZero"/>
        <c:auto val="1"/>
        <c:lblAlgn val="ctr"/>
        <c:lblOffset val="100"/>
        <c:noMultiLvlLbl val="0"/>
      </c:catAx>
      <c:valAx>
        <c:axId val="121560064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one"/>
        <c:crossAx val="1215585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3 189,6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0EA-4642-90F4-F949971594E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3 322,3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0EA-4642-90F4-F949971594EC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 smtClean="0"/>
                      <a:t>3 454,8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0EA-4642-90F4-F949971594E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</c:strCache>
            </c:strRef>
          </c:cat>
          <c:val>
            <c:numRef>
              <c:f>Лист1!$B$2:$B$4</c:f>
              <c:numCache>
                <c:formatCode>#,##0.00</c:formatCode>
                <c:ptCount val="3"/>
                <c:pt idx="0">
                  <c:v>3189.6</c:v>
                </c:pt>
                <c:pt idx="1">
                  <c:v>3322.3</c:v>
                </c:pt>
                <c:pt idx="2">
                  <c:v>3454.8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0EA-4642-90F4-F949971594E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121656448"/>
        <c:axId val="121657984"/>
      </c:barChart>
      <c:catAx>
        <c:axId val="121656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21657984"/>
        <c:crosses val="autoZero"/>
        <c:auto val="1"/>
        <c:lblAlgn val="ctr"/>
        <c:lblOffset val="100"/>
        <c:noMultiLvlLbl val="0"/>
      </c:catAx>
      <c:valAx>
        <c:axId val="121657984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one"/>
        <c:crossAx val="1216564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F368AF-5602-410E-8038-9C0302089B78}" type="datetimeFigureOut">
              <a:rPr lang="ru-RU" smtClean="0"/>
              <a:pPr/>
              <a:t>06.03.2024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C8B803-FE7B-483F-B46C-561CE62CB05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8B803-FE7B-483F-B46C-561CE62CB054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71717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71717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3/6/2024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71717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3/6/2024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3/6/2024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28663" y="132635"/>
            <a:ext cx="622896" cy="78866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90930" y="28447"/>
            <a:ext cx="7762138" cy="8489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71717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29514" y="2214117"/>
            <a:ext cx="8284971" cy="22205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7.png"/><Relationship Id="rId7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13.png"/><Relationship Id="rId5" Type="http://schemas.openxmlformats.org/officeDocument/2006/relationships/image" Target="../media/image8.pn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7" Type="http://schemas.openxmlformats.org/officeDocument/2006/relationships/chart" Target="../charts/chart6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image" Target="../media/image3.png"/><Relationship Id="rId4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chart" Target="../charts/char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chart" Target="../charts/char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chart" Target="../charts/chart15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jpeg"/><Relationship Id="rId5" Type="http://schemas.openxmlformats.org/officeDocument/2006/relationships/image" Target="../media/image3.png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jpe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6.xml"/><Relationship Id="rId5" Type="http://schemas.openxmlformats.org/officeDocument/2006/relationships/image" Target="../media/image3.png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9.xml"/><Relationship Id="rId3" Type="http://schemas.openxmlformats.org/officeDocument/2006/relationships/image" Target="../media/image40.jpeg"/><Relationship Id="rId7" Type="http://schemas.openxmlformats.org/officeDocument/2006/relationships/chart" Target="../charts/chart18.xml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7.xml"/><Relationship Id="rId5" Type="http://schemas.openxmlformats.org/officeDocument/2006/relationships/image" Target="../media/image3.png"/><Relationship Id="rId4" Type="http://schemas.openxmlformats.org/officeDocument/2006/relationships/image" Target="../media/image41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0.xml"/><Relationship Id="rId3" Type="http://schemas.openxmlformats.org/officeDocument/2006/relationships/image" Target="../media/image3.png"/><Relationship Id="rId7" Type="http://schemas.openxmlformats.org/officeDocument/2006/relationships/image" Target="../media/image46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10" Type="http://schemas.openxmlformats.org/officeDocument/2006/relationships/chart" Target="../charts/chart22.xml"/><Relationship Id="rId4" Type="http://schemas.openxmlformats.org/officeDocument/2006/relationships/image" Target="../media/image43.png"/><Relationship Id="rId9" Type="http://schemas.openxmlformats.org/officeDocument/2006/relationships/chart" Target="../charts/chart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23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4.xml"/><Relationship Id="rId3" Type="http://schemas.openxmlformats.org/officeDocument/2006/relationships/image" Target="../media/image3.png"/><Relationship Id="rId7" Type="http://schemas.openxmlformats.org/officeDocument/2006/relationships/image" Target="../media/image53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chart" Target="../charts/chart2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hyperlink" Target="http://www.minfin.kirov.ru/" TargetMode="External"/><Relationship Id="rId7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minfin.kirov.ru/otkrytyy-byudzhet/dlya-grazhdan/dopolnitelnye-materialy/" TargetMode="External"/><Relationship Id="rId11" Type="http://schemas.openxmlformats.org/officeDocument/2006/relationships/image" Target="../media/image3.png"/><Relationship Id="rId5" Type="http://schemas.openxmlformats.org/officeDocument/2006/relationships/hyperlink" Target="http://www.gov.spb.ru/" TargetMode="External"/><Relationship Id="rId10" Type="http://schemas.openxmlformats.org/officeDocument/2006/relationships/image" Target="../media/image61.jpeg"/><Relationship Id="rId4" Type="http://schemas.openxmlformats.org/officeDocument/2006/relationships/hyperlink" Target="http://minfin.ru/ru/" TargetMode="External"/><Relationship Id="rId9" Type="http://schemas.openxmlformats.org/officeDocument/2006/relationships/image" Target="../media/image6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secretary@depfin.kirov.ru" TargetMode="External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3.jpeg"/><Relationship Id="rId4" Type="http://schemas.openxmlformats.org/officeDocument/2006/relationships/hyperlink" Target="http://www.dachnoe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map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304800"/>
            <a:ext cx="8109262" cy="6235273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52400" y="76200"/>
            <a:ext cx="762000" cy="1066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363321" y="451530"/>
            <a:ext cx="100330" cy="21907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r>
              <a:rPr sz="1400" b="1" dirty="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3BB7B9">
              <a:alpha val="709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600200" y="304800"/>
            <a:ext cx="6018530" cy="1828706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 algn="ctr">
              <a:lnSpc>
                <a:spcPts val="2800"/>
              </a:lnSpc>
              <a:spcBef>
                <a:spcPts val="260"/>
              </a:spcBef>
            </a:pPr>
            <a:r>
              <a:rPr sz="2400" b="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М</a:t>
            </a:r>
            <a:r>
              <a:rPr lang="ru-RU" sz="2400" b="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естная</a:t>
            </a:r>
            <a:r>
              <a:rPr lang="ru-RU" sz="2400" b="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Администрация Муниципального образования города федерального значения Санкт-Петербурга Муниципальный округ Дачное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xfrm>
            <a:off x="533400" y="2209800"/>
            <a:ext cx="8284971" cy="2220595"/>
          </a:xfrm>
          <a:prstGeom prst="rect">
            <a:avLst/>
          </a:prstGeom>
        </p:spPr>
        <p:txBody>
          <a:bodyPr vert="horz" wrap="square" lIns="0" tIns="103835" rIns="0" bIns="0" rtlCol="0">
            <a:spAutoFit/>
          </a:bodyPr>
          <a:lstStyle/>
          <a:p>
            <a:pPr marL="3810" algn="ctr">
              <a:lnSpc>
                <a:spcPct val="100000"/>
              </a:lnSpc>
              <a:spcBef>
                <a:spcPts val="100"/>
              </a:spcBef>
            </a:pPr>
            <a:r>
              <a:rPr sz="6600" dirty="0">
                <a:solidFill>
                  <a:srgbClr val="FFFFFF"/>
                </a:solidFill>
              </a:rPr>
              <a:t>БЮДЖЕТ</a:t>
            </a:r>
            <a:endParaRPr sz="6600" dirty="0"/>
          </a:p>
          <a:p>
            <a:pPr marL="3810" algn="ctr">
              <a:lnSpc>
                <a:spcPct val="100000"/>
              </a:lnSpc>
              <a:spcBef>
                <a:spcPts val="5"/>
              </a:spcBef>
            </a:pPr>
            <a:r>
              <a:rPr sz="6600" dirty="0">
                <a:solidFill>
                  <a:srgbClr val="FFFFFF"/>
                </a:solidFill>
              </a:rPr>
              <a:t>ДЛЯ</a:t>
            </a:r>
            <a:r>
              <a:rPr sz="6600" spc="-80" dirty="0">
                <a:solidFill>
                  <a:srgbClr val="FFFFFF"/>
                </a:solidFill>
              </a:rPr>
              <a:t> </a:t>
            </a:r>
            <a:r>
              <a:rPr sz="6600" dirty="0">
                <a:solidFill>
                  <a:srgbClr val="FFFFFF"/>
                </a:solidFill>
              </a:rPr>
              <a:t>ГРАЖДАН</a:t>
            </a:r>
            <a:endParaRPr sz="6600" dirty="0"/>
          </a:p>
        </p:txBody>
      </p:sp>
      <p:sp>
        <p:nvSpPr>
          <p:cNvPr id="7" name="object 7"/>
          <p:cNvSpPr txBox="1"/>
          <p:nvPr/>
        </p:nvSpPr>
        <p:spPr>
          <a:xfrm>
            <a:off x="1907539" y="4572000"/>
            <a:ext cx="5472430" cy="2243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lang="ru-RU" sz="20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К</a:t>
            </a:r>
            <a:r>
              <a:rPr sz="20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ru-RU" sz="20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Решению</a:t>
            </a:r>
            <a:r>
              <a:rPr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ru-RU"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МС МО Дачное</a:t>
            </a:r>
            <a:endParaRPr sz="2000" dirty="0"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</a:pPr>
            <a:r>
              <a:rPr sz="2000" b="1" dirty="0">
                <a:solidFill>
                  <a:srgbClr val="FFFFFF"/>
                </a:solidFill>
                <a:latin typeface="Century Gothic"/>
                <a:cs typeface="Century Gothic"/>
              </a:rPr>
              <a:t>«</a:t>
            </a:r>
            <a:r>
              <a:rPr sz="20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О</a:t>
            </a:r>
            <a:r>
              <a:rPr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b="1" dirty="0" err="1">
                <a:solidFill>
                  <a:srgbClr val="FFFFFF"/>
                </a:solidFill>
                <a:latin typeface="Century Gothic"/>
                <a:cs typeface="Century Gothic"/>
              </a:rPr>
              <a:t>бюджете</a:t>
            </a:r>
            <a:r>
              <a:rPr sz="2000" b="1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ru-RU" sz="20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внутригородского Муниципального образования города федерального значения Санкт-Петербурга Муниципальный округ Дачное </a:t>
            </a:r>
            <a:r>
              <a:rPr sz="2000" b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на</a:t>
            </a:r>
            <a:r>
              <a:rPr sz="20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20</a:t>
            </a:r>
            <a:r>
              <a:rPr lang="ru-RU"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24</a:t>
            </a:r>
            <a:r>
              <a:rPr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b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год</a:t>
            </a:r>
            <a:r>
              <a:rPr lang="ru-RU" sz="20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 и на плановый период 2025 и 2026 годов</a:t>
            </a:r>
            <a:r>
              <a:rPr sz="20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»</a:t>
            </a:r>
            <a:endParaRPr sz="2000" dirty="0">
              <a:latin typeface="Century Gothic"/>
              <a:cs typeface="Century Gothic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79514" y="2240852"/>
            <a:ext cx="8785225" cy="0"/>
          </a:xfrm>
          <a:custGeom>
            <a:avLst/>
            <a:gdLst/>
            <a:ahLst/>
            <a:cxnLst/>
            <a:rect l="l" t="t" r="r" b="b"/>
            <a:pathLst>
              <a:path w="8785225">
                <a:moveTo>
                  <a:pt x="0" y="0"/>
                </a:moveTo>
                <a:lnTo>
                  <a:pt x="8784971" y="0"/>
                </a:lnTo>
              </a:path>
            </a:pathLst>
          </a:custGeom>
          <a:ln w="7200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79514" y="4473131"/>
            <a:ext cx="8785225" cy="0"/>
          </a:xfrm>
          <a:custGeom>
            <a:avLst/>
            <a:gdLst/>
            <a:ahLst/>
            <a:cxnLst/>
            <a:rect l="l" t="t" r="r" b="b"/>
            <a:pathLst>
              <a:path w="8785225">
                <a:moveTo>
                  <a:pt x="0" y="0"/>
                </a:moveTo>
                <a:lnTo>
                  <a:pt x="8784971" y="0"/>
                </a:lnTo>
              </a:path>
            </a:pathLst>
          </a:custGeom>
          <a:ln w="7200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Рисунок 16" descr="Dahnoe_11_small[1]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600" y="152400"/>
            <a:ext cx="685800" cy="762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76200" y="76200"/>
            <a:ext cx="6858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 descr="map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533400"/>
            <a:ext cx="7333522" cy="5638800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363321" y="451530"/>
            <a:ext cx="100330" cy="21907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r>
              <a:rPr sz="1400" b="1" dirty="0">
                <a:solidFill>
                  <a:srgbClr val="FFFFFF"/>
                </a:solidFill>
                <a:latin typeface="Century Gothic"/>
                <a:cs typeface="Century Gothic"/>
              </a:rPr>
              <a:t>2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47088" y="2926714"/>
            <a:ext cx="532130" cy="5778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86D5D7">
              <a:alpha val="4313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38200" y="381000"/>
            <a:ext cx="16338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СОДЕРЖАНИЕ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34313" y="838200"/>
            <a:ext cx="7706359" cy="340157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10" dirty="0">
                <a:solidFill>
                  <a:srgbClr val="171717"/>
                </a:solidFill>
                <a:latin typeface="Century Gothic"/>
                <a:cs typeface="Century Gothic"/>
              </a:rPr>
              <a:t>СОДЕРЖАНИЕ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ПАСПОРТ</a:t>
            </a:r>
            <a:r>
              <a:rPr sz="1100" b="1" u="sng" spc="-2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lang="ru-RU" sz="1100" b="1" u="sng" spc="-20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ОКРУГА</a:t>
            </a: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ru-RU" sz="1100" b="1" u="sng" spc="-20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История округа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Основные </a:t>
            </a:r>
            <a:r>
              <a:rPr sz="1100" b="1" u="sng" spc="5" dirty="0" err="1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характеристики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10" dirty="0" err="1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бюджета</a:t>
            </a:r>
            <a:r>
              <a:rPr lang="ru-RU" sz="1100" b="1" u="sng" spc="10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МО Дачное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ДОХОДЫ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Объем и </a:t>
            </a:r>
            <a:r>
              <a:rPr sz="1100" b="1" u="sng" spc="5" dirty="0" err="1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структура</a:t>
            </a:r>
            <a:r>
              <a:rPr sz="1100" b="1" u="sng" spc="-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 err="1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доходов</a:t>
            </a:r>
            <a:r>
              <a:rPr lang="ru-RU" sz="1100" b="1" u="sng" spc="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МО Дачное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1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Объем </a:t>
            </a:r>
            <a:r>
              <a:rPr sz="1100" b="1" u="sng" spc="1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и </a:t>
            </a:r>
            <a:r>
              <a:rPr sz="1100" b="1" u="sng" spc="5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структура</a:t>
            </a:r>
            <a:r>
              <a:rPr lang="ru-RU" sz="1100" b="1" u="sng" spc="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налоговых и</a:t>
            </a:r>
            <a:r>
              <a:rPr sz="1100" b="1" u="sng" spc="5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неналоговых</a:t>
            </a:r>
            <a:r>
              <a:rPr sz="1100" b="1" u="sng" spc="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доходов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Объем и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структура безвозмездных</a:t>
            </a:r>
            <a:r>
              <a:rPr sz="1100" b="1" u="sng" spc="2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поступлений</a:t>
            </a:r>
            <a:endParaRPr sz="1100" b="1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 err="1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10" dirty="0" err="1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бюджета</a:t>
            </a:r>
            <a:r>
              <a:rPr lang="ru-RU" sz="1100" b="1" u="sng" spc="10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МО Дачное</a:t>
            </a:r>
            <a:r>
              <a:rPr sz="1100" b="1" u="sng" spc="10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по разделам бюджетной классификации расходов</a:t>
            </a:r>
            <a:r>
              <a:rPr sz="1100" b="1" u="sng" spc="17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бюджетов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 err="1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</a:t>
            </a:r>
            <a:r>
              <a:rPr sz="1100" b="1" u="sng" spc="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общегосударственные</a:t>
            </a:r>
            <a:r>
              <a:rPr sz="1100" b="1" u="sng" spc="2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вопросы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 </a:t>
            </a:r>
            <a:r>
              <a:rPr sz="1100" b="1" u="sng" spc="10" dirty="0" err="1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 err="1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национальную</a:t>
            </a:r>
            <a:r>
              <a:rPr sz="1100" b="1" u="sng" spc="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 err="1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безопасность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 </a:t>
            </a:r>
            <a:r>
              <a:rPr sz="1100" b="1" u="sng" spc="5" dirty="0" err="1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национальную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 err="1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экономику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жилищно–коммунальное</a:t>
            </a:r>
            <a:r>
              <a:rPr sz="1100" b="1" u="sng" spc="3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хозяйство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spc="-280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</a:t>
            </a:r>
            <a:r>
              <a:rPr sz="1100" b="1" u="sng" spc="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образование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 </a:t>
            </a:r>
            <a:r>
              <a:rPr sz="1100" b="1" u="sng" spc="10" dirty="0" err="1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</a:t>
            </a:r>
            <a:r>
              <a:rPr sz="1100" b="1" u="sng" spc="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 err="1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культуру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социальную политику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физическую культуру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и</a:t>
            </a:r>
            <a:r>
              <a:rPr sz="1100" b="1" u="sng" spc="-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спорт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Расходы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на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средства </a:t>
            </a:r>
            <a:r>
              <a:rPr sz="1100" b="1" u="sng" spc="5" dirty="0" err="1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массовой</a:t>
            </a:r>
            <a:r>
              <a:rPr sz="1100" b="1" u="sng" spc="3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10" dirty="0" err="1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информации</a:t>
            </a:r>
            <a:endParaRPr sz="1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100" u="sng" spc="-28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КОНТАКТНАЯ</a:t>
            </a:r>
            <a:r>
              <a:rPr sz="1100" b="1" u="sng" spc="-5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100" b="1" u="sng" spc="10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ИНФОРМАЦИЯ</a:t>
            </a:r>
            <a:endParaRPr sz="1100" dirty="0">
              <a:latin typeface="Century Gothic"/>
              <a:cs typeface="Century Gothic"/>
            </a:endParaRPr>
          </a:p>
        </p:txBody>
      </p:sp>
      <p:pic>
        <p:nvPicPr>
          <p:cNvPr id="13" name="Рисунок 12" descr="МО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6200" y="0"/>
            <a:ext cx="939078" cy="6858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04800" y="152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/>
          <p:cNvSpPr/>
          <p:nvPr/>
        </p:nvSpPr>
        <p:spPr>
          <a:xfrm>
            <a:off x="0" y="152400"/>
            <a:ext cx="7620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2" name="Picture 4" descr="E:\округ Дачное 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3962400"/>
            <a:ext cx="2666999" cy="27051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4339" y="145160"/>
            <a:ext cx="21875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ПАСПОРТ</a:t>
            </a:r>
            <a:r>
              <a:rPr spc="-65" dirty="0"/>
              <a:t> </a:t>
            </a:r>
            <a:r>
              <a:rPr lang="ru-RU" spc="-65" dirty="0" smtClean="0"/>
              <a:t>ОКРУГА</a:t>
            </a:r>
            <a:endParaRPr spc="-10" dirty="0"/>
          </a:p>
        </p:txBody>
      </p:sp>
      <p:sp>
        <p:nvSpPr>
          <p:cNvPr id="4" name="object 4"/>
          <p:cNvSpPr txBox="1"/>
          <p:nvPr/>
        </p:nvSpPr>
        <p:spPr>
          <a:xfrm>
            <a:off x="4579364" y="505206"/>
            <a:ext cx="281203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Century Gothic"/>
                <a:cs typeface="Century Gothic"/>
              </a:rPr>
              <a:t>Население </a:t>
            </a:r>
            <a:r>
              <a:rPr sz="1400" dirty="0">
                <a:latin typeface="Century Gothic"/>
                <a:cs typeface="Century Gothic"/>
              </a:rPr>
              <a:t>– </a:t>
            </a:r>
            <a:r>
              <a:rPr lang="ru-RU" sz="1400" dirty="0" smtClean="0">
                <a:latin typeface="Century Gothic"/>
                <a:cs typeface="Century Gothic"/>
              </a:rPr>
              <a:t>71</a:t>
            </a:r>
            <a:r>
              <a:rPr sz="1400" dirty="0" smtClean="0">
                <a:latin typeface="Century Gothic"/>
                <a:cs typeface="Century Gothic"/>
              </a:rPr>
              <a:t> </a:t>
            </a:r>
            <a:r>
              <a:rPr lang="ru-RU" sz="1400" dirty="0" smtClean="0">
                <a:latin typeface="Century Gothic"/>
                <a:cs typeface="Century Gothic"/>
              </a:rPr>
              <a:t>589</a:t>
            </a:r>
            <a:r>
              <a:rPr sz="1400" spc="-5" dirty="0" smtClean="0">
                <a:latin typeface="Century Gothic"/>
                <a:cs typeface="Century Gothic"/>
              </a:rPr>
              <a:t>,</a:t>
            </a:r>
            <a:r>
              <a:rPr lang="ru-RU" sz="1400" spc="-5" dirty="0" smtClean="0">
                <a:latin typeface="Century Gothic"/>
                <a:cs typeface="Century Gothic"/>
              </a:rPr>
              <a:t>0</a:t>
            </a:r>
            <a:r>
              <a:rPr sz="1400" spc="-5" dirty="0" smtClean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тыс.</a:t>
            </a:r>
            <a:r>
              <a:rPr sz="1400" spc="-6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чел.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79365" y="932180"/>
            <a:ext cx="415036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400" b="1" spc="-5" dirty="0" smtClean="0">
                <a:latin typeface="Century Gothic"/>
                <a:cs typeface="Century Gothic"/>
              </a:rPr>
              <a:t>Территория округа</a:t>
            </a:r>
            <a:r>
              <a:rPr sz="1400" b="1" dirty="0" smtClean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– </a:t>
            </a:r>
            <a:r>
              <a:rPr lang="ru-RU" sz="1400" dirty="0" smtClean="0">
                <a:latin typeface="Century Gothic"/>
                <a:cs typeface="Century Gothic"/>
              </a:rPr>
              <a:t>430</a:t>
            </a:r>
            <a:r>
              <a:rPr sz="1400" spc="-5" dirty="0" smtClean="0">
                <a:latin typeface="Century Gothic"/>
                <a:cs typeface="Century Gothic"/>
              </a:rPr>
              <a:t>,</a:t>
            </a:r>
            <a:r>
              <a:rPr lang="ru-RU" sz="1400" spc="-5" dirty="0" smtClean="0">
                <a:latin typeface="Century Gothic"/>
                <a:cs typeface="Century Gothic"/>
              </a:rPr>
              <a:t>3</a:t>
            </a:r>
            <a:r>
              <a:rPr sz="1400" spc="-5" dirty="0" smtClean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тыс.</a:t>
            </a:r>
            <a:r>
              <a:rPr sz="1400" spc="-8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км.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579365" y="1358900"/>
            <a:ext cx="3731260" cy="4571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400" b="1" spc="-5" dirty="0" smtClean="0">
                <a:latin typeface="Century Gothic"/>
                <a:cs typeface="Century Gothic"/>
              </a:rPr>
              <a:t>Площадь зеленых насаждений</a:t>
            </a:r>
            <a:r>
              <a:rPr sz="1400" b="1" spc="-5" dirty="0" smtClean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– </a:t>
            </a:r>
            <a:r>
              <a:rPr lang="ru-RU" sz="1400" dirty="0" smtClean="0">
                <a:latin typeface="Century Gothic"/>
                <a:cs typeface="Century Gothic"/>
              </a:rPr>
              <a:t>17</a:t>
            </a:r>
            <a:r>
              <a:rPr sz="1400" spc="-5" dirty="0" smtClean="0">
                <a:latin typeface="Century Gothic"/>
                <a:cs typeface="Century Gothic"/>
              </a:rPr>
              <a:t>,</a:t>
            </a:r>
            <a:r>
              <a:rPr lang="ru-RU" sz="1400" spc="-5" dirty="0" smtClean="0">
                <a:latin typeface="Century Gothic"/>
                <a:cs typeface="Century Gothic"/>
              </a:rPr>
              <a:t>5 га</a:t>
            </a:r>
            <a:r>
              <a:rPr sz="1400" spc="-5" dirty="0" smtClean="0">
                <a:latin typeface="Century Gothic"/>
                <a:cs typeface="Century Gothic"/>
              </a:rPr>
              <a:t>.</a:t>
            </a:r>
            <a:r>
              <a:rPr sz="1400" spc="-50" dirty="0" smtClean="0">
                <a:latin typeface="Century Gothic"/>
                <a:cs typeface="Century Gothic"/>
              </a:rPr>
              <a:t> </a:t>
            </a:r>
            <a:endParaRPr lang="ru-RU" sz="1400" dirty="0" smtClean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endParaRPr lang="ru-RU" sz="1400" dirty="0" smtClean="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79365" y="1785620"/>
            <a:ext cx="391922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400" b="1" spc="-5" dirty="0" smtClean="0">
                <a:latin typeface="Century Gothic"/>
                <a:cs typeface="Century Gothic"/>
              </a:rPr>
              <a:t>Площадь</a:t>
            </a:r>
            <a:r>
              <a:rPr sz="1400" b="1" spc="-5" dirty="0" smtClean="0">
                <a:latin typeface="Century Gothic"/>
                <a:cs typeface="Century Gothic"/>
              </a:rPr>
              <a:t> </a:t>
            </a:r>
            <a:r>
              <a:rPr sz="1400" b="1" spc="-5" dirty="0" err="1">
                <a:latin typeface="Century Gothic"/>
                <a:cs typeface="Century Gothic"/>
              </a:rPr>
              <a:t>водных</a:t>
            </a:r>
            <a:r>
              <a:rPr sz="1400" b="1" spc="-5" dirty="0">
                <a:latin typeface="Century Gothic"/>
                <a:cs typeface="Century Gothic"/>
              </a:rPr>
              <a:t> </a:t>
            </a:r>
            <a:r>
              <a:rPr lang="ru-RU" sz="1400" b="1" spc="-5" dirty="0" smtClean="0">
                <a:latin typeface="Century Gothic"/>
                <a:cs typeface="Century Gothic"/>
              </a:rPr>
              <a:t>акваторий</a:t>
            </a:r>
            <a:r>
              <a:rPr sz="1400" b="1" spc="-5" dirty="0" smtClean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– </a:t>
            </a:r>
            <a:r>
              <a:rPr lang="ru-RU" sz="1400" dirty="0" smtClean="0">
                <a:latin typeface="Century Gothic"/>
                <a:cs typeface="Century Gothic"/>
              </a:rPr>
              <a:t>5</a:t>
            </a:r>
            <a:r>
              <a:rPr sz="1400" spc="-5" dirty="0" smtClean="0">
                <a:latin typeface="Century Gothic"/>
                <a:cs typeface="Century Gothic"/>
              </a:rPr>
              <a:t>,</a:t>
            </a:r>
            <a:r>
              <a:rPr lang="ru-RU" sz="1400" spc="-5" dirty="0" smtClean="0">
                <a:latin typeface="Century Gothic"/>
                <a:cs typeface="Century Gothic"/>
              </a:rPr>
              <a:t>1</a:t>
            </a:r>
            <a:r>
              <a:rPr sz="1400" spc="-5" dirty="0" smtClean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тыс.</a:t>
            </a:r>
            <a:r>
              <a:rPr sz="1400" spc="-80" dirty="0">
                <a:latin typeface="Century Gothic"/>
                <a:cs typeface="Century Gothic"/>
              </a:rPr>
              <a:t> </a:t>
            </a:r>
            <a:r>
              <a:rPr sz="1400" dirty="0" smtClean="0">
                <a:latin typeface="Century Gothic"/>
                <a:cs typeface="Century Gothic"/>
              </a:rPr>
              <a:t>м</a:t>
            </a:r>
            <a:r>
              <a:rPr lang="ru-RU" sz="1400" dirty="0" smtClean="0">
                <a:latin typeface="Century Gothic"/>
                <a:cs typeface="Century Gothic"/>
              </a:rPr>
              <a:t>2</a:t>
            </a:r>
            <a:r>
              <a:rPr sz="1400" dirty="0" smtClean="0">
                <a:latin typeface="Century Gothic"/>
                <a:cs typeface="Century Gothic"/>
              </a:rPr>
              <a:t>.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6303" y="5258816"/>
            <a:ext cx="2722245" cy="867801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>
              <a:lnSpc>
                <a:spcPct val="99300"/>
              </a:lnSpc>
              <a:spcBef>
                <a:spcPts val="114"/>
              </a:spcBef>
            </a:pPr>
            <a:r>
              <a:rPr lang="ru-RU" sz="1400" spc="-5" dirty="0" smtClean="0">
                <a:solidFill>
                  <a:srgbClr val="404040"/>
                </a:solidFill>
                <a:latin typeface="Century Gothic"/>
                <a:cs typeface="Century Gothic"/>
              </a:rPr>
              <a:t>Муниципальный округ</a:t>
            </a:r>
            <a:r>
              <a:rPr sz="1400" spc="-5" dirty="0" smtClean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404040"/>
                </a:solidFill>
                <a:latin typeface="Century Gothic"/>
                <a:cs typeface="Century Gothic"/>
              </a:rPr>
              <a:t>входит в </a:t>
            </a:r>
            <a:r>
              <a:rPr sz="1400" dirty="0" err="1">
                <a:solidFill>
                  <a:srgbClr val="404040"/>
                </a:solidFill>
                <a:latin typeface="Century Gothic"/>
                <a:cs typeface="Century Gothic"/>
              </a:rPr>
              <a:t>состав</a:t>
            </a:r>
            <a:r>
              <a:rPr sz="1400" dirty="0">
                <a:solidFill>
                  <a:srgbClr val="404040"/>
                </a:solidFill>
                <a:latin typeface="Century Gothic"/>
                <a:cs typeface="Century Gothic"/>
              </a:rPr>
              <a:t>  </a:t>
            </a:r>
            <a:r>
              <a:rPr lang="ru-RU" sz="1400" dirty="0" smtClean="0">
                <a:solidFill>
                  <a:srgbClr val="404040"/>
                </a:solidFill>
                <a:latin typeface="Century Gothic"/>
                <a:cs typeface="Century Gothic"/>
              </a:rPr>
              <a:t>Кировского административного района г. Санкт-Петербурга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139946" y="476630"/>
            <a:ext cx="360045" cy="360045"/>
          </a:xfrm>
          <a:custGeom>
            <a:avLst/>
            <a:gdLst/>
            <a:ahLst/>
            <a:cxnLst/>
            <a:rect l="l" t="t" r="r" b="b"/>
            <a:pathLst>
              <a:path w="360045" h="360044">
                <a:moveTo>
                  <a:pt x="180086" y="0"/>
                </a:moveTo>
                <a:lnTo>
                  <a:pt x="132218" y="6434"/>
                </a:lnTo>
                <a:lnTo>
                  <a:pt x="89201" y="24590"/>
                </a:lnTo>
                <a:lnTo>
                  <a:pt x="52752" y="52752"/>
                </a:lnTo>
                <a:lnTo>
                  <a:pt x="24590" y="89201"/>
                </a:lnTo>
                <a:lnTo>
                  <a:pt x="6434" y="132218"/>
                </a:lnTo>
                <a:lnTo>
                  <a:pt x="0" y="180086"/>
                </a:lnTo>
                <a:lnTo>
                  <a:pt x="6434" y="227944"/>
                </a:lnTo>
                <a:lnTo>
                  <a:pt x="24590" y="270938"/>
                </a:lnTo>
                <a:lnTo>
                  <a:pt x="52752" y="307355"/>
                </a:lnTo>
                <a:lnTo>
                  <a:pt x="89201" y="335486"/>
                </a:lnTo>
                <a:lnTo>
                  <a:pt x="132218" y="353620"/>
                </a:lnTo>
                <a:lnTo>
                  <a:pt x="180086" y="360045"/>
                </a:lnTo>
                <a:lnTo>
                  <a:pt x="227900" y="353620"/>
                </a:lnTo>
                <a:lnTo>
                  <a:pt x="270881" y="335486"/>
                </a:lnTo>
                <a:lnTo>
                  <a:pt x="307308" y="307355"/>
                </a:lnTo>
                <a:lnTo>
                  <a:pt x="335458" y="270938"/>
                </a:lnTo>
                <a:lnTo>
                  <a:pt x="353611" y="227944"/>
                </a:lnTo>
                <a:lnTo>
                  <a:pt x="360044" y="180086"/>
                </a:lnTo>
                <a:lnTo>
                  <a:pt x="353611" y="132218"/>
                </a:lnTo>
                <a:lnTo>
                  <a:pt x="335458" y="89201"/>
                </a:lnTo>
                <a:lnTo>
                  <a:pt x="307308" y="52752"/>
                </a:lnTo>
                <a:lnTo>
                  <a:pt x="270881" y="24590"/>
                </a:lnTo>
                <a:lnTo>
                  <a:pt x="227900" y="6434"/>
                </a:lnTo>
                <a:lnTo>
                  <a:pt x="180086" y="0"/>
                </a:lnTo>
                <a:close/>
              </a:path>
            </a:pathLst>
          </a:custGeom>
          <a:solidFill>
            <a:srgbClr val="2DBC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205351" y="542188"/>
            <a:ext cx="221335" cy="2213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114800" y="1752600"/>
            <a:ext cx="360045" cy="360045"/>
          </a:xfrm>
          <a:custGeom>
            <a:avLst/>
            <a:gdLst/>
            <a:ahLst/>
            <a:cxnLst/>
            <a:rect l="l" t="t" r="r" b="b"/>
            <a:pathLst>
              <a:path w="360045" h="360044">
                <a:moveTo>
                  <a:pt x="180086" y="0"/>
                </a:moveTo>
                <a:lnTo>
                  <a:pt x="132218" y="6434"/>
                </a:lnTo>
                <a:lnTo>
                  <a:pt x="89201" y="24590"/>
                </a:lnTo>
                <a:lnTo>
                  <a:pt x="52752" y="52752"/>
                </a:lnTo>
                <a:lnTo>
                  <a:pt x="24590" y="89201"/>
                </a:lnTo>
                <a:lnTo>
                  <a:pt x="6434" y="132218"/>
                </a:lnTo>
                <a:lnTo>
                  <a:pt x="0" y="180086"/>
                </a:lnTo>
                <a:lnTo>
                  <a:pt x="6434" y="227944"/>
                </a:lnTo>
                <a:lnTo>
                  <a:pt x="24590" y="270938"/>
                </a:lnTo>
                <a:lnTo>
                  <a:pt x="52752" y="307355"/>
                </a:lnTo>
                <a:lnTo>
                  <a:pt x="89201" y="335486"/>
                </a:lnTo>
                <a:lnTo>
                  <a:pt x="132218" y="353620"/>
                </a:lnTo>
                <a:lnTo>
                  <a:pt x="180086" y="360045"/>
                </a:lnTo>
                <a:lnTo>
                  <a:pt x="227900" y="353620"/>
                </a:lnTo>
                <a:lnTo>
                  <a:pt x="270881" y="335486"/>
                </a:lnTo>
                <a:lnTo>
                  <a:pt x="307308" y="307355"/>
                </a:lnTo>
                <a:lnTo>
                  <a:pt x="335458" y="270938"/>
                </a:lnTo>
                <a:lnTo>
                  <a:pt x="353611" y="227944"/>
                </a:lnTo>
                <a:lnTo>
                  <a:pt x="360044" y="180086"/>
                </a:lnTo>
                <a:lnTo>
                  <a:pt x="353611" y="132218"/>
                </a:lnTo>
                <a:lnTo>
                  <a:pt x="335458" y="89201"/>
                </a:lnTo>
                <a:lnTo>
                  <a:pt x="307308" y="52752"/>
                </a:lnTo>
                <a:lnTo>
                  <a:pt x="270881" y="24590"/>
                </a:lnTo>
                <a:lnTo>
                  <a:pt x="227900" y="6434"/>
                </a:lnTo>
                <a:lnTo>
                  <a:pt x="180086" y="0"/>
                </a:lnTo>
                <a:close/>
              </a:path>
            </a:pathLst>
          </a:custGeom>
          <a:solidFill>
            <a:srgbClr val="2DBC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114800" y="1371600"/>
            <a:ext cx="360045" cy="360045"/>
          </a:xfrm>
          <a:custGeom>
            <a:avLst/>
            <a:gdLst/>
            <a:ahLst/>
            <a:cxnLst/>
            <a:rect l="l" t="t" r="r" b="b"/>
            <a:pathLst>
              <a:path w="360045" h="360044">
                <a:moveTo>
                  <a:pt x="180086" y="0"/>
                </a:moveTo>
                <a:lnTo>
                  <a:pt x="132218" y="6434"/>
                </a:lnTo>
                <a:lnTo>
                  <a:pt x="89201" y="24590"/>
                </a:lnTo>
                <a:lnTo>
                  <a:pt x="52752" y="52752"/>
                </a:lnTo>
                <a:lnTo>
                  <a:pt x="24590" y="89201"/>
                </a:lnTo>
                <a:lnTo>
                  <a:pt x="6434" y="132218"/>
                </a:lnTo>
                <a:lnTo>
                  <a:pt x="0" y="180086"/>
                </a:lnTo>
                <a:lnTo>
                  <a:pt x="6434" y="227944"/>
                </a:lnTo>
                <a:lnTo>
                  <a:pt x="24590" y="270938"/>
                </a:lnTo>
                <a:lnTo>
                  <a:pt x="52752" y="307355"/>
                </a:lnTo>
                <a:lnTo>
                  <a:pt x="89201" y="335486"/>
                </a:lnTo>
                <a:lnTo>
                  <a:pt x="132218" y="353620"/>
                </a:lnTo>
                <a:lnTo>
                  <a:pt x="180086" y="360045"/>
                </a:lnTo>
                <a:lnTo>
                  <a:pt x="227900" y="353620"/>
                </a:lnTo>
                <a:lnTo>
                  <a:pt x="270881" y="335486"/>
                </a:lnTo>
                <a:lnTo>
                  <a:pt x="307308" y="307355"/>
                </a:lnTo>
                <a:lnTo>
                  <a:pt x="335458" y="270938"/>
                </a:lnTo>
                <a:lnTo>
                  <a:pt x="353611" y="227944"/>
                </a:lnTo>
                <a:lnTo>
                  <a:pt x="360044" y="180086"/>
                </a:lnTo>
                <a:lnTo>
                  <a:pt x="353611" y="132218"/>
                </a:lnTo>
                <a:lnTo>
                  <a:pt x="335458" y="89201"/>
                </a:lnTo>
                <a:lnTo>
                  <a:pt x="307308" y="52752"/>
                </a:lnTo>
                <a:lnTo>
                  <a:pt x="270881" y="24590"/>
                </a:lnTo>
                <a:lnTo>
                  <a:pt x="227900" y="6434"/>
                </a:lnTo>
                <a:lnTo>
                  <a:pt x="180086" y="0"/>
                </a:lnTo>
                <a:close/>
              </a:path>
            </a:pathLst>
          </a:custGeom>
          <a:solidFill>
            <a:srgbClr val="2DBC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209800" y="3810000"/>
            <a:ext cx="1960245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lang="ru-RU" sz="1400" b="1" dirty="0" smtClean="0">
                <a:solidFill>
                  <a:srgbClr val="0D0D0D"/>
                </a:solidFill>
                <a:latin typeface="Century Gothic"/>
                <a:cs typeface="Century Gothic"/>
              </a:rPr>
              <a:t>7</a:t>
            </a:r>
            <a:r>
              <a:rPr sz="1400" b="1" dirty="0" smtClean="0">
                <a:solidFill>
                  <a:srgbClr val="0D0D0D"/>
                </a:solidFill>
                <a:latin typeface="Century Gothic"/>
                <a:cs typeface="Century Gothic"/>
              </a:rPr>
              <a:t> </a:t>
            </a:r>
            <a:r>
              <a:rPr lang="ru-RU" sz="1400" dirty="0" smtClean="0">
                <a:solidFill>
                  <a:srgbClr val="0D0D0D"/>
                </a:solidFill>
                <a:latin typeface="Century Gothic"/>
                <a:cs typeface="Century Gothic"/>
              </a:rPr>
              <a:t>внутригородских округов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endParaRPr sz="1200" dirty="0">
              <a:latin typeface="Century Gothic"/>
              <a:cs typeface="Century Gothic"/>
            </a:endParaRPr>
          </a:p>
        </p:txBody>
      </p:sp>
      <p:pic>
        <p:nvPicPr>
          <p:cNvPr id="27" name="Рисунок 26" descr="map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600" y="914400"/>
            <a:ext cx="3352800" cy="2286000"/>
          </a:xfrm>
          <a:prstGeom prst="rect">
            <a:avLst/>
          </a:prstGeom>
        </p:spPr>
      </p:pic>
      <p:pic>
        <p:nvPicPr>
          <p:cNvPr id="28" name="Рисунок 27" descr="КЗ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381000" y="2743200"/>
            <a:ext cx="2971800" cy="2494398"/>
          </a:xfrm>
          <a:prstGeom prst="rect">
            <a:avLst/>
          </a:prstGeom>
        </p:spPr>
      </p:pic>
      <p:pic>
        <p:nvPicPr>
          <p:cNvPr id="33" name="Рисунок 32" descr="МО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pic>
        <p:nvPicPr>
          <p:cNvPr id="2051" name="Picture 3" descr="E:\МО Дачное 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00600" y="3048000"/>
            <a:ext cx="2590800" cy="2743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E:\округ Дачное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00400" y="4038600"/>
            <a:ext cx="2590800" cy="2514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TextBox 23"/>
          <p:cNvSpPr txBox="1"/>
          <p:nvPr/>
        </p:nvSpPr>
        <p:spPr>
          <a:xfrm>
            <a:off x="381000" y="152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25" name="object 15"/>
          <p:cNvSpPr/>
          <p:nvPr/>
        </p:nvSpPr>
        <p:spPr>
          <a:xfrm>
            <a:off x="4114800" y="914400"/>
            <a:ext cx="360045" cy="360045"/>
          </a:xfrm>
          <a:custGeom>
            <a:avLst/>
            <a:gdLst/>
            <a:ahLst/>
            <a:cxnLst/>
            <a:rect l="l" t="t" r="r" b="b"/>
            <a:pathLst>
              <a:path w="360045" h="360044">
                <a:moveTo>
                  <a:pt x="180086" y="0"/>
                </a:moveTo>
                <a:lnTo>
                  <a:pt x="132218" y="6434"/>
                </a:lnTo>
                <a:lnTo>
                  <a:pt x="89201" y="24590"/>
                </a:lnTo>
                <a:lnTo>
                  <a:pt x="52752" y="52752"/>
                </a:lnTo>
                <a:lnTo>
                  <a:pt x="24590" y="89201"/>
                </a:lnTo>
                <a:lnTo>
                  <a:pt x="6434" y="132218"/>
                </a:lnTo>
                <a:lnTo>
                  <a:pt x="0" y="180086"/>
                </a:lnTo>
                <a:lnTo>
                  <a:pt x="6434" y="227944"/>
                </a:lnTo>
                <a:lnTo>
                  <a:pt x="24590" y="270938"/>
                </a:lnTo>
                <a:lnTo>
                  <a:pt x="52752" y="307355"/>
                </a:lnTo>
                <a:lnTo>
                  <a:pt x="89201" y="335486"/>
                </a:lnTo>
                <a:lnTo>
                  <a:pt x="132218" y="353620"/>
                </a:lnTo>
                <a:lnTo>
                  <a:pt x="180086" y="360045"/>
                </a:lnTo>
                <a:lnTo>
                  <a:pt x="227900" y="353620"/>
                </a:lnTo>
                <a:lnTo>
                  <a:pt x="270881" y="335486"/>
                </a:lnTo>
                <a:lnTo>
                  <a:pt x="307308" y="307355"/>
                </a:lnTo>
                <a:lnTo>
                  <a:pt x="335458" y="270938"/>
                </a:lnTo>
                <a:lnTo>
                  <a:pt x="353611" y="227944"/>
                </a:lnTo>
                <a:lnTo>
                  <a:pt x="360044" y="180086"/>
                </a:lnTo>
                <a:lnTo>
                  <a:pt x="353611" y="132218"/>
                </a:lnTo>
                <a:lnTo>
                  <a:pt x="335458" y="89201"/>
                </a:lnTo>
                <a:lnTo>
                  <a:pt x="307308" y="52752"/>
                </a:lnTo>
                <a:lnTo>
                  <a:pt x="270881" y="24590"/>
                </a:lnTo>
                <a:lnTo>
                  <a:pt x="227900" y="6434"/>
                </a:lnTo>
                <a:lnTo>
                  <a:pt x="180086" y="0"/>
                </a:lnTo>
                <a:close/>
              </a:path>
            </a:pathLst>
          </a:custGeom>
          <a:solidFill>
            <a:srgbClr val="2DBCC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Рисунок 21" descr="МО.png"/>
          <p:cNvPicPr>
            <a:picLocks noChangeAspect="1"/>
          </p:cNvPicPr>
          <p:nvPr/>
        </p:nvPicPr>
        <p:blipFill>
          <a:blip r:embed="rId9" cstate="print">
            <a:lum bright="70000" contrast="-70000"/>
          </a:blip>
          <a:stretch>
            <a:fillRect/>
          </a:stretch>
        </p:blipFill>
        <p:spPr>
          <a:xfrm>
            <a:off x="4038600" y="914400"/>
            <a:ext cx="457200" cy="304800"/>
          </a:xfrm>
          <a:prstGeom prst="rect">
            <a:avLst/>
          </a:prstGeom>
          <a:noFill/>
        </p:spPr>
      </p:pic>
      <p:sp>
        <p:nvSpPr>
          <p:cNvPr id="23" name="object 26"/>
          <p:cNvSpPr/>
          <p:nvPr/>
        </p:nvSpPr>
        <p:spPr>
          <a:xfrm>
            <a:off x="4114800" y="1371600"/>
            <a:ext cx="326009" cy="32600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4114800" y="1752600"/>
            <a:ext cx="340233" cy="34023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625" name="Picture 1" descr="Z:\Гаращенко Анастасия\для отчёта\Без имени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0"/>
            <a:ext cx="7762138" cy="923330"/>
          </a:xfrm>
        </p:spPr>
        <p:txBody>
          <a:bodyPr/>
          <a:lstStyle/>
          <a:p>
            <a:pPr algn="ctr"/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2400" dirty="0" smtClean="0"/>
              <a:t>ИСТОРИЯ ОКРУГА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29514" y="1295401"/>
            <a:ext cx="8284971" cy="4924425"/>
          </a:xfrm>
        </p:spPr>
        <p:txBody>
          <a:bodyPr/>
          <a:lstStyle/>
          <a:p>
            <a:r>
              <a:rPr lang="ru-RU" dirty="0" smtClean="0"/>
              <a:t>В первой четверти </a:t>
            </a:r>
            <a:r>
              <a:rPr lang="en-US" dirty="0" smtClean="0"/>
              <a:t>XVIII</a:t>
            </a:r>
            <a:r>
              <a:rPr lang="ru-RU" dirty="0" smtClean="0"/>
              <a:t> века участки земли на этой территории вдоль Петергофской дороги были розданы приближённым царского двора под строительство загородных дач. Район оставался аристократическим до середины </a:t>
            </a:r>
            <a:r>
              <a:rPr lang="en-US" dirty="0" smtClean="0"/>
              <a:t>XIX </a:t>
            </a:r>
            <a:r>
              <a:rPr lang="ru-RU" dirty="0" smtClean="0"/>
              <a:t>века. В этих местах были дачи Воронцовых, Лопухиных, Нарышкиных, Шереметевых, Щербатовых. На месте будущего посёлка Дачное, в частности, изначально был участок князя Михаила Шаховского, а впоследствии здесь находилась усадьба Брюсов.</a:t>
            </a:r>
          </a:p>
          <a:p>
            <a:r>
              <a:rPr lang="ru-RU" dirty="0" smtClean="0"/>
              <a:t>Со временем владельцы территорий менялись: так, значительную территорию вдоль Петергофской дороги занял возникший во второй трети XIX века посёлок немецких колонистов (позднее - селение Красненькое). В 1904 году дворянин Сергей Константинович Максимович, купивший ранее участок к югу от современной </a:t>
            </a:r>
            <a:r>
              <a:rPr lang="ru-RU" dirty="0" err="1" smtClean="0"/>
              <a:t>Кронштадской</a:t>
            </a:r>
            <a:r>
              <a:rPr lang="ru-RU" dirty="0" smtClean="0"/>
              <a:t> площади (неподалёку от колонистов), представил в Санкт-Петербургское губернское правление план посёлка, названного им «Дачное» с сетью улиц и переулков. Этот план был утверждён, и в последующие годы между Петергофским шоссе и Балтийской линией железной дороги появилось новое пригородное поселение. Название «Дачное» было присвоено и новой железнодорожной платформе, примыкавшей к посёлку, которая была открыта в 1909 году. Впоследствии оно перешло и на протекавшую через посёлок реку.</a:t>
            </a:r>
          </a:p>
          <a:p>
            <a:endParaRPr lang="ru-RU" dirty="0">
              <a:solidFill>
                <a:sysClr val="windowText" lastClr="000000"/>
              </a:solidFill>
            </a:endParaRPr>
          </a:p>
        </p:txBody>
      </p:sp>
      <p:pic>
        <p:nvPicPr>
          <p:cNvPr id="5" name="Рисунок 4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2400"/>
            <a:ext cx="939078" cy="685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1000" y="304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28447"/>
            <a:ext cx="7310068" cy="84899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1" name="Прямоугольник 60"/>
          <p:cNvSpPr/>
          <p:nvPr/>
        </p:nvSpPr>
        <p:spPr>
          <a:xfrm>
            <a:off x="0" y="0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2" name="Рисунок 61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63" name="TextBox 62"/>
          <p:cNvSpPr txBox="1"/>
          <p:nvPr/>
        </p:nvSpPr>
        <p:spPr>
          <a:xfrm>
            <a:off x="381000" y="152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66" name="TextBox 65"/>
          <p:cNvSpPr txBox="1"/>
          <p:nvPr/>
        </p:nvSpPr>
        <p:spPr>
          <a:xfrm>
            <a:off x="1066800" y="63246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20</a:t>
            </a:r>
            <a:endParaRPr lang="ru-RU" dirty="0"/>
          </a:p>
        </p:txBody>
      </p:sp>
      <p:sp>
        <p:nvSpPr>
          <p:cNvPr id="67" name="TextBox 66"/>
          <p:cNvSpPr txBox="1"/>
          <p:nvPr/>
        </p:nvSpPr>
        <p:spPr>
          <a:xfrm>
            <a:off x="914400" y="56388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19</a:t>
            </a:r>
            <a:endParaRPr lang="ru-RU" dirty="0"/>
          </a:p>
        </p:txBody>
      </p:sp>
      <p:sp>
        <p:nvSpPr>
          <p:cNvPr id="68" name="TextBox 67"/>
          <p:cNvSpPr txBox="1"/>
          <p:nvPr/>
        </p:nvSpPr>
        <p:spPr>
          <a:xfrm>
            <a:off x="2057400" y="59436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18</a:t>
            </a:r>
            <a:endParaRPr lang="ru-RU" dirty="0"/>
          </a:p>
        </p:txBody>
      </p:sp>
      <p:sp>
        <p:nvSpPr>
          <p:cNvPr id="69" name="TextBox 68"/>
          <p:cNvSpPr txBox="1"/>
          <p:nvPr/>
        </p:nvSpPr>
        <p:spPr>
          <a:xfrm>
            <a:off x="2667000" y="56388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17</a:t>
            </a:r>
            <a:endParaRPr lang="ru-RU" dirty="0"/>
          </a:p>
        </p:txBody>
      </p:sp>
      <p:sp>
        <p:nvSpPr>
          <p:cNvPr id="70" name="TextBox 69"/>
          <p:cNvSpPr txBox="1"/>
          <p:nvPr/>
        </p:nvSpPr>
        <p:spPr>
          <a:xfrm>
            <a:off x="3657600" y="56388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16</a:t>
            </a:r>
            <a:endParaRPr lang="ru-RU" dirty="0"/>
          </a:p>
        </p:txBody>
      </p:sp>
      <p:sp>
        <p:nvSpPr>
          <p:cNvPr id="71" name="TextBox 70"/>
          <p:cNvSpPr txBox="1"/>
          <p:nvPr/>
        </p:nvSpPr>
        <p:spPr>
          <a:xfrm>
            <a:off x="4343400" y="48006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15</a:t>
            </a:r>
            <a:endParaRPr lang="ru-RU" dirty="0"/>
          </a:p>
        </p:txBody>
      </p:sp>
      <p:sp>
        <p:nvSpPr>
          <p:cNvPr id="72" name="TextBox 71"/>
          <p:cNvSpPr txBox="1"/>
          <p:nvPr/>
        </p:nvSpPr>
        <p:spPr>
          <a:xfrm>
            <a:off x="5181600" y="36576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13</a:t>
            </a:r>
            <a:endParaRPr lang="ru-RU" dirty="0"/>
          </a:p>
        </p:txBody>
      </p:sp>
      <p:sp>
        <p:nvSpPr>
          <p:cNvPr id="73" name="TextBox 72"/>
          <p:cNvSpPr txBox="1"/>
          <p:nvPr/>
        </p:nvSpPr>
        <p:spPr>
          <a:xfrm>
            <a:off x="7239000" y="46482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14</a:t>
            </a:r>
            <a:endParaRPr lang="ru-RU" dirty="0"/>
          </a:p>
        </p:txBody>
      </p:sp>
      <p:sp>
        <p:nvSpPr>
          <p:cNvPr id="74" name="TextBox 73"/>
          <p:cNvSpPr txBox="1"/>
          <p:nvPr/>
        </p:nvSpPr>
        <p:spPr>
          <a:xfrm>
            <a:off x="5867400" y="2286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12</a:t>
            </a:r>
            <a:endParaRPr lang="ru-RU" dirty="0"/>
          </a:p>
        </p:txBody>
      </p:sp>
      <p:sp>
        <p:nvSpPr>
          <p:cNvPr id="75" name="TextBox 74"/>
          <p:cNvSpPr txBox="1"/>
          <p:nvPr/>
        </p:nvSpPr>
        <p:spPr>
          <a:xfrm>
            <a:off x="6553200" y="3048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76" name="TextBox 75"/>
          <p:cNvSpPr txBox="1"/>
          <p:nvPr/>
        </p:nvSpPr>
        <p:spPr>
          <a:xfrm>
            <a:off x="7010400" y="2514600"/>
            <a:ext cx="301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77" name="TextBox 76"/>
          <p:cNvSpPr txBox="1"/>
          <p:nvPr/>
        </p:nvSpPr>
        <p:spPr>
          <a:xfrm>
            <a:off x="7772400" y="1828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78" name="TextBox 77"/>
          <p:cNvSpPr txBox="1"/>
          <p:nvPr/>
        </p:nvSpPr>
        <p:spPr>
          <a:xfrm>
            <a:off x="8153400" y="15240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79" name="TextBox 78"/>
          <p:cNvSpPr txBox="1"/>
          <p:nvPr/>
        </p:nvSpPr>
        <p:spPr>
          <a:xfrm>
            <a:off x="8610600" y="13716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80" name="TextBox 79"/>
          <p:cNvSpPr txBox="1"/>
          <p:nvPr/>
        </p:nvSpPr>
        <p:spPr>
          <a:xfrm>
            <a:off x="8229600" y="8382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81" name="TextBox 80"/>
          <p:cNvSpPr txBox="1"/>
          <p:nvPr/>
        </p:nvSpPr>
        <p:spPr>
          <a:xfrm>
            <a:off x="8842314" y="7620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82" name="TextBox 81"/>
          <p:cNvSpPr txBox="1"/>
          <p:nvPr/>
        </p:nvSpPr>
        <p:spPr>
          <a:xfrm>
            <a:off x="8686800" y="4572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83" name="TextBox 82"/>
          <p:cNvSpPr txBox="1"/>
          <p:nvPr/>
        </p:nvSpPr>
        <p:spPr>
          <a:xfrm>
            <a:off x="7315200" y="914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84" name="TextBox 83"/>
          <p:cNvSpPr txBox="1"/>
          <p:nvPr/>
        </p:nvSpPr>
        <p:spPr>
          <a:xfrm>
            <a:off x="7010400" y="21336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85" name="TextBox 84"/>
          <p:cNvSpPr txBox="1"/>
          <p:nvPr/>
        </p:nvSpPr>
        <p:spPr>
          <a:xfrm>
            <a:off x="7467600" y="27432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577" name="Picture 1" descr="Z:\Гаращенко Анастасия\для отчёта\Без имени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00" y="685800"/>
            <a:ext cx="8284971" cy="5790664"/>
          </a:xfrm>
        </p:spPr>
        <p:txBody>
          <a:bodyPr/>
          <a:lstStyle/>
          <a:p>
            <a:r>
              <a:rPr lang="en-US" sz="1400" dirty="0" smtClean="0">
                <a:latin typeface="Century Gothic" pitchFamily="34" charset="0"/>
              </a:rPr>
              <a:t>Р</a:t>
            </a:r>
            <a:r>
              <a:rPr lang="ru-RU" sz="1400" dirty="0" smtClean="0">
                <a:latin typeface="Century Gothic" pitchFamily="34" charset="0"/>
              </a:rPr>
              <a:t>. </a:t>
            </a:r>
            <a:r>
              <a:rPr lang="en-US" sz="1400" dirty="0" smtClean="0">
                <a:latin typeface="Century Gothic" pitchFamily="34" charset="0"/>
              </a:rPr>
              <a:t>КРАСНАЯ</a:t>
            </a:r>
            <a:r>
              <a:rPr lang="ru-RU" sz="1400" dirty="0" smtClean="0">
                <a:latin typeface="Century Gothic" pitchFamily="34" charset="0"/>
              </a:rPr>
              <a:t> - </a:t>
            </a:r>
            <a:r>
              <a:rPr lang="en-US" sz="1400" dirty="0" smtClean="0">
                <a:latin typeface="Century Gothic" pitchFamily="34" charset="0"/>
              </a:rPr>
              <a:t>ЛЕНИНСКИЙ ПРОСП</a:t>
            </a:r>
            <a:r>
              <a:rPr lang="ru-RU" sz="1400" dirty="0" smtClean="0">
                <a:latin typeface="Century Gothic" pitchFamily="34" charset="0"/>
              </a:rPr>
              <a:t>.</a:t>
            </a:r>
          </a:p>
          <a:p>
            <a:r>
              <a:rPr lang="en-US" sz="1400" dirty="0" smtClean="0">
                <a:latin typeface="Century Gothic" pitchFamily="34" charset="0"/>
              </a:rPr>
              <a:t>Р</a:t>
            </a:r>
            <a:r>
              <a:rPr lang="ru-RU" sz="1400" dirty="0" smtClean="0">
                <a:latin typeface="Century Gothic" pitchFamily="34" charset="0"/>
              </a:rPr>
              <a:t>. </a:t>
            </a:r>
            <a:r>
              <a:rPr lang="en-US" sz="1400" i="1" dirty="0" err="1" smtClean="0">
                <a:latin typeface="Century Gothic" pitchFamily="34" charset="0"/>
              </a:rPr>
              <a:t>Красная</a:t>
            </a:r>
            <a:r>
              <a:rPr lang="en-US" sz="1400" i="1" dirty="0" smtClean="0">
                <a:latin typeface="Century Gothic" pitchFamily="34" charset="0"/>
              </a:rPr>
              <a:t> — </a:t>
            </a:r>
            <a:r>
              <a:rPr lang="en-US" sz="1400" i="1" dirty="0" err="1" smtClean="0">
                <a:latin typeface="Century Gothic" pitchFamily="34" charset="0"/>
              </a:rPr>
              <a:t>Ленинский</a:t>
            </a:r>
            <a:r>
              <a:rPr lang="en-US" sz="1400" i="1" dirty="0" smtClean="0">
                <a:latin typeface="Century Gothic" pitchFamily="34" charset="0"/>
              </a:rPr>
              <a:t> </a:t>
            </a:r>
            <a:r>
              <a:rPr lang="en-US" sz="1400" i="1" dirty="0" err="1" smtClean="0">
                <a:latin typeface="Century Gothic" pitchFamily="34" charset="0"/>
              </a:rPr>
              <a:t>просп</a:t>
            </a:r>
            <a:r>
              <a:rPr lang="ru-RU" sz="1400" i="1" dirty="0" smtClean="0">
                <a:latin typeface="Century Gothic" pitchFamily="34" charset="0"/>
              </a:rPr>
              <a:t>. </a:t>
            </a:r>
            <a:r>
              <a:rPr lang="ru-RU" sz="1400" dirty="0" smtClean="0">
                <a:latin typeface="Century Gothic" pitchFamily="34" charset="0"/>
              </a:rPr>
              <a:t>415</a:t>
            </a:r>
          </a:p>
          <a:p>
            <a:r>
              <a:rPr lang="ru-RU" sz="1400" dirty="0" smtClean="0">
                <a:latin typeface="Century Gothic" pitchFamily="34" charset="0"/>
              </a:rPr>
              <a:t>1. </a:t>
            </a:r>
            <a:r>
              <a:rPr lang="en-US" sz="1400" dirty="0" err="1" smtClean="0">
                <a:latin typeface="Century Gothic" pitchFamily="34" charset="0"/>
              </a:rPr>
              <a:t>Мосты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через</a:t>
            </a:r>
            <a:r>
              <a:rPr lang="en-US" sz="1400" dirty="0" smtClean="0">
                <a:latin typeface="Century Gothic" pitchFamily="34" charset="0"/>
              </a:rPr>
              <a:t> р</a:t>
            </a:r>
            <a:r>
              <a:rPr lang="ru-RU" sz="1400" dirty="0" smtClean="0">
                <a:latin typeface="Century Gothic" pitchFamily="34" charset="0"/>
              </a:rPr>
              <a:t>. </a:t>
            </a:r>
            <a:r>
              <a:rPr lang="en-US" sz="1400" dirty="0" err="1" smtClean="0">
                <a:latin typeface="Century Gothic" pitchFamily="34" charset="0"/>
              </a:rPr>
              <a:t>Красную</a:t>
            </a:r>
            <a:r>
              <a:rPr lang="ru-RU" sz="1400" dirty="0" smtClean="0">
                <a:latin typeface="Century Gothic" pitchFamily="34" charset="0"/>
              </a:rPr>
              <a:t>: </a:t>
            </a:r>
            <a:r>
              <a:rPr lang="en-US" sz="1400" dirty="0" err="1" smtClean="0">
                <a:latin typeface="Century Gothic" pitchFamily="34" charset="0"/>
              </a:rPr>
              <a:t>утрачен</a:t>
            </a:r>
            <a:r>
              <a:rPr lang="ru-RU" sz="1400" dirty="0" smtClean="0">
                <a:latin typeface="Century Gothic" pitchFamily="34" charset="0"/>
              </a:rPr>
              <a:t>-</a:t>
            </a:r>
          </a:p>
          <a:p>
            <a:r>
              <a:rPr lang="en-US" sz="1400" dirty="0" err="1" smtClean="0">
                <a:latin typeface="Century Gothic" pitchFamily="34" charset="0"/>
              </a:rPr>
              <a:t>ный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гранитный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на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трассе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проспекта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en-US" sz="1400" dirty="0" smtClean="0">
                <a:latin typeface="Century Gothic" pitchFamily="34" charset="0"/>
              </a:rPr>
              <a:t>и </a:t>
            </a:r>
            <a:r>
              <a:rPr lang="en-US" sz="1400" dirty="0" err="1" smtClean="0">
                <a:latin typeface="Century Gothic" pitchFamily="34" charset="0"/>
              </a:rPr>
              <a:t>бетонный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Оранэлы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2. </a:t>
            </a:r>
            <a:r>
              <a:rPr lang="en-US" sz="1400" dirty="0" err="1" smtClean="0">
                <a:latin typeface="Century Gothic" pitchFamily="34" charset="0"/>
              </a:rPr>
              <a:t>Красненькое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кладбище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3. </a:t>
            </a:r>
            <a:r>
              <a:rPr lang="en-US" sz="1400" dirty="0" err="1" smtClean="0">
                <a:latin typeface="Century Gothic" pitchFamily="34" charset="0"/>
              </a:rPr>
              <a:t>Церковь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Казанской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Божьей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Матери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4. </a:t>
            </a:r>
            <a:r>
              <a:rPr lang="en-US" sz="1400" dirty="0" err="1" smtClean="0">
                <a:latin typeface="Century Gothic" pitchFamily="34" charset="0"/>
              </a:rPr>
              <a:t>Редут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5. </a:t>
            </a:r>
            <a:r>
              <a:rPr lang="en-US" sz="1400" dirty="0" err="1" smtClean="0">
                <a:latin typeface="Century Gothic" pitchFamily="34" charset="0"/>
              </a:rPr>
              <a:t>Красный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Кабачок</a:t>
            </a:r>
            <a:r>
              <a:rPr lang="ru-RU" sz="1400" dirty="0" smtClean="0">
                <a:latin typeface="Century Gothic" pitchFamily="34" charset="0"/>
              </a:rPr>
              <a:t> (</a:t>
            </a:r>
            <a:r>
              <a:rPr lang="en-US" sz="1400" dirty="0" err="1" smtClean="0">
                <a:latin typeface="Century Gothic" pitchFamily="34" charset="0"/>
              </a:rPr>
              <a:t>нач</a:t>
            </a:r>
            <a:r>
              <a:rPr lang="ru-RU" sz="1400" dirty="0" smtClean="0">
                <a:latin typeface="Century Gothic" pitchFamily="34" charset="0"/>
              </a:rPr>
              <a:t>. XX </a:t>
            </a:r>
            <a:r>
              <a:rPr lang="en-US" sz="1400" dirty="0" smtClean="0">
                <a:latin typeface="Century Gothic" pitchFamily="34" charset="0"/>
              </a:rPr>
              <a:t>в</a:t>
            </a:r>
            <a:r>
              <a:rPr lang="ru-RU" sz="1400" dirty="0" smtClean="0">
                <a:latin typeface="Century Gothic" pitchFamily="34" charset="0"/>
              </a:rPr>
              <a:t>.)</a:t>
            </a:r>
          </a:p>
          <a:p>
            <a:r>
              <a:rPr lang="ru-RU" sz="1400" dirty="0" smtClean="0">
                <a:latin typeface="Century Gothic" pitchFamily="34" charset="0"/>
              </a:rPr>
              <a:t>6. </a:t>
            </a:r>
            <a:r>
              <a:rPr lang="en-US" sz="1400" dirty="0" err="1" smtClean="0">
                <a:latin typeface="Century Gothic" pitchFamily="34" charset="0"/>
              </a:rPr>
              <a:t>Новая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церковь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7. </a:t>
            </a:r>
            <a:r>
              <a:rPr lang="en-US" sz="1400" dirty="0" err="1" smtClean="0">
                <a:latin typeface="Century Gothic" pitchFamily="34" charset="0"/>
              </a:rPr>
              <a:t>Красный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Кабачок</a:t>
            </a:r>
            <a:r>
              <a:rPr lang="ru-RU" sz="1400" dirty="0" smtClean="0">
                <a:latin typeface="Century Gothic" pitchFamily="34" charset="0"/>
              </a:rPr>
              <a:t> (XVIII - </a:t>
            </a:r>
            <a:r>
              <a:rPr lang="en-US" sz="1400" dirty="0" err="1" smtClean="0">
                <a:latin typeface="Century Gothic" pitchFamily="34" charset="0"/>
              </a:rPr>
              <a:t>перв</a:t>
            </a:r>
            <a:r>
              <a:rPr lang="ru-RU" sz="1400" dirty="0" smtClean="0">
                <a:latin typeface="Century Gothic" pitchFamily="34" charset="0"/>
              </a:rPr>
              <a:t>.</a:t>
            </a:r>
          </a:p>
          <a:p>
            <a:r>
              <a:rPr lang="en-US" sz="1400" dirty="0" err="1" smtClean="0">
                <a:latin typeface="Century Gothic" pitchFamily="34" charset="0"/>
              </a:rPr>
              <a:t>пол</a:t>
            </a:r>
            <a:r>
              <a:rPr lang="ru-RU" sz="1400" dirty="0" smtClean="0">
                <a:latin typeface="Century Gothic" pitchFamily="34" charset="0"/>
              </a:rPr>
              <a:t>. XIX </a:t>
            </a:r>
            <a:r>
              <a:rPr lang="en-US" sz="1400" dirty="0" smtClean="0">
                <a:latin typeface="Century Gothic" pitchFamily="34" charset="0"/>
              </a:rPr>
              <a:t>в</a:t>
            </a:r>
            <a:r>
              <a:rPr lang="ru-RU" sz="1400" dirty="0" smtClean="0">
                <a:latin typeface="Century Gothic" pitchFamily="34" charset="0"/>
              </a:rPr>
              <a:t>.)</a:t>
            </a:r>
          </a:p>
          <a:p>
            <a:r>
              <a:rPr lang="ru-RU" sz="1400" dirty="0" smtClean="0">
                <a:latin typeface="Century Gothic" pitchFamily="34" charset="0"/>
              </a:rPr>
              <a:t>8. </a:t>
            </a:r>
            <a:r>
              <a:rPr lang="en-US" sz="1400" dirty="0" smtClean="0">
                <a:latin typeface="Century Gothic" pitchFamily="34" charset="0"/>
              </a:rPr>
              <a:t>ДОТ и </a:t>
            </a:r>
            <a:r>
              <a:rPr lang="en-US" sz="1400" dirty="0" err="1" smtClean="0">
                <a:latin typeface="Century Gothic" pitchFamily="34" charset="0"/>
              </a:rPr>
              <a:t>танк</a:t>
            </a:r>
            <a:r>
              <a:rPr lang="ru-RU" sz="1400" dirty="0" smtClean="0">
                <a:latin typeface="Century Gothic" pitchFamily="34" charset="0"/>
              </a:rPr>
              <a:t> (</a:t>
            </a:r>
            <a:r>
              <a:rPr lang="en-US" sz="1400" dirty="0" err="1" smtClean="0">
                <a:latin typeface="Century Gothic" pitchFamily="34" charset="0"/>
              </a:rPr>
              <a:t>воинский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мемориал</a:t>
            </a:r>
            <a:r>
              <a:rPr lang="ru-RU" sz="1400" dirty="0" smtClean="0">
                <a:latin typeface="Century Gothic" pitchFamily="34" charset="0"/>
              </a:rPr>
              <a:t>)</a:t>
            </a:r>
          </a:p>
          <a:p>
            <a:r>
              <a:rPr lang="ru-RU" sz="1400" dirty="0" smtClean="0">
                <a:latin typeface="Century Gothic" pitchFamily="34" charset="0"/>
              </a:rPr>
              <a:t>9. </a:t>
            </a:r>
            <a:r>
              <a:rPr lang="en-US" sz="1400" dirty="0" err="1" smtClean="0">
                <a:latin typeface="Century Gothic" pitchFamily="34" charset="0"/>
              </a:rPr>
              <a:t>Усадьба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Гансена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10. </a:t>
            </a:r>
            <a:r>
              <a:rPr lang="en-US" sz="1400" dirty="0" err="1" smtClean="0">
                <a:latin typeface="Century Gothic" pitchFamily="34" charset="0"/>
              </a:rPr>
              <a:t>Усадьба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Лестока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11. </a:t>
            </a:r>
            <a:r>
              <a:rPr lang="en-US" sz="1400" dirty="0" err="1" smtClean="0">
                <a:latin typeface="Century Gothic" pitchFamily="34" charset="0"/>
              </a:rPr>
              <a:t>Вагонное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депо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Оранэлы</a:t>
            </a:r>
            <a:r>
              <a:rPr lang="ru-RU" sz="1400" dirty="0" smtClean="0">
                <a:latin typeface="Century Gothic" pitchFamily="34" charset="0"/>
              </a:rPr>
              <a:t> (</a:t>
            </a:r>
            <a:r>
              <a:rPr lang="en-US" sz="1400" dirty="0" err="1" smtClean="0">
                <a:latin typeface="Century Gothic" pitchFamily="34" charset="0"/>
              </a:rPr>
              <a:t>трамвай</a:t>
            </a:r>
            <a:r>
              <a:rPr lang="ru-RU" sz="1400" dirty="0" smtClean="0">
                <a:latin typeface="Century Gothic" pitchFamily="34" charset="0"/>
              </a:rPr>
              <a:t>-</a:t>
            </a:r>
          </a:p>
          <a:p>
            <a:r>
              <a:rPr lang="en-US" sz="1400" dirty="0" err="1" smtClean="0">
                <a:latin typeface="Century Gothic" pitchFamily="34" charset="0"/>
              </a:rPr>
              <a:t>ный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парк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им</a:t>
            </a:r>
            <a:r>
              <a:rPr lang="ru-RU" sz="1400" dirty="0" smtClean="0">
                <a:latin typeface="Century Gothic" pitchFamily="34" charset="0"/>
              </a:rPr>
              <a:t>. </a:t>
            </a:r>
            <a:r>
              <a:rPr lang="en-US" sz="1400" dirty="0" err="1" smtClean="0">
                <a:latin typeface="Century Gothic" pitchFamily="34" charset="0"/>
              </a:rPr>
              <a:t>Котлякова</a:t>
            </a:r>
            <a:r>
              <a:rPr lang="ru-RU" sz="1400" dirty="0" smtClean="0">
                <a:latin typeface="Century Gothic" pitchFamily="34" charset="0"/>
              </a:rPr>
              <a:t>)</a:t>
            </a:r>
          </a:p>
          <a:p>
            <a:r>
              <a:rPr lang="ru-RU" sz="1400" dirty="0" smtClean="0">
                <a:latin typeface="Century Gothic" pitchFamily="34" charset="0"/>
              </a:rPr>
              <a:t>12. </a:t>
            </a:r>
            <a:r>
              <a:rPr lang="en-US" sz="1400" dirty="0" err="1" smtClean="0">
                <a:latin typeface="Century Gothic" pitchFamily="34" charset="0"/>
              </a:rPr>
              <a:t>Трансформаторная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подстанция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en-US" sz="1400" dirty="0" err="1" smtClean="0">
                <a:latin typeface="Century Gothic" pitchFamily="34" charset="0"/>
              </a:rPr>
              <a:t>Оранэлы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13. </a:t>
            </a:r>
            <a:r>
              <a:rPr lang="en-US" sz="1400" dirty="0" err="1" smtClean="0">
                <a:latin typeface="Century Gothic" pitchFamily="34" charset="0"/>
              </a:rPr>
              <a:t>Усадьба</a:t>
            </a:r>
            <a:r>
              <a:rPr lang="en-US" sz="1400" dirty="0" smtClean="0">
                <a:latin typeface="Century Gothic" pitchFamily="34" charset="0"/>
              </a:rPr>
              <a:t> Г</a:t>
            </a:r>
            <a:r>
              <a:rPr lang="ru-RU" sz="1400" dirty="0" smtClean="0">
                <a:latin typeface="Century Gothic" pitchFamily="34" charset="0"/>
              </a:rPr>
              <a:t>.</a:t>
            </a:r>
            <a:r>
              <a:rPr lang="en-US" sz="1400" dirty="0" smtClean="0">
                <a:latin typeface="Century Gothic" pitchFamily="34" charset="0"/>
              </a:rPr>
              <a:t>А</a:t>
            </a:r>
            <a:r>
              <a:rPr lang="ru-RU" sz="1400" dirty="0" smtClean="0">
                <a:latin typeface="Century Gothic" pitchFamily="34" charset="0"/>
              </a:rPr>
              <a:t>. </a:t>
            </a:r>
            <a:r>
              <a:rPr lang="en-US" sz="1400" dirty="0" err="1" smtClean="0">
                <a:latin typeface="Century Gothic" pitchFamily="34" charset="0"/>
              </a:rPr>
              <a:t>Потемкина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14. </a:t>
            </a:r>
            <a:r>
              <a:rPr lang="en-US" sz="1400" dirty="0" err="1" smtClean="0">
                <a:latin typeface="Century Gothic" pitchFamily="34" charset="0"/>
              </a:rPr>
              <a:t>Поселок</a:t>
            </a:r>
            <a:r>
              <a:rPr lang="en-US" sz="1400" dirty="0" smtClean="0">
                <a:latin typeface="Century Gothic" pitchFamily="34" charset="0"/>
              </a:rPr>
              <a:t> ≪</a:t>
            </a:r>
            <a:r>
              <a:rPr lang="en-US" sz="1400" dirty="0" err="1" smtClean="0">
                <a:latin typeface="Century Gothic" pitchFamily="34" charset="0"/>
              </a:rPr>
              <a:t>Княжево</a:t>
            </a:r>
            <a:r>
              <a:rPr lang="en-US" sz="1400" dirty="0" smtClean="0">
                <a:latin typeface="Century Gothic" pitchFamily="34" charset="0"/>
              </a:rPr>
              <a:t>≫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15. </a:t>
            </a:r>
            <a:r>
              <a:rPr lang="en-US" sz="1400" dirty="0" err="1" smtClean="0">
                <a:latin typeface="Century Gothic" pitchFamily="34" charset="0"/>
              </a:rPr>
              <a:t>Усадьба</a:t>
            </a:r>
            <a:r>
              <a:rPr lang="en-US" sz="1400" dirty="0" smtClean="0">
                <a:latin typeface="Century Gothic" pitchFamily="34" charset="0"/>
              </a:rPr>
              <a:t> Л</a:t>
            </a:r>
            <a:r>
              <a:rPr lang="ru-RU" sz="1400" dirty="0" smtClean="0">
                <a:latin typeface="Century Gothic" pitchFamily="34" charset="0"/>
              </a:rPr>
              <a:t>.</a:t>
            </a:r>
            <a:r>
              <a:rPr lang="en-US" sz="1400" dirty="0" smtClean="0">
                <a:latin typeface="Century Gothic" pitchFamily="34" charset="0"/>
              </a:rPr>
              <a:t>А</a:t>
            </a:r>
            <a:r>
              <a:rPr lang="ru-RU" sz="1400" dirty="0" smtClean="0">
                <a:latin typeface="Century Gothic" pitchFamily="34" charset="0"/>
              </a:rPr>
              <a:t>. </a:t>
            </a:r>
            <a:r>
              <a:rPr lang="en-US" sz="1400" dirty="0" err="1" smtClean="0">
                <a:latin typeface="Century Gothic" pitchFamily="34" charset="0"/>
              </a:rPr>
              <a:t>Нарышкина</a:t>
            </a:r>
            <a:r>
              <a:rPr lang="ru-RU" sz="1400" dirty="0" smtClean="0">
                <a:latin typeface="Century Gothic" pitchFamily="34" charset="0"/>
              </a:rPr>
              <a:t> (</a:t>
            </a:r>
            <a:r>
              <a:rPr lang="en-US" sz="1400" dirty="0" smtClean="0">
                <a:latin typeface="Century Gothic" pitchFamily="34" charset="0"/>
              </a:rPr>
              <a:t>≪</a:t>
            </a:r>
            <a:r>
              <a:rPr lang="en-US" sz="1400" dirty="0" err="1" smtClean="0">
                <a:latin typeface="Century Gothic" pitchFamily="34" charset="0"/>
              </a:rPr>
              <a:t>Левен</a:t>
            </a:r>
            <a:r>
              <a:rPr lang="ru-RU" sz="1400" dirty="0" smtClean="0">
                <a:latin typeface="Century Gothic" pitchFamily="34" charset="0"/>
              </a:rPr>
              <a:t>-</a:t>
            </a:r>
          </a:p>
          <a:p>
            <a:r>
              <a:rPr lang="en-US" sz="1400" dirty="0" err="1" smtClean="0">
                <a:latin typeface="Century Gothic" pitchFamily="34" charset="0"/>
              </a:rPr>
              <a:t>даль</a:t>
            </a:r>
            <a:r>
              <a:rPr lang="en-US" sz="1400" dirty="0" smtClean="0">
                <a:latin typeface="Century Gothic" pitchFamily="34" charset="0"/>
              </a:rPr>
              <a:t>≫</a:t>
            </a:r>
            <a:r>
              <a:rPr lang="ru-RU" sz="1400" dirty="0" smtClean="0">
                <a:latin typeface="Century Gothic" pitchFamily="34" charset="0"/>
              </a:rPr>
              <a:t>)</a:t>
            </a:r>
          </a:p>
          <a:p>
            <a:r>
              <a:rPr lang="ru-RU" sz="1400" dirty="0" smtClean="0">
                <a:latin typeface="Century Gothic" pitchFamily="34" charset="0"/>
              </a:rPr>
              <a:t>16. </a:t>
            </a:r>
            <a:r>
              <a:rPr lang="en-US" sz="1400" dirty="0" err="1" smtClean="0">
                <a:latin typeface="Century Gothic" pitchFamily="34" charset="0"/>
              </a:rPr>
              <a:t>Усадьба</a:t>
            </a:r>
            <a:r>
              <a:rPr lang="en-US" sz="1400" dirty="0" smtClean="0">
                <a:latin typeface="Century Gothic" pitchFamily="34" charset="0"/>
              </a:rPr>
              <a:t> К</a:t>
            </a:r>
            <a:r>
              <a:rPr lang="ru-RU" sz="1400" dirty="0" smtClean="0">
                <a:latin typeface="Century Gothic" pitchFamily="34" charset="0"/>
              </a:rPr>
              <a:t>.</a:t>
            </a:r>
            <a:r>
              <a:rPr lang="en-US" sz="1400" dirty="0" smtClean="0">
                <a:latin typeface="Century Gothic" pitchFamily="34" charset="0"/>
              </a:rPr>
              <a:t>Е</a:t>
            </a:r>
            <a:r>
              <a:rPr lang="ru-RU" sz="1400" dirty="0" smtClean="0">
                <a:latin typeface="Century Gothic" pitchFamily="34" charset="0"/>
              </a:rPr>
              <a:t>. </a:t>
            </a:r>
            <a:r>
              <a:rPr lang="en-US" sz="1400" dirty="0" err="1" smtClean="0">
                <a:latin typeface="Century Gothic" pitchFamily="34" charset="0"/>
              </a:rPr>
              <a:t>Сиверса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17. </a:t>
            </a:r>
            <a:r>
              <a:rPr lang="en-US" sz="1400" dirty="0" err="1" smtClean="0">
                <a:latin typeface="Century Gothic" pitchFamily="34" charset="0"/>
              </a:rPr>
              <a:t>Усадьба</a:t>
            </a:r>
            <a:r>
              <a:rPr lang="en-US" sz="1400" dirty="0" smtClean="0">
                <a:latin typeface="Century Gothic" pitchFamily="34" charset="0"/>
              </a:rPr>
              <a:t> Ф</a:t>
            </a:r>
            <a:r>
              <a:rPr lang="ru-RU" sz="1400" dirty="0" smtClean="0">
                <a:latin typeface="Century Gothic" pitchFamily="34" charset="0"/>
              </a:rPr>
              <a:t>.</a:t>
            </a:r>
            <a:r>
              <a:rPr lang="en-US" sz="1400" dirty="0" smtClean="0">
                <a:latin typeface="Century Gothic" pitchFamily="34" charset="0"/>
              </a:rPr>
              <a:t>М</a:t>
            </a:r>
            <a:r>
              <a:rPr lang="ru-RU" sz="1400" dirty="0" smtClean="0">
                <a:latin typeface="Century Gothic" pitchFamily="34" charset="0"/>
              </a:rPr>
              <a:t>. </a:t>
            </a:r>
            <a:r>
              <a:rPr lang="en-US" sz="1400" dirty="0" err="1" smtClean="0">
                <a:latin typeface="Century Gothic" pitchFamily="34" charset="0"/>
              </a:rPr>
              <a:t>Апраксина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18. </a:t>
            </a:r>
            <a:r>
              <a:rPr lang="en-US" sz="1400" dirty="0" err="1" smtClean="0">
                <a:latin typeface="Century Gothic" pitchFamily="34" charset="0"/>
              </a:rPr>
              <a:t>Усадьба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Паниных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19. </a:t>
            </a:r>
            <a:r>
              <a:rPr lang="en-US" sz="1400" dirty="0" err="1" smtClean="0">
                <a:latin typeface="Century Gothic" pitchFamily="34" charset="0"/>
              </a:rPr>
              <a:t>Мосты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через</a:t>
            </a:r>
            <a:r>
              <a:rPr lang="en-US" sz="1400" dirty="0" smtClean="0">
                <a:latin typeface="Century Gothic" pitchFamily="34" charset="0"/>
              </a:rPr>
              <a:t> р</a:t>
            </a:r>
            <a:r>
              <a:rPr lang="ru-RU" sz="1400" dirty="0" smtClean="0">
                <a:latin typeface="Century Gothic" pitchFamily="34" charset="0"/>
              </a:rPr>
              <a:t>. </a:t>
            </a:r>
            <a:r>
              <a:rPr lang="en-US" sz="1400" dirty="0" err="1" smtClean="0">
                <a:latin typeface="Century Gothic" pitchFamily="34" charset="0"/>
              </a:rPr>
              <a:t>Дачную</a:t>
            </a:r>
            <a:endParaRPr lang="ru-RU" sz="1400" dirty="0" smtClean="0">
              <a:latin typeface="Century Gothic" pitchFamily="34" charset="0"/>
            </a:endParaRPr>
          </a:p>
          <a:p>
            <a:r>
              <a:rPr lang="ru-RU" sz="1400" dirty="0" smtClean="0">
                <a:latin typeface="Century Gothic" pitchFamily="34" charset="0"/>
              </a:rPr>
              <a:t>20. </a:t>
            </a:r>
            <a:r>
              <a:rPr lang="en-US" sz="1400" dirty="0" err="1" smtClean="0">
                <a:latin typeface="Century Gothic" pitchFamily="34" charset="0"/>
              </a:rPr>
              <a:t>Усадьба</a:t>
            </a:r>
            <a:r>
              <a:rPr lang="en-US" sz="1400" dirty="0" smtClean="0">
                <a:latin typeface="Century Gothic" pitchFamily="34" charset="0"/>
              </a:rPr>
              <a:t> </a:t>
            </a:r>
            <a:r>
              <a:rPr lang="en-US" sz="1400" dirty="0" err="1" smtClean="0">
                <a:latin typeface="Century Gothic" pitchFamily="34" charset="0"/>
              </a:rPr>
              <a:t>Теплова</a:t>
            </a:r>
            <a:endParaRPr lang="ru-RU" sz="1400" dirty="0" smtClean="0">
              <a:latin typeface="Century Gothic" pitchFamily="34" charset="0"/>
            </a:endParaRPr>
          </a:p>
        </p:txBody>
      </p:sp>
      <p:pic>
        <p:nvPicPr>
          <p:cNvPr id="5" name="Рисунок 4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2400"/>
            <a:ext cx="939078" cy="685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000" y="304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Прямоугольник 53"/>
          <p:cNvSpPr/>
          <p:nvPr/>
        </p:nvSpPr>
        <p:spPr>
          <a:xfrm>
            <a:off x="0" y="0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" name="Рисунок 101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2400"/>
            <a:ext cx="939078" cy="685800"/>
          </a:xfrm>
          <a:prstGeom prst="rect">
            <a:avLst/>
          </a:prstGeom>
        </p:spPr>
      </p:pic>
      <p:sp>
        <p:nvSpPr>
          <p:cNvPr id="103" name="TextBox 102"/>
          <p:cNvSpPr txBox="1"/>
          <p:nvPr/>
        </p:nvSpPr>
        <p:spPr>
          <a:xfrm>
            <a:off x="381000" y="304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</a:t>
            </a:r>
            <a:endParaRPr lang="ru-RU" dirty="0"/>
          </a:p>
        </p:txBody>
      </p:sp>
      <p:sp>
        <p:nvSpPr>
          <p:cNvPr id="55" name="TextBox 54"/>
          <p:cNvSpPr txBox="1"/>
          <p:nvPr/>
        </p:nvSpPr>
        <p:spPr>
          <a:xfrm>
            <a:off x="762000" y="2819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19</a:t>
            </a:r>
            <a:endParaRPr lang="ru-RU" dirty="0"/>
          </a:p>
        </p:txBody>
      </p:sp>
      <p:sp>
        <p:nvSpPr>
          <p:cNvPr id="57" name="TextBox 56"/>
          <p:cNvSpPr txBox="1"/>
          <p:nvPr/>
        </p:nvSpPr>
        <p:spPr>
          <a:xfrm>
            <a:off x="1905000" y="46482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21</a:t>
            </a:r>
            <a:endParaRPr lang="ru-RU" dirty="0"/>
          </a:p>
        </p:txBody>
      </p:sp>
      <p:sp>
        <p:nvSpPr>
          <p:cNvPr id="58" name="TextBox 57"/>
          <p:cNvSpPr txBox="1"/>
          <p:nvPr/>
        </p:nvSpPr>
        <p:spPr>
          <a:xfrm>
            <a:off x="914400" y="4343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20</a:t>
            </a:r>
            <a:endParaRPr lang="ru-RU" dirty="0"/>
          </a:p>
        </p:txBody>
      </p:sp>
      <p:sp>
        <p:nvSpPr>
          <p:cNvPr id="59" name="TextBox 58"/>
          <p:cNvSpPr txBox="1"/>
          <p:nvPr/>
        </p:nvSpPr>
        <p:spPr>
          <a:xfrm>
            <a:off x="2514600" y="4191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18</a:t>
            </a:r>
            <a:endParaRPr lang="ru-RU" dirty="0"/>
          </a:p>
        </p:txBody>
      </p:sp>
      <p:sp>
        <p:nvSpPr>
          <p:cNvPr id="60" name="TextBox 59"/>
          <p:cNvSpPr txBox="1"/>
          <p:nvPr/>
        </p:nvSpPr>
        <p:spPr>
          <a:xfrm>
            <a:off x="3733800" y="38862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15</a:t>
            </a:r>
            <a:endParaRPr lang="ru-RU" dirty="0"/>
          </a:p>
        </p:txBody>
      </p:sp>
      <p:sp>
        <p:nvSpPr>
          <p:cNvPr id="61" name="TextBox 60"/>
          <p:cNvSpPr txBox="1"/>
          <p:nvPr/>
        </p:nvSpPr>
        <p:spPr>
          <a:xfrm>
            <a:off x="2895600" y="2667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17</a:t>
            </a:r>
            <a:endParaRPr lang="ru-RU" dirty="0"/>
          </a:p>
        </p:txBody>
      </p:sp>
      <p:sp>
        <p:nvSpPr>
          <p:cNvPr id="62" name="TextBox 61"/>
          <p:cNvSpPr txBox="1"/>
          <p:nvPr/>
        </p:nvSpPr>
        <p:spPr>
          <a:xfrm>
            <a:off x="3810000" y="33528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14</a:t>
            </a:r>
            <a:endParaRPr lang="ru-RU" dirty="0"/>
          </a:p>
        </p:txBody>
      </p:sp>
      <p:sp>
        <p:nvSpPr>
          <p:cNvPr id="63" name="TextBox 62"/>
          <p:cNvSpPr txBox="1"/>
          <p:nvPr/>
        </p:nvSpPr>
        <p:spPr>
          <a:xfrm>
            <a:off x="4343400" y="3048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13</a:t>
            </a:r>
            <a:endParaRPr lang="ru-RU" dirty="0"/>
          </a:p>
        </p:txBody>
      </p:sp>
      <p:sp>
        <p:nvSpPr>
          <p:cNvPr id="64" name="TextBox 63"/>
          <p:cNvSpPr txBox="1"/>
          <p:nvPr/>
        </p:nvSpPr>
        <p:spPr>
          <a:xfrm>
            <a:off x="4572000" y="2819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  <p:sp>
        <p:nvSpPr>
          <p:cNvPr id="65" name="TextBox 64"/>
          <p:cNvSpPr txBox="1"/>
          <p:nvPr/>
        </p:nvSpPr>
        <p:spPr>
          <a:xfrm>
            <a:off x="5562600" y="2667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12</a:t>
            </a:r>
            <a:endParaRPr lang="ru-RU" dirty="0"/>
          </a:p>
        </p:txBody>
      </p:sp>
      <p:sp>
        <p:nvSpPr>
          <p:cNvPr id="66" name="TextBox 65"/>
          <p:cNvSpPr txBox="1"/>
          <p:nvPr/>
        </p:nvSpPr>
        <p:spPr>
          <a:xfrm>
            <a:off x="3200400" y="51816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16</a:t>
            </a:r>
            <a:endParaRPr lang="ru-RU" dirty="0"/>
          </a:p>
        </p:txBody>
      </p:sp>
      <p:sp>
        <p:nvSpPr>
          <p:cNvPr id="67" name="TextBox 66"/>
          <p:cNvSpPr txBox="1"/>
          <p:nvPr/>
        </p:nvSpPr>
        <p:spPr>
          <a:xfrm>
            <a:off x="5334000" y="15240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68" name="TextBox 67"/>
          <p:cNvSpPr txBox="1"/>
          <p:nvPr/>
        </p:nvSpPr>
        <p:spPr>
          <a:xfrm>
            <a:off x="5791200" y="1066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69" name="TextBox 68"/>
          <p:cNvSpPr txBox="1"/>
          <p:nvPr/>
        </p:nvSpPr>
        <p:spPr>
          <a:xfrm>
            <a:off x="6248400" y="21336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70" name="TextBox 69"/>
          <p:cNvSpPr txBox="1"/>
          <p:nvPr/>
        </p:nvSpPr>
        <p:spPr>
          <a:xfrm>
            <a:off x="5715000" y="19812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71" name="TextBox 70"/>
          <p:cNvSpPr txBox="1"/>
          <p:nvPr/>
        </p:nvSpPr>
        <p:spPr>
          <a:xfrm>
            <a:off x="6477000" y="2667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72" name="TextBox 71"/>
          <p:cNvSpPr txBox="1"/>
          <p:nvPr/>
        </p:nvSpPr>
        <p:spPr>
          <a:xfrm>
            <a:off x="7086600" y="30480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73" name="TextBox 72"/>
          <p:cNvSpPr txBox="1"/>
          <p:nvPr/>
        </p:nvSpPr>
        <p:spPr>
          <a:xfrm>
            <a:off x="7772400" y="22860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74" name="TextBox 73"/>
          <p:cNvSpPr txBox="1"/>
          <p:nvPr/>
        </p:nvSpPr>
        <p:spPr>
          <a:xfrm>
            <a:off x="7391400" y="1295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75" name="TextBox 74"/>
          <p:cNvSpPr txBox="1"/>
          <p:nvPr/>
        </p:nvSpPr>
        <p:spPr>
          <a:xfrm>
            <a:off x="7848600" y="1066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76" name="TextBox 75"/>
          <p:cNvSpPr txBox="1"/>
          <p:nvPr/>
        </p:nvSpPr>
        <p:spPr>
          <a:xfrm>
            <a:off x="8686800" y="6096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77" name="TextBox 76"/>
          <p:cNvSpPr txBox="1"/>
          <p:nvPr/>
        </p:nvSpPr>
        <p:spPr>
          <a:xfrm>
            <a:off x="7924800" y="304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529" name="Picture 1" descr="Z:\Гаращенко Анастасия\для отчёта\Без имени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43000" y="609600"/>
            <a:ext cx="8284971" cy="5817512"/>
          </a:xfrm>
        </p:spPr>
        <p:txBody>
          <a:bodyPr/>
          <a:lstStyle/>
          <a:p>
            <a:r>
              <a:rPr lang="en-US" sz="1400" dirty="0" smtClean="0"/>
              <a:t>ЛЕНИНСКИЙ ПРОСП</a:t>
            </a:r>
            <a:r>
              <a:rPr lang="ru-RU" sz="1400" dirty="0" smtClean="0"/>
              <a:t>. - </a:t>
            </a:r>
            <a:r>
              <a:rPr lang="en-US" sz="1400" dirty="0" smtClean="0"/>
              <a:t>ПОЛЕЖАЕВСКИЙ ПАРК</a:t>
            </a:r>
            <a:endParaRPr lang="ru-RU" sz="1400" dirty="0" smtClean="0"/>
          </a:p>
          <a:p>
            <a:r>
              <a:rPr lang="en-US" sz="1400" i="1" dirty="0" err="1" smtClean="0"/>
              <a:t>Ленинский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просп</a:t>
            </a:r>
            <a:r>
              <a:rPr lang="ru-RU" sz="1400" i="1" dirty="0" smtClean="0"/>
              <a:t>. </a:t>
            </a:r>
            <a:r>
              <a:rPr lang="en-US" sz="1400" i="1" dirty="0" smtClean="0"/>
              <a:t>— </a:t>
            </a:r>
            <a:r>
              <a:rPr lang="en-US" sz="1400" i="1" dirty="0" err="1" smtClean="0"/>
              <a:t>Полежаевский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парк</a:t>
            </a:r>
            <a:r>
              <a:rPr lang="en-US" sz="1400" i="1" dirty="0" smtClean="0"/>
              <a:t> </a:t>
            </a:r>
            <a:r>
              <a:rPr lang="ru-RU" sz="1400" dirty="0" smtClean="0"/>
              <a:t>417</a:t>
            </a:r>
          </a:p>
          <a:p>
            <a:r>
              <a:rPr lang="ru-RU" sz="1400" dirty="0" smtClean="0"/>
              <a:t>1. </a:t>
            </a:r>
            <a:r>
              <a:rPr lang="en-US" sz="1400" dirty="0" err="1" smtClean="0"/>
              <a:t>Усадьба</a:t>
            </a:r>
            <a:r>
              <a:rPr lang="en-US" sz="1400" dirty="0" smtClean="0"/>
              <a:t> Я</a:t>
            </a:r>
            <a:r>
              <a:rPr lang="ru-RU" sz="1400" dirty="0" smtClean="0"/>
              <a:t>.</a:t>
            </a:r>
            <a:r>
              <a:rPr lang="en-US" sz="1400" dirty="0" smtClean="0"/>
              <a:t>А</a:t>
            </a:r>
            <a:r>
              <a:rPr lang="ru-RU" sz="1400" dirty="0" smtClean="0"/>
              <a:t>. </a:t>
            </a:r>
            <a:r>
              <a:rPr lang="en-US" sz="1400" dirty="0" err="1" smtClean="0"/>
              <a:t>Брюса</a:t>
            </a:r>
            <a:endParaRPr lang="ru-RU" sz="1400" dirty="0" smtClean="0"/>
          </a:p>
          <a:p>
            <a:r>
              <a:rPr lang="ru-RU" sz="1400" dirty="0" smtClean="0"/>
              <a:t>2. </a:t>
            </a:r>
            <a:r>
              <a:rPr lang="en-US" sz="1400" dirty="0" err="1" smtClean="0"/>
              <a:t>Поселок</a:t>
            </a:r>
            <a:r>
              <a:rPr lang="en-US" sz="1400" dirty="0" smtClean="0"/>
              <a:t> ≪</a:t>
            </a:r>
            <a:r>
              <a:rPr lang="en-US" sz="1400" dirty="0" err="1" smtClean="0"/>
              <a:t>Дачное</a:t>
            </a:r>
            <a:r>
              <a:rPr lang="en-US" sz="1400" dirty="0" smtClean="0"/>
              <a:t>≫</a:t>
            </a:r>
            <a:endParaRPr lang="ru-RU" sz="1400" dirty="0" smtClean="0"/>
          </a:p>
          <a:p>
            <a:r>
              <a:rPr lang="ru-RU" sz="1400" dirty="0" smtClean="0"/>
              <a:t>3. </a:t>
            </a:r>
            <a:r>
              <a:rPr lang="en-US" sz="1400" dirty="0" err="1" smtClean="0"/>
              <a:t>Пруды</a:t>
            </a:r>
            <a:r>
              <a:rPr lang="en-US" sz="1400" dirty="0" smtClean="0"/>
              <a:t> </a:t>
            </a:r>
            <a:r>
              <a:rPr lang="en-US" sz="1400" dirty="0" err="1" smtClean="0"/>
              <a:t>дачи</a:t>
            </a:r>
            <a:r>
              <a:rPr lang="en-US" sz="1400" dirty="0" smtClean="0"/>
              <a:t> </a:t>
            </a:r>
            <a:r>
              <a:rPr lang="en-US" sz="1400" dirty="0" err="1" smtClean="0"/>
              <a:t>Брюса</a:t>
            </a:r>
            <a:endParaRPr lang="ru-RU" sz="1400" dirty="0" smtClean="0"/>
          </a:p>
          <a:p>
            <a:r>
              <a:rPr lang="ru-RU" sz="1400" dirty="0" smtClean="0"/>
              <a:t>4. </a:t>
            </a:r>
            <a:r>
              <a:rPr lang="en-US" sz="1400" dirty="0" err="1" smtClean="0"/>
              <a:t>Усадьба</a:t>
            </a:r>
            <a:r>
              <a:rPr lang="en-US" sz="1400" dirty="0" smtClean="0"/>
              <a:t> Р</a:t>
            </a:r>
            <a:r>
              <a:rPr lang="ru-RU" sz="1400" dirty="0" smtClean="0"/>
              <a:t>.</a:t>
            </a:r>
            <a:r>
              <a:rPr lang="en-US" sz="1400" dirty="0" smtClean="0"/>
              <a:t>И</a:t>
            </a:r>
            <a:r>
              <a:rPr lang="ru-RU" sz="1400" dirty="0" smtClean="0"/>
              <a:t>. </a:t>
            </a:r>
            <a:r>
              <a:rPr lang="en-US" sz="1400" dirty="0" err="1" smtClean="0"/>
              <a:t>Воронцова</a:t>
            </a:r>
            <a:endParaRPr lang="ru-RU" sz="1400" dirty="0" smtClean="0"/>
          </a:p>
          <a:p>
            <a:r>
              <a:rPr lang="ru-RU" sz="1400" dirty="0" smtClean="0"/>
              <a:t>5. </a:t>
            </a:r>
            <a:r>
              <a:rPr lang="en-US" sz="1400" dirty="0" err="1" smtClean="0"/>
              <a:t>Пруд</a:t>
            </a:r>
            <a:r>
              <a:rPr lang="en-US" sz="1400" dirty="0" smtClean="0"/>
              <a:t> </a:t>
            </a:r>
            <a:r>
              <a:rPr lang="en-US" sz="1400" dirty="0" err="1" smtClean="0"/>
              <a:t>дачи</a:t>
            </a:r>
            <a:r>
              <a:rPr lang="en-US" sz="1400" dirty="0" smtClean="0"/>
              <a:t> </a:t>
            </a:r>
            <a:r>
              <a:rPr lang="en-US" sz="1400" dirty="0" err="1" smtClean="0"/>
              <a:t>Воронцова</a:t>
            </a:r>
            <a:endParaRPr lang="ru-RU" sz="1400" dirty="0" smtClean="0"/>
          </a:p>
          <a:p>
            <a:r>
              <a:rPr lang="ru-RU" sz="1400" dirty="0" smtClean="0"/>
              <a:t>6. </a:t>
            </a:r>
            <a:r>
              <a:rPr lang="en-US" sz="1400" dirty="0" err="1" smtClean="0"/>
              <a:t>Кабачок</a:t>
            </a:r>
            <a:r>
              <a:rPr lang="en-US" sz="1400" dirty="0" smtClean="0"/>
              <a:t> ≪</a:t>
            </a:r>
            <a:r>
              <a:rPr lang="en-US" sz="1400" dirty="0" err="1" smtClean="0"/>
              <a:t>Ульянка</a:t>
            </a:r>
            <a:r>
              <a:rPr lang="en-US" sz="1400" dirty="0" smtClean="0"/>
              <a:t>≫</a:t>
            </a:r>
            <a:endParaRPr lang="ru-RU" sz="1400" dirty="0" smtClean="0"/>
          </a:p>
          <a:p>
            <a:r>
              <a:rPr lang="ru-RU" sz="1400" dirty="0" smtClean="0"/>
              <a:t>7. </a:t>
            </a:r>
            <a:r>
              <a:rPr lang="en-US" sz="1400" dirty="0" err="1" smtClean="0"/>
              <a:t>Усадьба</a:t>
            </a:r>
            <a:r>
              <a:rPr lang="en-US" sz="1400" dirty="0" smtClean="0"/>
              <a:t> </a:t>
            </a:r>
            <a:r>
              <a:rPr lang="en-US" sz="1400" dirty="0" err="1" smtClean="0"/>
              <a:t>Шереметевых</a:t>
            </a:r>
            <a:r>
              <a:rPr lang="ru-RU" sz="1400" dirty="0" smtClean="0"/>
              <a:t> (</a:t>
            </a:r>
            <a:r>
              <a:rPr lang="en-US" sz="1400" dirty="0" smtClean="0"/>
              <a:t>≪</a:t>
            </a:r>
            <a:r>
              <a:rPr lang="en-US" sz="1400" dirty="0" err="1" smtClean="0"/>
              <a:t>Ульянка</a:t>
            </a:r>
            <a:r>
              <a:rPr lang="en-US" sz="1400" dirty="0" smtClean="0"/>
              <a:t>≫</a:t>
            </a:r>
            <a:r>
              <a:rPr lang="ru-RU" sz="1400" dirty="0" smtClean="0"/>
              <a:t>)</a:t>
            </a:r>
          </a:p>
          <a:p>
            <a:r>
              <a:rPr lang="ru-RU" sz="1400" dirty="0" smtClean="0"/>
              <a:t>8. </a:t>
            </a:r>
            <a:r>
              <a:rPr lang="en-US" sz="1400" dirty="0" err="1" smtClean="0"/>
              <a:t>Пруды</a:t>
            </a:r>
            <a:r>
              <a:rPr lang="en-US" sz="1400" dirty="0" smtClean="0"/>
              <a:t> </a:t>
            </a:r>
            <a:r>
              <a:rPr lang="en-US" sz="1400" dirty="0" err="1" smtClean="0"/>
              <a:t>Ульянки</a:t>
            </a:r>
            <a:endParaRPr lang="ru-RU" sz="1400" dirty="0" smtClean="0"/>
          </a:p>
          <a:p>
            <a:r>
              <a:rPr lang="ru-RU" sz="1400" dirty="0" smtClean="0"/>
              <a:t>9. </a:t>
            </a:r>
            <a:r>
              <a:rPr lang="en-US" sz="1400" dirty="0" err="1" smtClean="0"/>
              <a:t>Пожарное</a:t>
            </a:r>
            <a:r>
              <a:rPr lang="en-US" sz="1400" dirty="0" smtClean="0"/>
              <a:t> </a:t>
            </a:r>
            <a:r>
              <a:rPr lang="en-US" sz="1400" dirty="0" err="1" smtClean="0"/>
              <a:t>депо</a:t>
            </a:r>
            <a:endParaRPr lang="ru-RU" sz="1400" dirty="0" smtClean="0"/>
          </a:p>
          <a:p>
            <a:r>
              <a:rPr lang="ru-RU" sz="1400" dirty="0" smtClean="0"/>
              <a:t>10. </a:t>
            </a:r>
            <a:r>
              <a:rPr lang="en-US" sz="1400" dirty="0" err="1" smtClean="0"/>
              <a:t>Сохранившиеся</a:t>
            </a:r>
            <a:r>
              <a:rPr lang="en-US" sz="1400" dirty="0" smtClean="0"/>
              <a:t> </a:t>
            </a:r>
            <a:r>
              <a:rPr lang="en-US" sz="1400" dirty="0" err="1" smtClean="0"/>
              <a:t>части</a:t>
            </a:r>
            <a:r>
              <a:rPr lang="en-US" sz="1400" dirty="0" smtClean="0"/>
              <a:t> </a:t>
            </a:r>
            <a:r>
              <a:rPr lang="en-US" sz="1400" dirty="0" err="1" smtClean="0"/>
              <a:t>шереметев</a:t>
            </a:r>
            <a:r>
              <a:rPr lang="ru-RU" sz="1400" dirty="0" smtClean="0"/>
              <a:t>-</a:t>
            </a:r>
          </a:p>
          <a:p>
            <a:r>
              <a:rPr lang="en-US" sz="1400" dirty="0" err="1" smtClean="0"/>
              <a:t>ского</a:t>
            </a:r>
            <a:r>
              <a:rPr lang="en-US" sz="1400" dirty="0" smtClean="0"/>
              <a:t> </a:t>
            </a:r>
            <a:r>
              <a:rPr lang="en-US" sz="1400" dirty="0" err="1" smtClean="0"/>
              <a:t>сада</a:t>
            </a:r>
            <a:endParaRPr lang="ru-RU" sz="1400" dirty="0" smtClean="0"/>
          </a:p>
          <a:p>
            <a:r>
              <a:rPr lang="ru-RU" sz="1400" dirty="0" smtClean="0"/>
              <a:t>11. </a:t>
            </a:r>
            <a:r>
              <a:rPr lang="en-US" sz="1400" dirty="0" err="1" smtClean="0"/>
              <a:t>Усадьба</a:t>
            </a:r>
            <a:r>
              <a:rPr lang="en-US" sz="1400" dirty="0" smtClean="0"/>
              <a:t> </a:t>
            </a:r>
            <a:r>
              <a:rPr lang="en-US" sz="1400" dirty="0" err="1" smtClean="0"/>
              <a:t>Головиной</a:t>
            </a:r>
            <a:endParaRPr lang="ru-RU" sz="1400" dirty="0" smtClean="0"/>
          </a:p>
          <a:p>
            <a:r>
              <a:rPr lang="ru-RU" sz="1400" dirty="0" smtClean="0"/>
              <a:t>12. </a:t>
            </a:r>
            <a:r>
              <a:rPr lang="en-US" sz="1400" dirty="0" err="1" smtClean="0"/>
              <a:t>Церкви</a:t>
            </a:r>
            <a:r>
              <a:rPr lang="en-US" sz="1400" dirty="0" smtClean="0"/>
              <a:t> </a:t>
            </a:r>
            <a:r>
              <a:rPr lang="en-US" sz="1400" dirty="0" err="1" smtClean="0"/>
              <a:t>св</a:t>
            </a:r>
            <a:r>
              <a:rPr lang="ru-RU" sz="1400" dirty="0" smtClean="0"/>
              <a:t>. </a:t>
            </a:r>
            <a:r>
              <a:rPr lang="en-US" sz="1400" dirty="0" err="1" smtClean="0"/>
              <a:t>Петра</a:t>
            </a:r>
            <a:r>
              <a:rPr lang="en-US" sz="1400" dirty="0" smtClean="0"/>
              <a:t> </a:t>
            </a:r>
            <a:r>
              <a:rPr lang="en-US" sz="1400" dirty="0" err="1" smtClean="0"/>
              <a:t>Митрополита</a:t>
            </a:r>
            <a:endParaRPr lang="ru-RU" sz="1400" dirty="0" smtClean="0"/>
          </a:p>
          <a:p>
            <a:r>
              <a:rPr lang="ru-RU" sz="1400" dirty="0" smtClean="0"/>
              <a:t>(</a:t>
            </a:r>
            <a:r>
              <a:rPr lang="en-US" sz="1400" dirty="0" err="1" smtClean="0"/>
              <a:t>разрушенная</a:t>
            </a:r>
            <a:r>
              <a:rPr lang="en-US" sz="1400" dirty="0" smtClean="0"/>
              <a:t> </a:t>
            </a:r>
            <a:r>
              <a:rPr lang="en-US" sz="1400" dirty="0" err="1" smtClean="0"/>
              <a:t>во</a:t>
            </a:r>
            <a:r>
              <a:rPr lang="en-US" sz="1400" dirty="0" smtClean="0"/>
              <a:t> </a:t>
            </a:r>
            <a:r>
              <a:rPr lang="en-US" sz="1400" dirty="0" err="1" smtClean="0"/>
              <a:t>время</a:t>
            </a:r>
            <a:r>
              <a:rPr lang="en-US" sz="1400" dirty="0" smtClean="0"/>
              <a:t> </a:t>
            </a:r>
            <a:r>
              <a:rPr lang="en-US" sz="1400" dirty="0" err="1" smtClean="0"/>
              <a:t>войны</a:t>
            </a:r>
            <a:r>
              <a:rPr lang="en-US" sz="1400" dirty="0" smtClean="0"/>
              <a:t> и</a:t>
            </a:r>
            <a:endParaRPr lang="ru-RU" sz="1400" dirty="0" smtClean="0"/>
          </a:p>
          <a:p>
            <a:r>
              <a:rPr lang="en-US" sz="1400" dirty="0" err="1" smtClean="0"/>
              <a:t>ныне</a:t>
            </a:r>
            <a:r>
              <a:rPr lang="en-US" sz="1400" dirty="0" smtClean="0"/>
              <a:t> </a:t>
            </a:r>
            <a:r>
              <a:rPr lang="en-US" sz="1400" dirty="0" err="1" smtClean="0"/>
              <a:t>существующая</a:t>
            </a:r>
            <a:r>
              <a:rPr lang="ru-RU" sz="1400" dirty="0" smtClean="0"/>
              <a:t>)</a:t>
            </a:r>
          </a:p>
          <a:p>
            <a:r>
              <a:rPr lang="ru-RU" sz="1400" dirty="0" smtClean="0"/>
              <a:t>13. </a:t>
            </a:r>
            <a:r>
              <a:rPr lang="en-US" sz="1400" dirty="0" err="1" smtClean="0"/>
              <a:t>Усадьба</a:t>
            </a:r>
            <a:r>
              <a:rPr lang="en-US" sz="1400" dirty="0" smtClean="0"/>
              <a:t> </a:t>
            </a:r>
            <a:r>
              <a:rPr lang="en-US" sz="1400" dirty="0" err="1" smtClean="0"/>
              <a:t>Спиридова</a:t>
            </a:r>
            <a:endParaRPr lang="ru-RU" sz="1400" dirty="0" smtClean="0"/>
          </a:p>
          <a:p>
            <a:r>
              <a:rPr lang="ru-RU" sz="1400" dirty="0" smtClean="0"/>
              <a:t>14. </a:t>
            </a:r>
            <a:r>
              <a:rPr lang="en-US" sz="1400" dirty="0" err="1" smtClean="0"/>
              <a:t>Усадьба</a:t>
            </a:r>
            <a:r>
              <a:rPr lang="en-US" sz="1400" dirty="0" smtClean="0"/>
              <a:t> </a:t>
            </a:r>
            <a:r>
              <a:rPr lang="en-US" sz="1400" dirty="0" err="1" smtClean="0"/>
              <a:t>Киммеля</a:t>
            </a:r>
            <a:endParaRPr lang="ru-RU" sz="1400" dirty="0" smtClean="0"/>
          </a:p>
          <a:p>
            <a:r>
              <a:rPr lang="ru-RU" sz="1400" dirty="0" smtClean="0"/>
              <a:t>15. </a:t>
            </a:r>
            <a:r>
              <a:rPr lang="en-US" sz="1400" dirty="0" err="1" smtClean="0"/>
              <a:t>Усадьба</a:t>
            </a:r>
            <a:r>
              <a:rPr lang="en-US" sz="1400" dirty="0" smtClean="0"/>
              <a:t> И</a:t>
            </a:r>
            <a:r>
              <a:rPr lang="ru-RU" sz="1400" dirty="0" smtClean="0"/>
              <a:t>.</a:t>
            </a:r>
            <a:r>
              <a:rPr lang="en-US" sz="1400" dirty="0" smtClean="0"/>
              <a:t>Г</a:t>
            </a:r>
            <a:r>
              <a:rPr lang="ru-RU" sz="1400" dirty="0" smtClean="0"/>
              <a:t>. </a:t>
            </a:r>
            <a:r>
              <a:rPr lang="en-US" sz="1400" dirty="0" err="1" smtClean="0"/>
              <a:t>Чернышева</a:t>
            </a:r>
            <a:r>
              <a:rPr lang="ru-RU" sz="1400" dirty="0" smtClean="0"/>
              <a:t> (</a:t>
            </a:r>
            <a:r>
              <a:rPr lang="en-US" sz="1400" dirty="0" smtClean="0"/>
              <a:t>≪</a:t>
            </a:r>
            <a:r>
              <a:rPr lang="en-US" sz="1400" dirty="0" err="1" smtClean="0"/>
              <a:t>Алек</a:t>
            </a:r>
            <a:r>
              <a:rPr lang="ru-RU" sz="1400" dirty="0" smtClean="0"/>
              <a:t>-</a:t>
            </a:r>
          </a:p>
          <a:p>
            <a:r>
              <a:rPr lang="en-US" sz="1400" dirty="0" err="1" smtClean="0"/>
              <a:t>сандрино</a:t>
            </a:r>
            <a:r>
              <a:rPr lang="en-US" sz="1400" dirty="0" smtClean="0"/>
              <a:t>≫</a:t>
            </a:r>
            <a:r>
              <a:rPr lang="ru-RU" sz="1400" dirty="0" smtClean="0"/>
              <a:t>)</a:t>
            </a:r>
          </a:p>
          <a:p>
            <a:r>
              <a:rPr lang="ru-RU" sz="1400" dirty="0" smtClean="0"/>
              <a:t>16. </a:t>
            </a:r>
            <a:r>
              <a:rPr lang="en-US" sz="1400" dirty="0" err="1" smtClean="0"/>
              <a:t>Лесопарк</a:t>
            </a:r>
            <a:r>
              <a:rPr lang="en-US" sz="1400" dirty="0" smtClean="0"/>
              <a:t> ≪</a:t>
            </a:r>
            <a:r>
              <a:rPr lang="en-US" sz="1400" dirty="0" err="1" smtClean="0"/>
              <a:t>Александрино</a:t>
            </a:r>
            <a:r>
              <a:rPr lang="en-US" sz="1400" dirty="0" smtClean="0"/>
              <a:t>≫</a:t>
            </a:r>
            <a:endParaRPr lang="ru-RU" sz="1400" dirty="0" smtClean="0"/>
          </a:p>
          <a:p>
            <a:r>
              <a:rPr lang="ru-RU" sz="1400" dirty="0" smtClean="0"/>
              <a:t>17. </a:t>
            </a:r>
            <a:r>
              <a:rPr lang="en-US" sz="1400" dirty="0" err="1" smtClean="0"/>
              <a:t>Гранитный</a:t>
            </a:r>
            <a:r>
              <a:rPr lang="en-US" sz="1400" dirty="0" smtClean="0"/>
              <a:t> </a:t>
            </a:r>
            <a:r>
              <a:rPr lang="en-US" sz="1400" dirty="0" err="1" smtClean="0"/>
              <a:t>мост</a:t>
            </a:r>
            <a:r>
              <a:rPr lang="en-US" sz="1400" dirty="0" smtClean="0"/>
              <a:t> </a:t>
            </a:r>
            <a:r>
              <a:rPr lang="en-US" sz="1400" dirty="0" err="1" smtClean="0"/>
              <a:t>через</a:t>
            </a:r>
            <a:r>
              <a:rPr lang="en-US" sz="1400" dirty="0" smtClean="0"/>
              <a:t> р</a:t>
            </a:r>
            <a:r>
              <a:rPr lang="ru-RU" sz="1400" dirty="0" smtClean="0"/>
              <a:t>. </a:t>
            </a:r>
            <a:r>
              <a:rPr lang="en-US" sz="1400" dirty="0" err="1" smtClean="0"/>
              <a:t>Новую</a:t>
            </a:r>
            <a:endParaRPr lang="ru-RU" sz="1400" dirty="0" smtClean="0"/>
          </a:p>
          <a:p>
            <a:r>
              <a:rPr lang="ru-RU" sz="1400" dirty="0" smtClean="0"/>
              <a:t>18. </a:t>
            </a:r>
            <a:r>
              <a:rPr lang="en-US" sz="1400" dirty="0" err="1" smtClean="0"/>
              <a:t>Усадьба</a:t>
            </a:r>
            <a:r>
              <a:rPr lang="en-US" sz="1400" dirty="0" smtClean="0"/>
              <a:t> И</a:t>
            </a:r>
            <a:r>
              <a:rPr lang="ru-RU" sz="1400" dirty="0" smtClean="0"/>
              <a:t>.</a:t>
            </a:r>
            <a:r>
              <a:rPr lang="en-US" sz="1400" dirty="0" smtClean="0"/>
              <a:t>М</a:t>
            </a:r>
            <a:r>
              <a:rPr lang="ru-RU" sz="1400" dirty="0" smtClean="0"/>
              <a:t>. </a:t>
            </a:r>
            <a:r>
              <a:rPr lang="en-US" sz="1400" dirty="0" err="1" smtClean="0"/>
              <a:t>Кошелева</a:t>
            </a:r>
            <a:endParaRPr lang="ru-RU" sz="1400" dirty="0" smtClean="0"/>
          </a:p>
          <a:p>
            <a:r>
              <a:rPr lang="ru-RU" sz="1400" dirty="0" smtClean="0"/>
              <a:t>19. </a:t>
            </a:r>
            <a:r>
              <a:rPr lang="en-US" sz="1400" dirty="0" err="1" smtClean="0"/>
              <a:t>Редут</a:t>
            </a:r>
            <a:endParaRPr lang="ru-RU" sz="1400" dirty="0" smtClean="0"/>
          </a:p>
          <a:p>
            <a:r>
              <a:rPr lang="ru-RU" sz="1400" dirty="0" smtClean="0"/>
              <a:t>20. </a:t>
            </a:r>
            <a:r>
              <a:rPr lang="en-US" sz="1400" dirty="0" err="1" smtClean="0"/>
              <a:t>Усадьба</a:t>
            </a:r>
            <a:r>
              <a:rPr lang="ru-RU" sz="1400" dirty="0" smtClean="0"/>
              <a:t> P.M. </a:t>
            </a:r>
            <a:r>
              <a:rPr lang="en-US" sz="1400" dirty="0" err="1" smtClean="0"/>
              <a:t>Кошелева</a:t>
            </a:r>
            <a:r>
              <a:rPr lang="ru-RU" sz="1400" dirty="0" smtClean="0"/>
              <a:t> (</a:t>
            </a:r>
            <a:r>
              <a:rPr lang="en-US" sz="1400" dirty="0" err="1" smtClean="0"/>
              <a:t>трактир</a:t>
            </a:r>
            <a:endParaRPr lang="ru-RU" sz="1400" dirty="0" smtClean="0"/>
          </a:p>
          <a:p>
            <a:r>
              <a:rPr lang="en-US" sz="1400" dirty="0" smtClean="0"/>
              <a:t>≪</a:t>
            </a:r>
            <a:r>
              <a:rPr lang="en-US" sz="1400" dirty="0" err="1" smtClean="0"/>
              <a:t>Привал</a:t>
            </a:r>
            <a:r>
              <a:rPr lang="en-US" sz="1400" dirty="0" smtClean="0"/>
              <a:t>≫</a:t>
            </a:r>
            <a:r>
              <a:rPr lang="ru-RU" sz="1400" dirty="0" smtClean="0"/>
              <a:t>)</a:t>
            </a:r>
          </a:p>
          <a:p>
            <a:r>
              <a:rPr lang="ru-RU" sz="1400" dirty="0" smtClean="0"/>
              <a:t>21. </a:t>
            </a:r>
            <a:r>
              <a:rPr lang="en-US" sz="1400" dirty="0" err="1" smtClean="0"/>
              <a:t>Народная</a:t>
            </a:r>
            <a:r>
              <a:rPr lang="en-US" sz="1400" dirty="0" smtClean="0"/>
              <a:t> </a:t>
            </a:r>
            <a:r>
              <a:rPr lang="en-US" sz="1400" dirty="0" err="1" smtClean="0"/>
              <a:t>читальня</a:t>
            </a:r>
            <a:endParaRPr lang="ru-RU" sz="1400" dirty="0" smtClean="0"/>
          </a:p>
          <a:p>
            <a:endParaRPr lang="ru-RU" dirty="0"/>
          </a:p>
        </p:txBody>
      </p:sp>
      <p:pic>
        <p:nvPicPr>
          <p:cNvPr id="6" name="Рисунок 5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2400"/>
            <a:ext cx="939078" cy="685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1000" y="304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0621" y="439877"/>
            <a:ext cx="12573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Century Gothic"/>
                <a:cs typeface="Century Gothic"/>
              </a:rPr>
              <a:t>4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4339" y="145160"/>
            <a:ext cx="80537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СОСТАВЛЕНИЕ </a:t>
            </a:r>
            <a:r>
              <a:rPr spc="-5" dirty="0"/>
              <a:t>ПРОЕКТА </a:t>
            </a:r>
            <a:r>
              <a:rPr dirty="0" smtClean="0"/>
              <a:t>БЮДЖЕТА</a:t>
            </a:r>
            <a:r>
              <a:rPr lang="ru-RU" dirty="0" smtClean="0"/>
              <a:t> МО ДАЧНОЕ</a:t>
            </a:r>
            <a:r>
              <a:rPr dirty="0" smtClean="0"/>
              <a:t> </a:t>
            </a:r>
            <a:r>
              <a:rPr dirty="0"/>
              <a:t>ОСНОВЫВАЕТСЯ </a:t>
            </a:r>
            <a:r>
              <a:rPr spc="-5" dirty="0"/>
              <a:t>НА</a:t>
            </a:r>
            <a:r>
              <a:rPr spc="-50" dirty="0"/>
              <a:t> </a:t>
            </a:r>
            <a:r>
              <a:rPr dirty="0"/>
              <a:t>:</a:t>
            </a:r>
          </a:p>
        </p:txBody>
      </p:sp>
      <p:sp>
        <p:nvSpPr>
          <p:cNvPr id="4" name="object 4"/>
          <p:cNvSpPr/>
          <p:nvPr/>
        </p:nvSpPr>
        <p:spPr>
          <a:xfrm>
            <a:off x="609600" y="990600"/>
            <a:ext cx="5616575" cy="1000494"/>
          </a:xfrm>
          <a:custGeom>
            <a:avLst/>
            <a:gdLst/>
            <a:ahLst/>
            <a:cxnLst/>
            <a:rect l="l" t="t" r="r" b="b"/>
            <a:pathLst>
              <a:path w="5616575" h="1224280">
                <a:moveTo>
                  <a:pt x="0" y="1224140"/>
                </a:moveTo>
                <a:lnTo>
                  <a:pt x="5616575" y="1224140"/>
                </a:lnTo>
                <a:lnTo>
                  <a:pt x="5616575" y="0"/>
                </a:lnTo>
                <a:lnTo>
                  <a:pt x="0" y="0"/>
                </a:lnTo>
                <a:lnTo>
                  <a:pt x="0" y="1224140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11555" y="2895600"/>
            <a:ext cx="5616575" cy="990599"/>
          </a:xfrm>
          <a:custGeom>
            <a:avLst/>
            <a:gdLst/>
            <a:ahLst/>
            <a:cxnLst/>
            <a:rect l="l" t="t" r="r" b="b"/>
            <a:pathLst>
              <a:path w="5616575" h="720089">
                <a:moveTo>
                  <a:pt x="0" y="720077"/>
                </a:moveTo>
                <a:lnTo>
                  <a:pt x="5616575" y="720077"/>
                </a:lnTo>
                <a:lnTo>
                  <a:pt x="5616575" y="0"/>
                </a:lnTo>
                <a:lnTo>
                  <a:pt x="0" y="0"/>
                </a:lnTo>
                <a:lnTo>
                  <a:pt x="0" y="720077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11555" y="3886201"/>
            <a:ext cx="5616575" cy="761999"/>
          </a:xfrm>
          <a:custGeom>
            <a:avLst/>
            <a:gdLst/>
            <a:ahLst/>
            <a:cxnLst/>
            <a:rect l="l" t="t" r="r" b="b"/>
            <a:pathLst>
              <a:path w="5616575" h="936625">
                <a:moveTo>
                  <a:pt x="0" y="936104"/>
                </a:moveTo>
                <a:lnTo>
                  <a:pt x="5616575" y="936104"/>
                </a:lnTo>
                <a:lnTo>
                  <a:pt x="5616575" y="0"/>
                </a:lnTo>
                <a:lnTo>
                  <a:pt x="0" y="0"/>
                </a:lnTo>
                <a:lnTo>
                  <a:pt x="0" y="936104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11555" y="4648201"/>
            <a:ext cx="5616575" cy="762000"/>
          </a:xfrm>
          <a:custGeom>
            <a:avLst/>
            <a:gdLst/>
            <a:ahLst/>
            <a:cxnLst/>
            <a:rect l="l" t="t" r="r" b="b"/>
            <a:pathLst>
              <a:path w="5616575" h="1080135">
                <a:moveTo>
                  <a:pt x="0" y="1080122"/>
                </a:moveTo>
                <a:lnTo>
                  <a:pt x="5616575" y="1080122"/>
                </a:lnTo>
                <a:lnTo>
                  <a:pt x="5616575" y="0"/>
                </a:lnTo>
                <a:lnTo>
                  <a:pt x="0" y="0"/>
                </a:lnTo>
                <a:lnTo>
                  <a:pt x="0" y="1080122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11555" y="1981200"/>
            <a:ext cx="5616575" cy="914400"/>
          </a:xfrm>
          <a:custGeom>
            <a:avLst/>
            <a:gdLst/>
            <a:ahLst/>
            <a:cxnLst/>
            <a:rect l="l" t="t" r="r" b="b"/>
            <a:pathLst>
              <a:path w="5616575" h="831214">
                <a:moveTo>
                  <a:pt x="0" y="830999"/>
                </a:moveTo>
                <a:lnTo>
                  <a:pt x="5616575" y="830999"/>
                </a:lnTo>
                <a:lnTo>
                  <a:pt x="5616575" y="0"/>
                </a:lnTo>
                <a:lnTo>
                  <a:pt x="0" y="0"/>
                </a:lnTo>
                <a:lnTo>
                  <a:pt x="0" y="830999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11555" y="990600"/>
            <a:ext cx="5616575" cy="42741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05840" marR="861694">
              <a:lnSpc>
                <a:spcPct val="100000"/>
              </a:lnSpc>
              <a:spcBef>
                <a:spcPts val="95"/>
              </a:spcBef>
            </a:pPr>
            <a:r>
              <a:rPr sz="16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основных</a:t>
            </a:r>
            <a:r>
              <a:rPr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600" spc="-5" dirty="0" err="1">
                <a:solidFill>
                  <a:srgbClr val="171717"/>
                </a:solidFill>
                <a:latin typeface="Century Gothic"/>
                <a:cs typeface="Century Gothic"/>
              </a:rPr>
              <a:t>направлениях</a:t>
            </a:r>
            <a:r>
              <a:rPr sz="1600" spc="-5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6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бюджетной</a:t>
            </a:r>
            <a:r>
              <a:rPr lang="ru-RU"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политики и</a:t>
            </a:r>
            <a:r>
              <a:rPr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 </a:t>
            </a:r>
            <a:r>
              <a:rPr lang="ru-RU"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основных направлениях </a:t>
            </a:r>
            <a:r>
              <a:rPr sz="16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налоговой</a:t>
            </a:r>
            <a:r>
              <a:rPr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6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политики</a:t>
            </a:r>
            <a:r>
              <a:rPr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lang="ru-RU"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МО Дачное </a:t>
            </a:r>
            <a:r>
              <a:rPr sz="16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на</a:t>
            </a:r>
            <a:r>
              <a:rPr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20</a:t>
            </a:r>
            <a:r>
              <a:rPr lang="ru-RU"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24 г</a:t>
            </a:r>
            <a:r>
              <a:rPr sz="16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од</a:t>
            </a:r>
            <a:r>
              <a:rPr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600" spc="-5" dirty="0">
                <a:solidFill>
                  <a:srgbClr val="171717"/>
                </a:solidFill>
                <a:latin typeface="Century Gothic"/>
                <a:cs typeface="Century Gothic"/>
              </a:rPr>
              <a:t>и </a:t>
            </a:r>
            <a:r>
              <a:rPr sz="1600" spc="-5" dirty="0" err="1">
                <a:solidFill>
                  <a:srgbClr val="171717"/>
                </a:solidFill>
                <a:latin typeface="Century Gothic"/>
                <a:cs typeface="Century Gothic"/>
              </a:rPr>
              <a:t>на</a:t>
            </a:r>
            <a:r>
              <a:rPr sz="1600" spc="-5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600" spc="-10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период</a:t>
            </a:r>
            <a:r>
              <a:rPr sz="1600" spc="-10" dirty="0" smtClean="0">
                <a:solidFill>
                  <a:srgbClr val="171717"/>
                </a:solidFill>
                <a:latin typeface="Century Gothic"/>
                <a:cs typeface="Century Gothic"/>
              </a:rPr>
              <a:t>  </a:t>
            </a:r>
            <a:r>
              <a:rPr lang="ru-RU" sz="1600" spc="-10" dirty="0" smtClean="0">
                <a:solidFill>
                  <a:srgbClr val="171717"/>
                </a:solidFill>
                <a:latin typeface="Century Gothic"/>
                <a:cs typeface="Century Gothic"/>
              </a:rPr>
              <a:t>до</a:t>
            </a:r>
            <a:r>
              <a:rPr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20</a:t>
            </a:r>
            <a:r>
              <a:rPr lang="ru-RU"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26</a:t>
            </a:r>
            <a:r>
              <a:rPr sz="1600" spc="-30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6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год</a:t>
            </a:r>
            <a:r>
              <a:rPr lang="ru-RU" sz="16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а</a:t>
            </a:r>
            <a:endParaRPr sz="1600" dirty="0">
              <a:latin typeface="Century Gothic"/>
              <a:cs typeface="Century Gothic"/>
            </a:endParaRPr>
          </a:p>
          <a:p>
            <a:pPr marL="1005840">
              <a:lnSpc>
                <a:spcPct val="100000"/>
              </a:lnSpc>
              <a:spcBef>
                <a:spcPts val="5"/>
              </a:spcBef>
            </a:pPr>
            <a:r>
              <a:rPr lang="ru-RU" sz="1600" dirty="0" smtClean="0">
                <a:latin typeface="Century Gothic"/>
                <a:cs typeface="Century Gothic"/>
              </a:rPr>
              <a:t>основных параметрах прогноза социально-экономического развития Санкт-Петербурга на 2024 год и плановый период 2025-2026 годов</a:t>
            </a:r>
            <a:endParaRPr sz="1600" dirty="0">
              <a:latin typeface="Century Gothic"/>
              <a:cs typeface="Century Gothic"/>
            </a:endParaRPr>
          </a:p>
          <a:p>
            <a:pPr marL="1005840" marR="696595">
              <a:lnSpc>
                <a:spcPct val="100000"/>
              </a:lnSpc>
            </a:pPr>
            <a:r>
              <a:rPr lang="ru-RU" sz="1600" spc="-5" dirty="0" smtClean="0">
                <a:solidFill>
                  <a:srgbClr val="252525"/>
                </a:solidFill>
                <a:latin typeface="Century Gothic"/>
                <a:cs typeface="Century Gothic"/>
              </a:rPr>
              <a:t>предварительных и ожидаемых итогах </a:t>
            </a:r>
            <a:r>
              <a:rPr sz="1600" spc="-5" dirty="0" err="1" smtClean="0">
                <a:solidFill>
                  <a:srgbClr val="252525"/>
                </a:solidFill>
                <a:latin typeface="Century Gothic"/>
                <a:cs typeface="Century Gothic"/>
              </a:rPr>
              <a:t>прогноз</a:t>
            </a:r>
            <a:r>
              <a:rPr lang="ru-RU" sz="1600" spc="-5" dirty="0" smtClean="0">
                <a:solidFill>
                  <a:srgbClr val="252525"/>
                </a:solidFill>
                <a:latin typeface="Century Gothic"/>
                <a:cs typeface="Century Gothic"/>
              </a:rPr>
              <a:t>а</a:t>
            </a:r>
            <a:r>
              <a:rPr sz="1600" spc="-5" dirty="0" smtClean="0">
                <a:solidFill>
                  <a:srgbClr val="252525"/>
                </a:solidFill>
                <a:latin typeface="Century Gothic"/>
                <a:cs typeface="Century Gothic"/>
              </a:rPr>
              <a:t> </a:t>
            </a:r>
            <a:r>
              <a:rPr sz="1600" spc="-5" dirty="0">
                <a:solidFill>
                  <a:srgbClr val="252525"/>
                </a:solidFill>
                <a:latin typeface="Century Gothic"/>
                <a:cs typeface="Century Gothic"/>
              </a:rPr>
              <a:t>социально-экономического  </a:t>
            </a:r>
            <a:r>
              <a:rPr sz="1600" spc="-10" dirty="0" err="1">
                <a:solidFill>
                  <a:srgbClr val="252525"/>
                </a:solidFill>
                <a:latin typeface="Century Gothic"/>
                <a:cs typeface="Century Gothic"/>
              </a:rPr>
              <a:t>развития</a:t>
            </a:r>
            <a:r>
              <a:rPr sz="1600" spc="-10" dirty="0">
                <a:solidFill>
                  <a:srgbClr val="252525"/>
                </a:solidFill>
                <a:latin typeface="Century Gothic"/>
                <a:cs typeface="Century Gothic"/>
              </a:rPr>
              <a:t> </a:t>
            </a:r>
            <a:r>
              <a:rPr lang="ru-RU" sz="1600" spc="-10" dirty="0" smtClean="0">
                <a:solidFill>
                  <a:srgbClr val="252525"/>
                </a:solidFill>
                <a:latin typeface="Century Gothic"/>
                <a:cs typeface="Century Gothic"/>
              </a:rPr>
              <a:t>МО Дачное за 2023 год</a:t>
            </a:r>
            <a:endParaRPr sz="1600" dirty="0">
              <a:latin typeface="Century Gothic"/>
              <a:cs typeface="Century Gothic"/>
            </a:endParaRPr>
          </a:p>
          <a:p>
            <a:pPr marL="1005840" marR="107314">
              <a:lnSpc>
                <a:spcPct val="100000"/>
              </a:lnSpc>
            </a:pPr>
            <a:r>
              <a:rPr sz="1600" spc="-5" dirty="0" err="1" smtClean="0">
                <a:solidFill>
                  <a:srgbClr val="252525"/>
                </a:solidFill>
                <a:latin typeface="Century Gothic"/>
                <a:cs typeface="Century Gothic"/>
              </a:rPr>
              <a:t>прогнозе</a:t>
            </a:r>
            <a:r>
              <a:rPr sz="1600" spc="-5" dirty="0" smtClean="0">
                <a:solidFill>
                  <a:srgbClr val="252525"/>
                </a:solidFill>
                <a:latin typeface="Century Gothic"/>
                <a:cs typeface="Century Gothic"/>
              </a:rPr>
              <a:t> </a:t>
            </a:r>
            <a:r>
              <a:rPr lang="ru-RU" sz="1600" spc="-5" dirty="0" smtClean="0">
                <a:solidFill>
                  <a:srgbClr val="252525"/>
                </a:solidFill>
                <a:latin typeface="Century Gothic"/>
                <a:cs typeface="Century Gothic"/>
              </a:rPr>
              <a:t>социально-экономического развития МО Дачное на 2024 год и на период  до 2026 года</a:t>
            </a:r>
            <a:endParaRPr sz="1600" dirty="0" smtClean="0">
              <a:latin typeface="Century Gothic"/>
              <a:cs typeface="Century Gothic"/>
            </a:endParaRPr>
          </a:p>
          <a:p>
            <a:pPr marL="1005840" marR="387985">
              <a:lnSpc>
                <a:spcPct val="100000"/>
              </a:lnSpc>
            </a:pPr>
            <a:r>
              <a:rPr lang="ru-RU" sz="1600" spc="-5" dirty="0" err="1" smtClean="0">
                <a:solidFill>
                  <a:srgbClr val="252525"/>
                </a:solidFill>
                <a:latin typeface="Century Gothic"/>
                <a:cs typeface="Century Gothic"/>
              </a:rPr>
              <a:t>муниципаль</a:t>
            </a:r>
            <a:r>
              <a:rPr sz="1600" spc="-5" dirty="0" err="1" smtClean="0">
                <a:solidFill>
                  <a:srgbClr val="252525"/>
                </a:solidFill>
                <a:latin typeface="Century Gothic"/>
                <a:cs typeface="Century Gothic"/>
              </a:rPr>
              <a:t>ных</a:t>
            </a:r>
            <a:r>
              <a:rPr sz="1600" spc="-5" dirty="0" smtClean="0">
                <a:solidFill>
                  <a:srgbClr val="252525"/>
                </a:solidFill>
                <a:latin typeface="Century Gothic"/>
                <a:cs typeface="Century Gothic"/>
              </a:rPr>
              <a:t> </a:t>
            </a:r>
            <a:r>
              <a:rPr sz="1600" spc="-10" dirty="0" err="1">
                <a:solidFill>
                  <a:srgbClr val="252525"/>
                </a:solidFill>
                <a:latin typeface="Century Gothic"/>
                <a:cs typeface="Century Gothic"/>
              </a:rPr>
              <a:t>программах</a:t>
            </a:r>
            <a:r>
              <a:rPr sz="1600" spc="-10" dirty="0">
                <a:solidFill>
                  <a:srgbClr val="252525"/>
                </a:solidFill>
                <a:latin typeface="Century Gothic"/>
                <a:cs typeface="Century Gothic"/>
              </a:rPr>
              <a:t> </a:t>
            </a:r>
            <a:r>
              <a:rPr lang="ru-RU" sz="1600" spc="-10" dirty="0" smtClean="0">
                <a:solidFill>
                  <a:srgbClr val="252525"/>
                </a:solidFill>
                <a:latin typeface="Century Gothic"/>
                <a:cs typeface="Century Gothic"/>
              </a:rPr>
              <a:t>МО Дачное</a:t>
            </a:r>
            <a:endParaRPr sz="1600" dirty="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228207" y="980694"/>
            <a:ext cx="467995" cy="1000506"/>
          </a:xfrm>
          <a:custGeom>
            <a:avLst/>
            <a:gdLst/>
            <a:ahLst/>
            <a:cxnLst/>
            <a:rect l="l" t="t" r="r" b="b"/>
            <a:pathLst>
              <a:path w="467995" h="1224280">
                <a:moveTo>
                  <a:pt x="0" y="0"/>
                </a:moveTo>
                <a:lnTo>
                  <a:pt x="0" y="1224152"/>
                </a:lnTo>
                <a:lnTo>
                  <a:pt x="467994" y="612139"/>
                </a:lnTo>
                <a:lnTo>
                  <a:pt x="0" y="0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28207" y="2895600"/>
            <a:ext cx="467995" cy="990599"/>
          </a:xfrm>
          <a:custGeom>
            <a:avLst/>
            <a:gdLst/>
            <a:ahLst/>
            <a:cxnLst/>
            <a:rect l="l" t="t" r="r" b="b"/>
            <a:pathLst>
              <a:path w="467995" h="710564">
                <a:moveTo>
                  <a:pt x="0" y="0"/>
                </a:moveTo>
                <a:lnTo>
                  <a:pt x="0" y="710184"/>
                </a:lnTo>
                <a:lnTo>
                  <a:pt x="467994" y="355092"/>
                </a:lnTo>
                <a:lnTo>
                  <a:pt x="0" y="0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172200" y="4648201"/>
            <a:ext cx="609600" cy="761999"/>
          </a:xfrm>
          <a:custGeom>
            <a:avLst/>
            <a:gdLst/>
            <a:ahLst/>
            <a:cxnLst/>
            <a:rect l="l" t="t" r="r" b="b"/>
            <a:pathLst>
              <a:path w="467995" h="1080135">
                <a:moveTo>
                  <a:pt x="0" y="0"/>
                </a:moveTo>
                <a:lnTo>
                  <a:pt x="0" y="1080096"/>
                </a:lnTo>
                <a:lnTo>
                  <a:pt x="467994" y="540029"/>
                </a:lnTo>
                <a:lnTo>
                  <a:pt x="0" y="0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228207" y="1981200"/>
            <a:ext cx="467995" cy="914400"/>
          </a:xfrm>
          <a:custGeom>
            <a:avLst/>
            <a:gdLst/>
            <a:ahLst/>
            <a:cxnLst/>
            <a:rect l="l" t="t" r="r" b="b"/>
            <a:pathLst>
              <a:path w="467995" h="822960">
                <a:moveTo>
                  <a:pt x="0" y="0"/>
                </a:moveTo>
                <a:lnTo>
                  <a:pt x="0" y="822960"/>
                </a:lnTo>
                <a:lnTo>
                  <a:pt x="467994" y="411480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228207" y="3886201"/>
            <a:ext cx="467995" cy="762000"/>
          </a:xfrm>
          <a:custGeom>
            <a:avLst/>
            <a:gdLst/>
            <a:ahLst/>
            <a:cxnLst/>
            <a:rect l="l" t="t" r="r" b="b"/>
            <a:pathLst>
              <a:path w="467995" h="903604">
                <a:moveTo>
                  <a:pt x="0" y="0"/>
                </a:moveTo>
                <a:lnTo>
                  <a:pt x="0" y="903351"/>
                </a:lnTo>
                <a:lnTo>
                  <a:pt x="467994" y="451612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6781800" y="228600"/>
            <a:ext cx="1354217" cy="6058845"/>
          </a:xfrm>
          <a:prstGeom prst="rect">
            <a:avLst/>
          </a:prstGeom>
        </p:spPr>
        <p:txBody>
          <a:bodyPr vert="vert270" wrap="square" lIns="0" tIns="1905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50"/>
              </a:spcBef>
            </a:pPr>
            <a:r>
              <a:rPr sz="8800" b="1" spc="-5" dirty="0" smtClean="0">
                <a:solidFill>
                  <a:srgbClr val="585858"/>
                </a:solidFill>
                <a:latin typeface="Century Gothic"/>
                <a:cs typeface="Century Gothic"/>
              </a:rPr>
              <a:t>БЮДЖЕТ</a:t>
            </a:r>
            <a:endParaRPr sz="8800" dirty="0">
              <a:latin typeface="Century Gothic"/>
              <a:cs typeface="Century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077200" y="609600"/>
            <a:ext cx="615553" cy="5449408"/>
          </a:xfrm>
          <a:prstGeom prst="rect">
            <a:avLst/>
          </a:prstGeom>
        </p:spPr>
        <p:txBody>
          <a:bodyPr vert="vert270" wrap="square" lIns="0" tIns="146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4"/>
              </a:spcBef>
            </a:pPr>
            <a:r>
              <a:rPr lang="ru-RU" sz="2000" b="1" dirty="0" smtClean="0">
                <a:solidFill>
                  <a:srgbClr val="585858"/>
                </a:solidFill>
                <a:latin typeface="Century Gothic"/>
                <a:cs typeface="Century Gothic"/>
              </a:rPr>
              <a:t>МО ДАЧНОЕ</a:t>
            </a:r>
            <a:r>
              <a:rPr sz="2000" b="1" dirty="0" smtClean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585858"/>
                </a:solidFill>
                <a:latin typeface="Century Gothic"/>
                <a:cs typeface="Century Gothic"/>
              </a:rPr>
              <a:t>НА </a:t>
            </a:r>
            <a:r>
              <a:rPr sz="2000" b="1" dirty="0" smtClean="0">
                <a:solidFill>
                  <a:srgbClr val="585858"/>
                </a:solidFill>
                <a:latin typeface="Century Gothic"/>
                <a:cs typeface="Century Gothic"/>
              </a:rPr>
              <a:t>20</a:t>
            </a:r>
            <a:r>
              <a:rPr lang="ru-RU" sz="2000" b="1" dirty="0" smtClean="0">
                <a:solidFill>
                  <a:srgbClr val="585858"/>
                </a:solidFill>
                <a:latin typeface="Century Gothic"/>
                <a:cs typeface="Century Gothic"/>
              </a:rPr>
              <a:t>24</a:t>
            </a:r>
            <a:r>
              <a:rPr sz="2000" b="1" dirty="0" smtClean="0">
                <a:solidFill>
                  <a:srgbClr val="585858"/>
                </a:solidFill>
                <a:latin typeface="Century Gothic"/>
                <a:cs typeface="Century Gothic"/>
              </a:rPr>
              <a:t> ГОД</a:t>
            </a:r>
            <a:r>
              <a:rPr lang="ru-RU" sz="2000" b="1" dirty="0" smtClean="0">
                <a:solidFill>
                  <a:srgbClr val="585858"/>
                </a:solidFill>
                <a:latin typeface="Century Gothic"/>
                <a:cs typeface="Century Gothic"/>
              </a:rPr>
              <a:t> И ПЛАНОВЫЙ ПЕРИОД 2025 И 2026 ГОДОВ</a:t>
            </a:r>
            <a:r>
              <a:rPr sz="2000" b="1" dirty="0" smtClean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endParaRPr sz="2000" dirty="0">
              <a:latin typeface="Century Gothic"/>
              <a:cs typeface="Century Gothic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838200" y="3124200"/>
            <a:ext cx="432054" cy="4320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38200" y="4038600"/>
            <a:ext cx="432054" cy="4320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38200" y="4724400"/>
            <a:ext cx="432054" cy="4320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38200" y="2209800"/>
            <a:ext cx="432053" cy="4320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7582" y="1412747"/>
            <a:ext cx="432053" cy="4320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Прямоугольник 22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23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81000" y="152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34339" y="145160"/>
            <a:ext cx="78670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ОСНОВНЫЕ </a:t>
            </a:r>
            <a:r>
              <a:rPr spc="-5" dirty="0"/>
              <a:t>ХАРАКТЕРИСТИКИ </a:t>
            </a:r>
            <a:r>
              <a:rPr dirty="0" smtClean="0"/>
              <a:t>БЮДЖЕТА</a:t>
            </a:r>
            <a:r>
              <a:rPr lang="ru-RU" dirty="0" smtClean="0"/>
              <a:t> МО ДАЧНОЕ</a:t>
            </a:r>
            <a:r>
              <a:rPr dirty="0" smtClean="0"/>
              <a:t>, </a:t>
            </a:r>
            <a:r>
              <a:rPr lang="ru-RU" dirty="0" smtClean="0"/>
              <a:t>ТЫС</a:t>
            </a:r>
            <a:r>
              <a:rPr dirty="0" smtClean="0"/>
              <a:t>.</a:t>
            </a:r>
            <a:r>
              <a:rPr spc="-55" dirty="0" smtClean="0"/>
              <a:t> </a:t>
            </a:r>
            <a:r>
              <a:rPr spc="-5" dirty="0"/>
              <a:t>РУБЛЕЙ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43000" y="4419600"/>
            <a:ext cx="7097395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171717"/>
                </a:solidFill>
                <a:latin typeface="Century Gothic"/>
                <a:cs typeface="Century Gothic"/>
              </a:rPr>
              <a:t>ДОХОДЫ-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уплаченные физическими лицами </a:t>
            </a:r>
            <a:r>
              <a:rPr sz="1200" b="1" dirty="0">
                <a:solidFill>
                  <a:srgbClr val="171717"/>
                </a:solidFill>
                <a:latin typeface="Century Gothic"/>
                <a:cs typeface="Century Gothic"/>
              </a:rPr>
              <a:t>и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организациями налоги, штрафы, пошлины,  </a:t>
            </a:r>
            <a:r>
              <a:rPr sz="1200" b="1" dirty="0">
                <a:solidFill>
                  <a:srgbClr val="171717"/>
                </a:solidFill>
                <a:latin typeface="Century Gothic"/>
                <a:cs typeface="Century Gothic"/>
              </a:rPr>
              <a:t>безвозмездные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поступления от физических лиц </a:t>
            </a:r>
            <a:r>
              <a:rPr sz="1200" b="1" dirty="0">
                <a:solidFill>
                  <a:srgbClr val="171717"/>
                </a:solidFill>
                <a:latin typeface="Century Gothic"/>
                <a:cs typeface="Century Gothic"/>
              </a:rPr>
              <a:t>и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организаций, </a:t>
            </a:r>
            <a:r>
              <a:rPr sz="1200" b="1" dirty="0">
                <a:solidFill>
                  <a:srgbClr val="171717"/>
                </a:solidFill>
                <a:latin typeface="Century Gothic"/>
                <a:cs typeface="Century Gothic"/>
              </a:rPr>
              <a:t>а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также финансовая  помощь из вышестоящего бюджета (дотации, субвенции, субсидии </a:t>
            </a:r>
            <a:r>
              <a:rPr sz="1200" b="1" dirty="0">
                <a:solidFill>
                  <a:srgbClr val="171717"/>
                </a:solidFill>
                <a:latin typeface="Century Gothic"/>
                <a:cs typeface="Century Gothic"/>
              </a:rPr>
              <a:t>и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иные</a:t>
            </a:r>
            <a:r>
              <a:rPr sz="1200" b="1" spc="-20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200" b="1" spc="-5" dirty="0" err="1">
                <a:solidFill>
                  <a:srgbClr val="171717"/>
                </a:solidFill>
                <a:latin typeface="Century Gothic"/>
                <a:cs typeface="Century Gothic"/>
              </a:rPr>
              <a:t>трансферты</a:t>
            </a:r>
            <a:r>
              <a:rPr sz="1200" b="1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)</a:t>
            </a:r>
            <a:endParaRPr lang="ru-RU" sz="1250" b="1" spc="-5" dirty="0" smtClean="0">
              <a:solidFill>
                <a:srgbClr val="171717"/>
              </a:solidFill>
              <a:latin typeface="Times New Roman"/>
              <a:cs typeface="Times New Roman"/>
            </a:endParaRPr>
          </a:p>
          <a:p>
            <a:pPr marL="12700" marR="431800">
              <a:lnSpc>
                <a:spcPct val="100000"/>
              </a:lnSpc>
            </a:pPr>
            <a:endParaRPr lang="ru-RU" sz="1200" b="1" spc="-5" dirty="0" smtClean="0">
              <a:solidFill>
                <a:srgbClr val="171717"/>
              </a:solidFill>
              <a:latin typeface="Century Gothic"/>
              <a:cs typeface="Century Gothic"/>
            </a:endParaRPr>
          </a:p>
          <a:p>
            <a:pPr marL="12700" marR="431800">
              <a:lnSpc>
                <a:spcPct val="100000"/>
              </a:lnSpc>
            </a:pPr>
            <a:r>
              <a:rPr sz="1200" b="1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РАСХОДЫ-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выплачиваемые из бюджета </a:t>
            </a:r>
            <a:r>
              <a:rPr sz="1200" b="1" dirty="0">
                <a:solidFill>
                  <a:srgbClr val="171717"/>
                </a:solidFill>
                <a:latin typeface="Century Gothic"/>
                <a:cs typeface="Century Gothic"/>
              </a:rPr>
              <a:t>денежные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средства (например, </a:t>
            </a:r>
            <a:r>
              <a:rPr sz="1200" b="1" spc="-5" dirty="0" err="1">
                <a:solidFill>
                  <a:srgbClr val="171717"/>
                </a:solidFill>
                <a:latin typeface="Century Gothic"/>
                <a:cs typeface="Century Gothic"/>
              </a:rPr>
              <a:t>на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200" b="1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вып</a:t>
            </a:r>
            <a:r>
              <a:rPr lang="ru-RU" sz="1200" b="1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олнение</a:t>
            </a:r>
            <a:r>
              <a:rPr lang="ru-RU" sz="1200" b="1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работ по благоустройству внутриквартальной территории , проведение праздничных, спортивных и </a:t>
            </a:r>
            <a:r>
              <a:rPr lang="ru-RU" sz="1200" b="1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досуговых</a:t>
            </a:r>
            <a:r>
              <a:rPr lang="ru-RU" sz="1200" b="1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мероприятий</a:t>
            </a:r>
            <a:r>
              <a:rPr sz="1200" b="1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lang="ru-RU" sz="1200" b="1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для жителей МО Дачное</a:t>
            </a:r>
            <a:r>
              <a:rPr sz="12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)</a:t>
            </a:r>
            <a:endParaRPr lang="ru-RU" sz="1200" b="1" dirty="0" smtClean="0">
              <a:solidFill>
                <a:srgbClr val="171717"/>
              </a:solidFill>
              <a:latin typeface="Century Gothic"/>
              <a:cs typeface="Century Gothic"/>
            </a:endParaRPr>
          </a:p>
          <a:p>
            <a:pPr marL="12700" marR="431800">
              <a:lnSpc>
                <a:spcPct val="100000"/>
              </a:lnSpc>
            </a:pPr>
            <a:endParaRPr lang="ru-RU" sz="1200" b="1" spc="-5" dirty="0" smtClean="0">
              <a:solidFill>
                <a:srgbClr val="171717"/>
              </a:solidFill>
              <a:latin typeface="Century Gothic"/>
              <a:cs typeface="Century Gothic"/>
            </a:endParaRPr>
          </a:p>
          <a:p>
            <a:pPr marL="12700" marR="431800">
              <a:lnSpc>
                <a:spcPct val="100000"/>
              </a:lnSpc>
            </a:pPr>
            <a:r>
              <a:rPr sz="1200" b="1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ДЕФИЦИТ-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сумма, на которую расходы превышают </a:t>
            </a:r>
            <a:r>
              <a:rPr sz="1200" b="1" dirty="0" err="1">
                <a:solidFill>
                  <a:srgbClr val="171717"/>
                </a:solidFill>
                <a:latin typeface="Century Gothic"/>
                <a:cs typeface="Century Gothic"/>
              </a:rPr>
              <a:t>доходы</a:t>
            </a:r>
            <a:r>
              <a:rPr sz="1200" b="1" dirty="0">
                <a:solidFill>
                  <a:srgbClr val="171717"/>
                </a:solidFill>
                <a:latin typeface="Century Gothic"/>
                <a:cs typeface="Century Gothic"/>
              </a:rPr>
              <a:t>  </a:t>
            </a:r>
            <a:endParaRPr lang="ru-RU" sz="1200" b="1" dirty="0" smtClean="0">
              <a:solidFill>
                <a:srgbClr val="171717"/>
              </a:solidFill>
              <a:latin typeface="Century Gothic"/>
              <a:cs typeface="Century Gothic"/>
            </a:endParaRPr>
          </a:p>
          <a:p>
            <a:pPr marL="12700" marR="431800">
              <a:lnSpc>
                <a:spcPct val="100000"/>
              </a:lnSpc>
            </a:pPr>
            <a:endParaRPr lang="ru-RU" sz="1200" b="1" spc="-5" dirty="0" smtClean="0">
              <a:solidFill>
                <a:srgbClr val="171717"/>
              </a:solidFill>
              <a:latin typeface="Century Gothic"/>
              <a:cs typeface="Century Gothic"/>
            </a:endParaRPr>
          </a:p>
          <a:p>
            <a:pPr marL="12700" marR="431800">
              <a:lnSpc>
                <a:spcPct val="100000"/>
              </a:lnSpc>
            </a:pPr>
            <a:endParaRPr lang="ru-RU" sz="1200" b="1" spc="-5" dirty="0" smtClean="0">
              <a:solidFill>
                <a:srgbClr val="171717"/>
              </a:solidFill>
              <a:latin typeface="Century Gothic"/>
              <a:cs typeface="Century Gothic"/>
            </a:endParaRPr>
          </a:p>
          <a:p>
            <a:pPr marL="12700" marR="431800">
              <a:lnSpc>
                <a:spcPct val="100000"/>
              </a:lnSpc>
            </a:pPr>
            <a:r>
              <a:rPr sz="1200" b="1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ПРОФИЦИТ-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сумма, на которую </a:t>
            </a:r>
            <a:r>
              <a:rPr sz="1200" b="1" dirty="0">
                <a:solidFill>
                  <a:srgbClr val="171717"/>
                </a:solidFill>
                <a:latin typeface="Century Gothic"/>
                <a:cs typeface="Century Gothic"/>
              </a:rPr>
              <a:t>доходы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превышают</a:t>
            </a:r>
            <a:r>
              <a:rPr sz="1200" b="1" spc="-105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2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расходы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09600" y="4419600"/>
            <a:ext cx="432054" cy="4320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18312" y="5170413"/>
            <a:ext cx="432054" cy="4320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9600" y="5769898"/>
            <a:ext cx="432054" cy="4320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09600" y="6324600"/>
            <a:ext cx="432054" cy="4320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4" name="Диаграмма 43"/>
          <p:cNvGraphicFramePr/>
          <p:nvPr>
            <p:extLst>
              <p:ext uri="{D42A27DB-BD31-4B8C-83A1-F6EECF244321}">
                <p14:modId xmlns:p14="http://schemas.microsoft.com/office/powerpoint/2010/main" val="646166693"/>
              </p:ext>
            </p:extLst>
          </p:nvPr>
        </p:nvGraphicFramePr>
        <p:xfrm>
          <a:off x="76200" y="319676"/>
          <a:ext cx="88392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 descr="МО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81000" y="152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3321" y="451530"/>
            <a:ext cx="100330" cy="21907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r>
              <a:rPr sz="1400" b="1" dirty="0">
                <a:solidFill>
                  <a:srgbClr val="FFFFFF"/>
                </a:solidFill>
                <a:latin typeface="Century Gothic"/>
                <a:cs typeface="Century Gothic"/>
              </a:rPr>
              <a:t>7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730"/>
            <a:ext cx="9143999" cy="68512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3BB7B9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386964" y="853185"/>
            <a:ext cx="436816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dirty="0">
                <a:solidFill>
                  <a:srgbClr val="FFFFFF"/>
                </a:solidFill>
              </a:rPr>
              <a:t>ДОХОДЫ</a:t>
            </a:r>
            <a:endParaRPr sz="7200"/>
          </a:p>
        </p:txBody>
      </p:sp>
      <p:sp>
        <p:nvSpPr>
          <p:cNvPr id="6" name="object 6"/>
          <p:cNvSpPr/>
          <p:nvPr/>
        </p:nvSpPr>
        <p:spPr>
          <a:xfrm>
            <a:off x="179514" y="800672"/>
            <a:ext cx="8785225" cy="0"/>
          </a:xfrm>
          <a:custGeom>
            <a:avLst/>
            <a:gdLst/>
            <a:ahLst/>
            <a:cxnLst/>
            <a:rect l="l" t="t" r="r" b="b"/>
            <a:pathLst>
              <a:path w="8785225">
                <a:moveTo>
                  <a:pt x="0" y="0"/>
                </a:moveTo>
                <a:lnTo>
                  <a:pt x="8784971" y="0"/>
                </a:lnTo>
              </a:path>
            </a:pathLst>
          </a:custGeom>
          <a:ln w="7200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9514" y="2888933"/>
            <a:ext cx="8785225" cy="0"/>
          </a:xfrm>
          <a:custGeom>
            <a:avLst/>
            <a:gdLst/>
            <a:ahLst/>
            <a:cxnLst/>
            <a:rect l="l" t="t" r="r" b="b"/>
            <a:pathLst>
              <a:path w="8785225">
                <a:moveTo>
                  <a:pt x="0" y="0"/>
                </a:moveTo>
                <a:lnTo>
                  <a:pt x="8784971" y="0"/>
                </a:lnTo>
              </a:path>
            </a:pathLst>
          </a:custGeom>
          <a:ln w="7200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717294" y="1947164"/>
            <a:ext cx="570801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112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Century Gothic"/>
                <a:cs typeface="Century Gothic"/>
              </a:rPr>
              <a:t>-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уплаченные физическими лицами </a:t>
            </a:r>
            <a:r>
              <a:rPr sz="1200" dirty="0">
                <a:solidFill>
                  <a:srgbClr val="FFFFFF"/>
                </a:solidFill>
                <a:latin typeface="Century Gothic"/>
                <a:cs typeface="Century Gothic"/>
              </a:rPr>
              <a:t>и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организациями налоги, штрафы,  пошлины, безвозмездные поступления от физических лиц </a:t>
            </a:r>
            <a:r>
              <a:rPr sz="1200">
                <a:solidFill>
                  <a:srgbClr val="FFFFFF"/>
                </a:solidFill>
                <a:latin typeface="Century Gothic"/>
                <a:cs typeface="Century Gothic"/>
              </a:rPr>
              <a:t>и</a:t>
            </a:r>
            <a:r>
              <a:rPr sz="1200" spc="3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spc="-5" smtClean="0">
                <a:solidFill>
                  <a:srgbClr val="FFFFFF"/>
                </a:solidFill>
                <a:latin typeface="Century Gothic"/>
                <a:cs typeface="Century Gothic"/>
              </a:rPr>
              <a:t>организаций,</a:t>
            </a:r>
            <a:r>
              <a:rPr lang="ru-RU"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smtClean="0">
                <a:solidFill>
                  <a:srgbClr val="FFFFFF"/>
                </a:solidFill>
                <a:latin typeface="Century Gothic"/>
                <a:cs typeface="Century Gothic"/>
              </a:rPr>
              <a:t>а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также финансовая помощь </a:t>
            </a:r>
            <a:r>
              <a:rPr sz="1200" dirty="0">
                <a:solidFill>
                  <a:srgbClr val="FFFFFF"/>
                </a:solidFill>
                <a:latin typeface="Century Gothic"/>
                <a:cs typeface="Century Gothic"/>
              </a:rPr>
              <a:t>из </a:t>
            </a:r>
            <a:r>
              <a:rPr sz="1200" spc="-5">
                <a:solidFill>
                  <a:srgbClr val="FFFFFF"/>
                </a:solidFill>
                <a:latin typeface="Century Gothic"/>
                <a:cs typeface="Century Gothic"/>
              </a:rPr>
              <a:t>вышестоящего </a:t>
            </a:r>
            <a:r>
              <a:rPr sz="1200" spc="-5" smtClean="0">
                <a:solidFill>
                  <a:srgbClr val="FFFFFF"/>
                </a:solidFill>
                <a:latin typeface="Century Gothic"/>
                <a:cs typeface="Century Gothic"/>
              </a:rPr>
              <a:t>бюджета (дотации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,  субвенции, субсидии </a:t>
            </a:r>
            <a:r>
              <a:rPr sz="1200" dirty="0">
                <a:solidFill>
                  <a:srgbClr val="FFFFFF"/>
                </a:solidFill>
                <a:latin typeface="Century Gothic"/>
                <a:cs typeface="Century Gothic"/>
              </a:rPr>
              <a:t>и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иные</a:t>
            </a:r>
            <a:r>
              <a:rPr sz="1200" spc="-6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трансферты)</a:t>
            </a:r>
            <a:endParaRPr sz="12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" name="object 61"/>
          <p:cNvGraphicFramePr>
            <a:graphicFrameLocks noGrp="1"/>
          </p:cNvGraphicFramePr>
          <p:nvPr/>
        </p:nvGraphicFramePr>
        <p:xfrm>
          <a:off x="0" y="4724400"/>
          <a:ext cx="8991599" cy="19024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090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92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76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676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4683">
                <a:tc>
                  <a:txBody>
                    <a:bodyPr/>
                    <a:lstStyle/>
                    <a:p>
                      <a:pPr marL="60325">
                        <a:lnSpc>
                          <a:spcPts val="1835"/>
                        </a:lnSpc>
                        <a:spcBef>
                          <a:spcPts val="90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Безвозмездные</a:t>
                      </a:r>
                      <a:endParaRPr sz="1600" dirty="0">
                        <a:latin typeface="Century Gothic"/>
                        <a:cs typeface="Century Gothic"/>
                      </a:endParaRPr>
                    </a:p>
                  </a:txBody>
                  <a:tcPr marL="0" marR="0" marT="1143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5C6E7D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5C6E7D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5C6E7D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5C6E7D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5C6E7D"/>
                      </a:solidFill>
                      <a:prstDash val="solid"/>
                    </a:lnR>
                    <a:lnT w="28575">
                      <a:solidFill>
                        <a:srgbClr val="5C6E7D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392">
                <a:tc>
                  <a:txBody>
                    <a:bodyPr/>
                    <a:lstStyle/>
                    <a:p>
                      <a:pPr marL="60325">
                        <a:lnSpc>
                          <a:spcPts val="1820"/>
                        </a:lnSpc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поступления</a:t>
                      </a:r>
                      <a:endParaRPr sz="160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5C6E7D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5325">
                <a:tc>
                  <a:txBody>
                    <a:bodyPr/>
                    <a:lstStyle/>
                    <a:p>
                      <a:pPr marL="60325">
                        <a:lnSpc>
                          <a:spcPts val="1220"/>
                        </a:lnSpc>
                      </a:pP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сумма</a:t>
                      </a:r>
                      <a:r>
                        <a:rPr sz="1100" i="1" spc="-4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безвозмездных</a:t>
                      </a:r>
                      <a:endParaRPr sz="110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5C6E7D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8014">
                <a:tc>
                  <a:txBody>
                    <a:bodyPr/>
                    <a:lstStyle/>
                    <a:p>
                      <a:pPr marL="60325">
                        <a:lnSpc>
                          <a:spcPts val="1220"/>
                        </a:lnSpc>
                      </a:pP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поступлений</a:t>
                      </a:r>
                      <a:r>
                        <a:rPr sz="1100" i="1" spc="-1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и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5C6E7D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8014">
                <a:tc>
                  <a:txBody>
                    <a:bodyPr/>
                    <a:lstStyle/>
                    <a:p>
                      <a:pPr marL="60325">
                        <a:lnSpc>
                          <a:spcPts val="1220"/>
                        </a:lnSpc>
                      </a:pP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удельный</a:t>
                      </a:r>
                      <a:r>
                        <a:rPr sz="1100" i="1" spc="-1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вес</a:t>
                      </a:r>
                      <a:endParaRPr sz="110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5C6E7D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60325">
                        <a:lnSpc>
                          <a:spcPts val="1315"/>
                        </a:lnSpc>
                      </a:pP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безвозмездных</a:t>
                      </a:r>
                      <a:endParaRPr sz="1100" dirty="0">
                        <a:latin typeface="Century Gothic"/>
                        <a:cs typeface="Century Gothic"/>
                      </a:endParaRPr>
                    </a:p>
                    <a:p>
                      <a:pPr marL="60325">
                        <a:lnSpc>
                          <a:spcPct val="100000"/>
                        </a:lnSpc>
                      </a:pP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поступлений </a:t>
                      </a: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в</a:t>
                      </a:r>
                      <a:r>
                        <a:rPr sz="1100" i="1" spc="-40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общем</a:t>
                      </a:r>
                      <a:endParaRPr sz="1100" dirty="0">
                        <a:latin typeface="Century Gothic"/>
                        <a:cs typeface="Century Gothic"/>
                      </a:endParaRPr>
                    </a:p>
                    <a:p>
                      <a:pPr marL="60325">
                        <a:lnSpc>
                          <a:spcPct val="100000"/>
                        </a:lnSpc>
                      </a:pP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объеме</a:t>
                      </a:r>
                      <a:r>
                        <a:rPr sz="1100" i="1" spc="-30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доходов</a:t>
                      </a:r>
                      <a:endParaRPr sz="110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769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200" dirty="0">
                        <a:latin typeface="Century Gothic"/>
                        <a:cs typeface="Century Gothic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 marL="25781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200" dirty="0">
                        <a:latin typeface="Century Gothic"/>
                        <a:cs typeface="Century Gothic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 marL="25781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200" dirty="0">
                        <a:latin typeface="Century Gothic"/>
                        <a:cs typeface="Century Gothic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 marL="32956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200" dirty="0">
                        <a:latin typeface="Century Gothic"/>
                        <a:cs typeface="Century Gothic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 marL="29337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200" dirty="0">
                        <a:latin typeface="Century Gothic"/>
                        <a:cs typeface="Century Gothic"/>
                      </a:endParaRPr>
                    </a:p>
                  </a:txBody>
                  <a:tcPr marL="0" marR="0" marT="16510" marB="0">
                    <a:lnR w="28575">
                      <a:solidFill>
                        <a:srgbClr val="5C6E7D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561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7695">
                        <a:lnSpc>
                          <a:spcPts val="1260"/>
                        </a:lnSpc>
                      </a:pPr>
                      <a:endParaRPr sz="105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B w="28575">
                      <a:solidFill>
                        <a:srgbClr val="5C6E7D"/>
                      </a:solidFill>
                      <a:prstDash val="soli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7810">
                        <a:lnSpc>
                          <a:spcPts val="1260"/>
                        </a:lnSpc>
                      </a:pPr>
                      <a:endParaRPr sz="105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B w="28575">
                      <a:solidFill>
                        <a:srgbClr val="5C6E7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7810">
                        <a:lnSpc>
                          <a:spcPts val="1260"/>
                        </a:lnSpc>
                      </a:pPr>
                      <a:endParaRPr sz="105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B w="28575">
                      <a:solidFill>
                        <a:srgbClr val="5C6E7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9565">
                        <a:lnSpc>
                          <a:spcPts val="1260"/>
                        </a:lnSpc>
                      </a:pPr>
                      <a:endParaRPr sz="105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B w="28575">
                      <a:solidFill>
                        <a:srgbClr val="5C6E7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3370">
                        <a:lnSpc>
                          <a:spcPts val="1260"/>
                        </a:lnSpc>
                      </a:pPr>
                      <a:endParaRPr sz="105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R w="28575">
                      <a:solidFill>
                        <a:srgbClr val="5C6E7D"/>
                      </a:solidFill>
                      <a:prstDash val="solid"/>
                    </a:lnR>
                    <a:lnB w="28575">
                      <a:solidFill>
                        <a:srgbClr val="5C6E7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5" name="Прямоугольник 64"/>
          <p:cNvSpPr/>
          <p:nvPr/>
        </p:nvSpPr>
        <p:spPr>
          <a:xfrm>
            <a:off x="1828800" y="4648200"/>
            <a:ext cx="7315200" cy="2209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8" name="object 28"/>
          <p:cNvGraphicFramePr>
            <a:graphicFrameLocks noGrp="1"/>
          </p:cNvGraphicFramePr>
          <p:nvPr/>
        </p:nvGraphicFramePr>
        <p:xfrm>
          <a:off x="0" y="838200"/>
          <a:ext cx="8991599" cy="19340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432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06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36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01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801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838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5787">
                <a:tc>
                  <a:txBody>
                    <a:bodyPr/>
                    <a:lstStyle/>
                    <a:p>
                      <a:pPr marL="105410">
                        <a:lnSpc>
                          <a:spcPts val="2075"/>
                        </a:lnSpc>
                        <a:spcBef>
                          <a:spcPts val="19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Налоговые</a:t>
                      </a:r>
                      <a:endParaRPr sz="1800" dirty="0">
                        <a:latin typeface="Century Gothic"/>
                        <a:cs typeface="Century Gothic"/>
                      </a:endParaRPr>
                    </a:p>
                  </a:txBody>
                  <a:tcPr marL="0" marR="0" marT="2413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28575">
                      <a:noFill/>
                      <a:prstDash val="solid"/>
                    </a:lnR>
                    <a:lnT w="28575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586">
                <a:tc>
                  <a:txBody>
                    <a:bodyPr/>
                    <a:lstStyle/>
                    <a:p>
                      <a:pPr marL="105410">
                        <a:lnSpc>
                          <a:spcPts val="207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доходы</a:t>
                      </a:r>
                      <a:endParaRPr sz="180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28575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914">
                <a:tc>
                  <a:txBody>
                    <a:bodyPr/>
                    <a:lstStyle/>
                    <a:p>
                      <a:pPr marL="105410">
                        <a:lnSpc>
                          <a:spcPts val="1220"/>
                        </a:lnSpc>
                      </a:pP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сумма</a:t>
                      </a:r>
                      <a:r>
                        <a:rPr sz="1100" i="1" spc="-2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налоговых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28575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914">
                <a:tc>
                  <a:txBody>
                    <a:bodyPr/>
                    <a:lstStyle/>
                    <a:p>
                      <a:pPr marL="105410">
                        <a:lnSpc>
                          <a:spcPts val="1220"/>
                        </a:lnSpc>
                      </a:pP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доходов </a:t>
                      </a: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и</a:t>
                      </a:r>
                      <a:r>
                        <a:rPr sz="1100" i="1" spc="-30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удельный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28575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0516">
                <a:tc>
                  <a:txBody>
                    <a:bodyPr/>
                    <a:lstStyle/>
                    <a:p>
                      <a:pPr marL="105410">
                        <a:lnSpc>
                          <a:spcPts val="1315"/>
                        </a:lnSpc>
                      </a:pP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вес</a:t>
                      </a:r>
                      <a:r>
                        <a:rPr sz="1100" i="1" spc="-4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налоговых</a:t>
                      </a:r>
                      <a:endParaRPr sz="1100" dirty="0">
                        <a:latin typeface="Century Gothic"/>
                        <a:cs typeface="Century Gothic"/>
                      </a:endParaRPr>
                    </a:p>
                    <a:p>
                      <a:pPr marL="105410" marR="328930">
                        <a:lnSpc>
                          <a:spcPct val="100000"/>
                        </a:lnSpc>
                      </a:pP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доходов </a:t>
                      </a:r>
                      <a:r>
                        <a:rPr sz="11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в общем  объеме</a:t>
                      </a:r>
                      <a:r>
                        <a:rPr sz="1100" i="1" spc="-4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100" i="1" spc="-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доходов</a:t>
                      </a:r>
                      <a:endParaRPr sz="110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12001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12001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12001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12001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120014" marB="0">
                    <a:lnL>
                      <a:noFill/>
                    </a:lnL>
                    <a:lnR w="28575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2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>
                      <a:noFill/>
                    </a:lnL>
                    <a:lnR w="28575">
                      <a:noFill/>
                      <a:prstDash val="solid"/>
                    </a:lnR>
                    <a:lnT>
                      <a:noFill/>
                    </a:lnT>
                    <a:lnB w="285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4" name="object 44"/>
          <p:cNvSpPr txBox="1">
            <a:spLocks noGrp="1"/>
          </p:cNvSpPr>
          <p:nvPr>
            <p:ph type="title"/>
          </p:nvPr>
        </p:nvSpPr>
        <p:spPr>
          <a:xfrm>
            <a:off x="834338" y="145160"/>
            <a:ext cx="518546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ОБЪЕМ И СТРУКТУРА</a:t>
            </a:r>
            <a:r>
              <a:rPr spc="-130" dirty="0"/>
              <a:t> </a:t>
            </a:r>
            <a:r>
              <a:rPr dirty="0" smtClean="0"/>
              <a:t>ДОХОДОВ</a:t>
            </a:r>
            <a:r>
              <a:rPr lang="ru-RU" dirty="0" smtClean="0"/>
              <a:t> МО ДАЧНОЕ</a:t>
            </a:r>
            <a:endParaRPr dirty="0"/>
          </a:p>
        </p:txBody>
      </p:sp>
      <p:sp>
        <p:nvSpPr>
          <p:cNvPr id="64" name="Прямоугольник 63"/>
          <p:cNvSpPr/>
          <p:nvPr/>
        </p:nvSpPr>
        <p:spPr>
          <a:xfrm>
            <a:off x="1905000" y="609600"/>
            <a:ext cx="7239000" cy="1981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object 12"/>
          <p:cNvSpPr txBox="1"/>
          <p:nvPr/>
        </p:nvSpPr>
        <p:spPr>
          <a:xfrm>
            <a:off x="0" y="2819400"/>
            <a:ext cx="1752600" cy="18896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wrap="square" lIns="0" tIns="42545" rIns="0" bIns="0" rtlCol="0">
            <a:spAutoFit/>
          </a:bodyPr>
          <a:lstStyle/>
          <a:p>
            <a:pPr marL="90805" marR="263525" algn="just">
              <a:lnSpc>
                <a:spcPct val="100000"/>
              </a:lnSpc>
              <a:spcBef>
                <a:spcPts val="335"/>
              </a:spcBef>
            </a:pPr>
            <a:r>
              <a:rPr sz="1600" b="1" spc="-1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Н</a:t>
            </a:r>
            <a:r>
              <a:rPr sz="1600" b="1" spc="-10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енало</a:t>
            </a:r>
            <a:r>
              <a:rPr sz="1600" b="1" spc="-1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г</a:t>
            </a:r>
            <a:r>
              <a:rPr sz="1600" b="1" spc="-10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овы</a:t>
            </a:r>
            <a:r>
              <a:rPr sz="1600" b="1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е</a:t>
            </a:r>
            <a:r>
              <a:rPr sz="16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 </a:t>
            </a:r>
            <a:r>
              <a:rPr sz="1600" b="1" spc="-10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доходы</a:t>
            </a:r>
            <a:endParaRPr sz="1600" dirty="0" smtClean="0">
              <a:latin typeface="Century Gothic"/>
              <a:cs typeface="Century Gothic"/>
            </a:endParaRPr>
          </a:p>
          <a:p>
            <a:pPr marL="90805" marR="200660" algn="just">
              <a:lnSpc>
                <a:spcPct val="100000"/>
              </a:lnSpc>
              <a:spcBef>
                <a:spcPts val="10"/>
              </a:spcBef>
            </a:pPr>
            <a:r>
              <a:rPr sz="1100" i="1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сумма</a:t>
            </a:r>
            <a:r>
              <a:rPr sz="1100" i="1" spc="-90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00" i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неналоговых</a:t>
            </a:r>
            <a:r>
              <a:rPr sz="1100" i="1" dirty="0" smtClean="0">
                <a:solidFill>
                  <a:srgbClr val="FFFFFF"/>
                </a:solidFill>
                <a:latin typeface="Century Gothic"/>
                <a:cs typeface="Century Gothic"/>
              </a:rPr>
              <a:t>  </a:t>
            </a:r>
            <a:r>
              <a:rPr sz="1100" i="1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доходов</a:t>
            </a:r>
            <a:r>
              <a:rPr sz="1100" i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00" i="1" dirty="0" smtClean="0">
                <a:solidFill>
                  <a:srgbClr val="FFFFFF"/>
                </a:solidFill>
                <a:latin typeface="Century Gothic"/>
                <a:cs typeface="Century Gothic"/>
              </a:rPr>
              <a:t>и </a:t>
            </a:r>
            <a:r>
              <a:rPr sz="1100" i="1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удельный</a:t>
            </a:r>
            <a:r>
              <a:rPr sz="1100" i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 </a:t>
            </a:r>
            <a:r>
              <a:rPr sz="1100" i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вес</a:t>
            </a:r>
            <a:r>
              <a:rPr sz="1100" i="1" spc="-4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00" i="1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неналоговых</a:t>
            </a:r>
            <a:endParaRPr sz="1100" dirty="0" smtClean="0">
              <a:latin typeface="Century Gothic"/>
              <a:cs typeface="Century Gothic"/>
            </a:endParaRPr>
          </a:p>
          <a:p>
            <a:pPr marL="90805" marR="381000">
              <a:lnSpc>
                <a:spcPct val="100000"/>
              </a:lnSpc>
            </a:pPr>
            <a:r>
              <a:rPr sz="1100" i="1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доходов</a:t>
            </a:r>
            <a:r>
              <a:rPr sz="1100" i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00" i="1" dirty="0" smtClean="0">
                <a:solidFill>
                  <a:srgbClr val="FFFFFF"/>
                </a:solidFill>
                <a:latin typeface="Century Gothic"/>
                <a:cs typeface="Century Gothic"/>
              </a:rPr>
              <a:t>в</a:t>
            </a:r>
            <a:r>
              <a:rPr sz="1100" i="1" spc="-70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00" i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общем</a:t>
            </a:r>
            <a:r>
              <a:rPr sz="1100" i="1" dirty="0" smtClean="0">
                <a:solidFill>
                  <a:srgbClr val="FFFFFF"/>
                </a:solidFill>
                <a:latin typeface="Century Gothic"/>
                <a:cs typeface="Century Gothic"/>
              </a:rPr>
              <a:t>  </a:t>
            </a:r>
            <a:r>
              <a:rPr sz="1100" i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объеме</a:t>
            </a:r>
            <a:r>
              <a:rPr sz="1100" i="1" spc="-50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00" i="1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доходов</a:t>
            </a:r>
            <a:endParaRPr lang="ru-RU" sz="1100" i="1" spc="-5" dirty="0" smtClean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marL="90805" marR="381000">
              <a:lnSpc>
                <a:spcPct val="100000"/>
              </a:lnSpc>
            </a:pPr>
            <a:endParaRPr lang="ru-RU" sz="1100" i="1" spc="-5" dirty="0" smtClean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marL="90805" marR="381000">
              <a:lnSpc>
                <a:spcPct val="100000"/>
              </a:lnSpc>
            </a:pPr>
            <a:endParaRPr lang="ru-RU" sz="1100" i="1" spc="-5" dirty="0" smtClean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marL="90805" marR="381000">
              <a:lnSpc>
                <a:spcPct val="100000"/>
              </a:lnSpc>
            </a:pPr>
            <a:endParaRPr lang="ru-RU" sz="1100" i="1" spc="-5" dirty="0" smtClean="0">
              <a:solidFill>
                <a:srgbClr val="FFFFFF"/>
              </a:solidFill>
              <a:latin typeface="Century Gothic"/>
              <a:cs typeface="Century Gothic"/>
            </a:endParaRPr>
          </a:p>
        </p:txBody>
      </p:sp>
      <p:graphicFrame>
        <p:nvGraphicFramePr>
          <p:cNvPr id="67" name="Диаграмма 66"/>
          <p:cNvGraphicFramePr/>
          <p:nvPr>
            <p:extLst>
              <p:ext uri="{D42A27DB-BD31-4B8C-83A1-F6EECF244321}">
                <p14:modId xmlns:p14="http://schemas.microsoft.com/office/powerpoint/2010/main" val="26215353"/>
              </p:ext>
            </p:extLst>
          </p:nvPr>
        </p:nvGraphicFramePr>
        <p:xfrm>
          <a:off x="1447800" y="3276600"/>
          <a:ext cx="3505200" cy="2944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8" name="Диаграмма 67"/>
          <p:cNvGraphicFramePr/>
          <p:nvPr>
            <p:extLst>
              <p:ext uri="{D42A27DB-BD31-4B8C-83A1-F6EECF244321}">
                <p14:modId xmlns:p14="http://schemas.microsoft.com/office/powerpoint/2010/main" val="1024199476"/>
              </p:ext>
            </p:extLst>
          </p:nvPr>
        </p:nvGraphicFramePr>
        <p:xfrm>
          <a:off x="4876800" y="685800"/>
          <a:ext cx="35814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9" name="Диаграмма 68"/>
          <p:cNvGraphicFramePr/>
          <p:nvPr>
            <p:extLst>
              <p:ext uri="{D42A27DB-BD31-4B8C-83A1-F6EECF244321}">
                <p14:modId xmlns:p14="http://schemas.microsoft.com/office/powerpoint/2010/main" val="921735802"/>
              </p:ext>
            </p:extLst>
          </p:nvPr>
        </p:nvGraphicFramePr>
        <p:xfrm>
          <a:off x="3657600" y="3657600"/>
          <a:ext cx="35814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object 22"/>
          <p:cNvSpPr txBox="1"/>
          <p:nvPr/>
        </p:nvSpPr>
        <p:spPr>
          <a:xfrm>
            <a:off x="7543800" y="3505200"/>
            <a:ext cx="61150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 smtClean="0">
                <a:solidFill>
                  <a:srgbClr val="A6A6A6"/>
                </a:solidFill>
                <a:latin typeface="Century Gothic"/>
                <a:cs typeface="Century Gothic"/>
              </a:rPr>
              <a:t>20</a:t>
            </a:r>
            <a:r>
              <a:rPr lang="ru-RU" sz="1100" b="1" dirty="0" smtClean="0">
                <a:solidFill>
                  <a:srgbClr val="A6A6A6"/>
                </a:solidFill>
                <a:latin typeface="Century Gothic"/>
                <a:cs typeface="Century Gothic"/>
              </a:rPr>
              <a:t>26</a:t>
            </a:r>
            <a:r>
              <a:rPr sz="1100" b="1" spc="-114" dirty="0" smtClean="0">
                <a:solidFill>
                  <a:srgbClr val="A6A6A6"/>
                </a:solidFill>
                <a:latin typeface="Century Gothic"/>
                <a:cs typeface="Century Gothic"/>
              </a:rPr>
              <a:t> </a:t>
            </a:r>
            <a:r>
              <a:rPr sz="1100" b="1" dirty="0">
                <a:solidFill>
                  <a:srgbClr val="A6A6A6"/>
                </a:solidFill>
                <a:latin typeface="Century Gothic"/>
                <a:cs typeface="Century Gothic"/>
              </a:rPr>
              <a:t>год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105400" y="3505200"/>
            <a:ext cx="61150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 smtClean="0">
                <a:solidFill>
                  <a:srgbClr val="A6A6A6"/>
                </a:solidFill>
                <a:latin typeface="Century Gothic"/>
                <a:cs typeface="Century Gothic"/>
              </a:rPr>
              <a:t>20</a:t>
            </a:r>
            <a:r>
              <a:rPr lang="ru-RU" sz="1100" b="1" dirty="0" smtClean="0">
                <a:solidFill>
                  <a:srgbClr val="A6A6A6"/>
                </a:solidFill>
                <a:latin typeface="Century Gothic"/>
                <a:cs typeface="Century Gothic"/>
              </a:rPr>
              <a:t>25</a:t>
            </a:r>
            <a:r>
              <a:rPr sz="1100" b="1" spc="-114" dirty="0" smtClean="0">
                <a:solidFill>
                  <a:srgbClr val="A6A6A6"/>
                </a:solidFill>
                <a:latin typeface="Century Gothic"/>
                <a:cs typeface="Century Gothic"/>
              </a:rPr>
              <a:t> </a:t>
            </a:r>
            <a:r>
              <a:rPr sz="1100" b="1" dirty="0">
                <a:solidFill>
                  <a:srgbClr val="A6A6A6"/>
                </a:solidFill>
                <a:latin typeface="Century Gothic"/>
                <a:cs typeface="Century Gothic"/>
              </a:rPr>
              <a:t>год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43200" y="3505200"/>
            <a:ext cx="61150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 smtClean="0">
                <a:solidFill>
                  <a:srgbClr val="A6A6A6"/>
                </a:solidFill>
                <a:latin typeface="Century Gothic"/>
                <a:cs typeface="Century Gothic"/>
              </a:rPr>
              <a:t>20</a:t>
            </a:r>
            <a:r>
              <a:rPr lang="ru-RU" sz="1100" b="1" dirty="0" smtClean="0">
                <a:solidFill>
                  <a:srgbClr val="A6A6A6"/>
                </a:solidFill>
                <a:latin typeface="Century Gothic"/>
                <a:cs typeface="Century Gothic"/>
              </a:rPr>
              <a:t>24</a:t>
            </a:r>
            <a:r>
              <a:rPr sz="1100" b="1" spc="-114" dirty="0" smtClean="0">
                <a:solidFill>
                  <a:srgbClr val="A6A6A6"/>
                </a:solidFill>
                <a:latin typeface="Century Gothic"/>
                <a:cs typeface="Century Gothic"/>
              </a:rPr>
              <a:t> </a:t>
            </a:r>
            <a:r>
              <a:rPr sz="1100" b="1" dirty="0">
                <a:solidFill>
                  <a:srgbClr val="A6A6A6"/>
                </a:solidFill>
                <a:latin typeface="Century Gothic"/>
                <a:cs typeface="Century Gothic"/>
              </a:rPr>
              <a:t>год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505200" y="914400"/>
            <a:ext cx="1256539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16050" algn="l"/>
              </a:tabLst>
            </a:pPr>
            <a:r>
              <a:rPr sz="1100" b="1" dirty="0" smtClean="0">
                <a:solidFill>
                  <a:srgbClr val="A6A6A6"/>
                </a:solidFill>
                <a:latin typeface="Century Gothic"/>
                <a:cs typeface="Century Gothic"/>
              </a:rPr>
              <a:t>20</a:t>
            </a:r>
            <a:r>
              <a:rPr lang="ru-RU" sz="1100" b="1" dirty="0" smtClean="0">
                <a:solidFill>
                  <a:srgbClr val="A6A6A6"/>
                </a:solidFill>
                <a:latin typeface="Century Gothic"/>
                <a:cs typeface="Century Gothic"/>
              </a:rPr>
              <a:t>22</a:t>
            </a:r>
            <a:r>
              <a:rPr sz="1100" b="1" spc="-50" dirty="0" smtClean="0">
                <a:solidFill>
                  <a:srgbClr val="A6A6A6"/>
                </a:solidFill>
                <a:latin typeface="Century Gothic"/>
                <a:cs typeface="Century Gothic"/>
              </a:rPr>
              <a:t> </a:t>
            </a:r>
            <a:r>
              <a:rPr lang="ru-RU" sz="1100" b="1" spc="-50" dirty="0" smtClean="0">
                <a:solidFill>
                  <a:srgbClr val="A6A6A6"/>
                </a:solidFill>
                <a:latin typeface="Century Gothic"/>
                <a:cs typeface="Century Gothic"/>
              </a:rPr>
              <a:t> год (отчет)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71" name="object 19"/>
          <p:cNvSpPr txBox="1"/>
          <p:nvPr/>
        </p:nvSpPr>
        <p:spPr>
          <a:xfrm>
            <a:off x="6248400" y="914400"/>
            <a:ext cx="1256539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16050" algn="l"/>
              </a:tabLst>
            </a:pPr>
            <a:r>
              <a:rPr sz="1100" b="1" dirty="0" smtClean="0">
                <a:solidFill>
                  <a:srgbClr val="A6A6A6"/>
                </a:solidFill>
                <a:latin typeface="Century Gothic"/>
                <a:cs typeface="Century Gothic"/>
              </a:rPr>
              <a:t>20</a:t>
            </a:r>
            <a:r>
              <a:rPr lang="ru-RU" sz="1100" b="1" dirty="0" smtClean="0">
                <a:solidFill>
                  <a:srgbClr val="A6A6A6"/>
                </a:solidFill>
                <a:latin typeface="Century Gothic"/>
                <a:cs typeface="Century Gothic"/>
              </a:rPr>
              <a:t>23</a:t>
            </a:r>
            <a:r>
              <a:rPr sz="1100" b="1" spc="-50" dirty="0" smtClean="0">
                <a:solidFill>
                  <a:srgbClr val="A6A6A6"/>
                </a:solidFill>
                <a:latin typeface="Century Gothic"/>
                <a:cs typeface="Century Gothic"/>
              </a:rPr>
              <a:t> </a:t>
            </a:r>
            <a:r>
              <a:rPr lang="ru-RU" sz="1100" b="1" spc="-50" dirty="0" smtClean="0">
                <a:solidFill>
                  <a:srgbClr val="A6A6A6"/>
                </a:solidFill>
                <a:latin typeface="Century Gothic"/>
                <a:cs typeface="Century Gothic"/>
              </a:rPr>
              <a:t> год (план)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0" y="0"/>
            <a:ext cx="8382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23" descr="МО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</a:t>
            </a:r>
            <a:endParaRPr lang="ru-RU" dirty="0"/>
          </a:p>
        </p:txBody>
      </p:sp>
      <p:graphicFrame>
        <p:nvGraphicFramePr>
          <p:cNvPr id="70" name="Диаграмма 69"/>
          <p:cNvGraphicFramePr/>
          <p:nvPr>
            <p:extLst>
              <p:ext uri="{D42A27DB-BD31-4B8C-83A1-F6EECF244321}">
                <p14:modId xmlns:p14="http://schemas.microsoft.com/office/powerpoint/2010/main" val="2432792302"/>
              </p:ext>
            </p:extLst>
          </p:nvPr>
        </p:nvGraphicFramePr>
        <p:xfrm>
          <a:off x="5829299" y="3505200"/>
          <a:ext cx="3581400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6" name="Диаграмма 25"/>
          <p:cNvGraphicFramePr/>
          <p:nvPr>
            <p:extLst>
              <p:ext uri="{D42A27DB-BD31-4B8C-83A1-F6EECF244321}">
                <p14:modId xmlns:p14="http://schemas.microsoft.com/office/powerpoint/2010/main" val="2655931627"/>
              </p:ext>
            </p:extLst>
          </p:nvPr>
        </p:nvGraphicFramePr>
        <p:xfrm>
          <a:off x="1676400" y="990600"/>
          <a:ext cx="4114800" cy="237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object 47"/>
          <p:cNvSpPr/>
          <p:nvPr/>
        </p:nvSpPr>
        <p:spPr>
          <a:xfrm>
            <a:off x="6172200" y="5181600"/>
            <a:ext cx="2743200" cy="1371600"/>
          </a:xfrm>
          <a:custGeom>
            <a:avLst/>
            <a:gdLst/>
            <a:ahLst/>
            <a:cxnLst/>
            <a:rect l="l" t="t" r="r" b="b"/>
            <a:pathLst>
              <a:path w="2520315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DD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27"/>
          <p:cNvSpPr/>
          <p:nvPr/>
        </p:nvSpPr>
        <p:spPr>
          <a:xfrm>
            <a:off x="3200400" y="5181600"/>
            <a:ext cx="2819400" cy="1371600"/>
          </a:xfrm>
          <a:custGeom>
            <a:avLst/>
            <a:gdLst/>
            <a:ahLst/>
            <a:cxnLst/>
            <a:rect l="l" t="t" r="r" b="b"/>
            <a:pathLst>
              <a:path w="2520950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FCEE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"/>
          <p:cNvSpPr/>
          <p:nvPr/>
        </p:nvSpPr>
        <p:spPr>
          <a:xfrm>
            <a:off x="228600" y="5181600"/>
            <a:ext cx="2819400" cy="1371600"/>
          </a:xfrm>
          <a:custGeom>
            <a:avLst/>
            <a:gdLst/>
            <a:ahLst/>
            <a:cxnLst/>
            <a:rect l="l" t="t" r="r" b="b"/>
            <a:pathLst>
              <a:path w="2520315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4370" y="1143072"/>
            <a:ext cx="430887" cy="1517015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spc="-1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20</a:t>
            </a:r>
            <a:r>
              <a:rPr lang="ru-RU" sz="2800" b="1" spc="-1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24</a:t>
            </a:r>
            <a:r>
              <a:rPr sz="2800" b="1" spc="-9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sz="2800" b="1" spc="-10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год</a:t>
            </a:r>
            <a:endParaRPr sz="2800" dirty="0">
              <a:solidFill>
                <a:schemeClr val="accent5">
                  <a:lumMod val="60000"/>
                  <a:lumOff val="40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28600" y="4267200"/>
            <a:ext cx="2819400" cy="838200"/>
          </a:xfrm>
          <a:custGeom>
            <a:avLst/>
            <a:gdLst/>
            <a:ahLst/>
            <a:cxnLst/>
            <a:rect l="l" t="t" r="r" b="b"/>
            <a:pathLst>
              <a:path w="2520315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066800" y="4267200"/>
            <a:ext cx="19050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Прочие доходы от компенсации затрат бюджетов внутригородских муниципальных образований городов федерального значения</a:t>
            </a:r>
            <a:endParaRPr sz="900" b="1" dirty="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1000" y="4419600"/>
            <a:ext cx="627380" cy="493084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190</a:t>
            </a:r>
            <a:r>
              <a:rPr sz="1400" b="1" dirty="0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0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spc="-1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</a:t>
            </a:r>
            <a:r>
              <a:rPr sz="800" spc="-5" dirty="0" err="1" smtClean="0">
                <a:latin typeface="Century Gothic"/>
                <a:cs typeface="Century Gothic"/>
              </a:rPr>
              <a:t>у</a:t>
            </a:r>
            <a:r>
              <a:rPr sz="800" dirty="0" err="1" smtClean="0">
                <a:latin typeface="Century Gothic"/>
                <a:cs typeface="Century Gothic"/>
              </a:rPr>
              <a:t>б</a:t>
            </a:r>
            <a:r>
              <a:rPr sz="800" spc="-5" dirty="0" err="1" smtClean="0">
                <a:latin typeface="Century Gothic"/>
                <a:cs typeface="Century Gothic"/>
              </a:rPr>
              <a:t>л</a:t>
            </a:r>
            <a:r>
              <a:rPr sz="800" dirty="0" err="1" smtClean="0">
                <a:latin typeface="Century Gothic"/>
                <a:cs typeface="Century Gothic"/>
              </a:rPr>
              <a:t>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28600" y="5181600"/>
            <a:ext cx="45719" cy="13716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4"/>
                </a:lnTo>
              </a:path>
            </a:pathLst>
          </a:custGeom>
          <a:ln w="72007">
            <a:solidFill>
              <a:srgbClr val="5C6E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28600" y="4267200"/>
            <a:ext cx="45719" cy="8382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4"/>
                </a:lnTo>
              </a:path>
            </a:pathLst>
          </a:custGeom>
          <a:ln w="72007">
            <a:solidFill>
              <a:srgbClr val="3BB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834339" y="145160"/>
            <a:ext cx="815726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ОБЪЕМ И </a:t>
            </a:r>
            <a:r>
              <a:rPr/>
              <a:t>СТРУКТУРА </a:t>
            </a:r>
            <a:r>
              <a:rPr lang="ru-RU" dirty="0" smtClean="0"/>
              <a:t>НАЛОГОВЫХ И </a:t>
            </a:r>
            <a:r>
              <a:rPr spc="-5" smtClean="0"/>
              <a:t>НЕНАЛОГОВЫХ</a:t>
            </a:r>
            <a:r>
              <a:rPr spc="-95" smtClean="0"/>
              <a:t> </a:t>
            </a:r>
            <a:r>
              <a:rPr dirty="0"/>
              <a:t>ДОХОДОВ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762406" y="575817"/>
            <a:ext cx="2131060" cy="1182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400" b="1" dirty="0">
                <a:solidFill>
                  <a:srgbClr val="3BB7B9"/>
                </a:solidFill>
                <a:latin typeface="Century Gothic"/>
                <a:cs typeface="Century Gothic"/>
              </a:rPr>
              <a:t>2</a:t>
            </a:r>
            <a:r>
              <a:rPr sz="2400" b="1" dirty="0" smtClean="0">
                <a:solidFill>
                  <a:srgbClr val="3BB7B9"/>
                </a:solidFill>
                <a:latin typeface="Century Gothic"/>
                <a:cs typeface="Century Gothic"/>
              </a:rPr>
              <a:t> </a:t>
            </a:r>
            <a:r>
              <a:rPr lang="ru-RU" sz="2400" b="1" dirty="0" smtClean="0">
                <a:solidFill>
                  <a:srgbClr val="3BB7B9"/>
                </a:solidFill>
                <a:latin typeface="Century Gothic"/>
                <a:cs typeface="Century Gothic"/>
              </a:rPr>
              <a:t>172</a:t>
            </a:r>
            <a:r>
              <a:rPr sz="24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,</a:t>
            </a:r>
            <a:r>
              <a:rPr lang="ru-RU" sz="24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2</a:t>
            </a:r>
            <a:r>
              <a:rPr lang="ru-RU" sz="1100" dirty="0" smtClean="0">
                <a:latin typeface="Century Gothic"/>
                <a:cs typeface="Century Gothic"/>
              </a:rPr>
              <a:t>тыс</a:t>
            </a:r>
            <a:r>
              <a:rPr sz="1100" spc="-5" dirty="0" smtClean="0">
                <a:latin typeface="Century Gothic"/>
                <a:cs typeface="Century Gothic"/>
              </a:rPr>
              <a:t>.</a:t>
            </a:r>
            <a:r>
              <a:rPr sz="1100" spc="-5" dirty="0" err="1" smtClean="0">
                <a:latin typeface="Century Gothic"/>
                <a:cs typeface="Century Gothic"/>
              </a:rPr>
              <a:t>ру</a:t>
            </a:r>
            <a:r>
              <a:rPr sz="1100" dirty="0" err="1" smtClean="0">
                <a:latin typeface="Century Gothic"/>
                <a:cs typeface="Century Gothic"/>
              </a:rPr>
              <a:t>б</a:t>
            </a:r>
            <a:r>
              <a:rPr sz="1100" spc="-5" dirty="0" err="1" smtClean="0">
                <a:latin typeface="Century Gothic"/>
                <a:cs typeface="Century Gothic"/>
              </a:rPr>
              <a:t>ле</a:t>
            </a:r>
            <a:r>
              <a:rPr sz="1100" spc="0" dirty="0" err="1" smtClean="0">
                <a:latin typeface="Century Gothic"/>
                <a:cs typeface="Century Gothic"/>
              </a:rPr>
              <a:t>й</a:t>
            </a:r>
            <a:r>
              <a:rPr sz="1200" dirty="0" smtClean="0">
                <a:latin typeface="Century Gothic"/>
                <a:cs typeface="Century Gothic"/>
              </a:rPr>
              <a:t>-</a:t>
            </a:r>
            <a:endParaRPr sz="1200" dirty="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  <a:spcBef>
                <a:spcPts val="25"/>
              </a:spcBef>
            </a:pPr>
            <a:r>
              <a:rPr sz="1200" dirty="0" err="1">
                <a:latin typeface="Century Gothic"/>
                <a:cs typeface="Century Gothic"/>
              </a:rPr>
              <a:t>всего</a:t>
            </a:r>
            <a:r>
              <a:rPr sz="1200" dirty="0">
                <a:latin typeface="Century Gothic"/>
                <a:cs typeface="Century Gothic"/>
              </a:rPr>
              <a:t> </a:t>
            </a:r>
            <a:r>
              <a:rPr lang="ru-RU" sz="1200" dirty="0" smtClean="0">
                <a:latin typeface="Century Gothic"/>
                <a:cs typeface="Century Gothic"/>
              </a:rPr>
              <a:t>налоговых и </a:t>
            </a:r>
            <a:r>
              <a:rPr sz="1200" spc="-5" dirty="0" err="1" smtClean="0">
                <a:latin typeface="Century Gothic"/>
                <a:cs typeface="Century Gothic"/>
              </a:rPr>
              <a:t>неналоговых</a:t>
            </a:r>
            <a:r>
              <a:rPr sz="1200" spc="-80" dirty="0" smtClean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доходов  Это </a:t>
            </a:r>
            <a:r>
              <a:rPr sz="1200" spc="-5" dirty="0" err="1">
                <a:latin typeface="Century Gothic"/>
                <a:cs typeface="Century Gothic"/>
              </a:rPr>
              <a:t>составляет</a:t>
            </a:r>
            <a:r>
              <a:rPr sz="1200" spc="-5" dirty="0">
                <a:latin typeface="Century Gothic"/>
                <a:cs typeface="Century Gothic"/>
              </a:rPr>
              <a:t> </a:t>
            </a:r>
            <a:r>
              <a:rPr lang="ru-RU" sz="1600" b="1" spc="-5" dirty="0" smtClean="0">
                <a:latin typeface="Century Gothic"/>
                <a:cs typeface="Century Gothic"/>
              </a:rPr>
              <a:t>0</a:t>
            </a:r>
            <a:r>
              <a:rPr lang="ru-RU" sz="1600" b="1" spc="-10" dirty="0" smtClean="0">
                <a:latin typeface="Century Gothic"/>
                <a:cs typeface="Century Gothic"/>
              </a:rPr>
              <a:t>,9</a:t>
            </a:r>
            <a:r>
              <a:rPr sz="1600" b="1" spc="-10" dirty="0" smtClean="0">
                <a:latin typeface="Century Gothic"/>
                <a:cs typeface="Century Gothic"/>
              </a:rPr>
              <a:t>%</a:t>
            </a:r>
            <a:r>
              <a:rPr sz="1600" b="1" spc="-65" dirty="0" smtClean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в</a:t>
            </a:r>
          </a:p>
          <a:p>
            <a:pPr marL="12700" marR="49530">
              <a:lnSpc>
                <a:spcPct val="100000"/>
              </a:lnSpc>
            </a:pPr>
            <a:r>
              <a:rPr sz="1200" spc="-5" dirty="0" err="1">
                <a:latin typeface="Century Gothic"/>
                <a:cs typeface="Century Gothic"/>
              </a:rPr>
              <a:t>общем</a:t>
            </a:r>
            <a:r>
              <a:rPr sz="1200" spc="-5" dirty="0">
                <a:latin typeface="Century Gothic"/>
                <a:cs typeface="Century Gothic"/>
              </a:rPr>
              <a:t> </a:t>
            </a:r>
            <a:r>
              <a:rPr sz="1200" spc="-5" dirty="0" err="1" smtClean="0">
                <a:latin typeface="Century Gothic"/>
                <a:cs typeface="Century Gothic"/>
              </a:rPr>
              <a:t>объеме</a:t>
            </a:r>
            <a:r>
              <a:rPr sz="1200" spc="-25" dirty="0" smtClean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доходов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118992" y="548690"/>
            <a:ext cx="2885440" cy="6080760"/>
          </a:xfrm>
          <a:custGeom>
            <a:avLst/>
            <a:gdLst/>
            <a:ahLst/>
            <a:cxnLst/>
            <a:rect l="l" t="t" r="r" b="b"/>
            <a:pathLst>
              <a:path w="2885440" h="6080759">
                <a:moveTo>
                  <a:pt x="0" y="6080252"/>
                </a:moveTo>
                <a:lnTo>
                  <a:pt x="2884932" y="6080252"/>
                </a:lnTo>
                <a:lnTo>
                  <a:pt x="2884932" y="0"/>
                </a:lnTo>
                <a:lnTo>
                  <a:pt x="0" y="0"/>
                </a:lnTo>
                <a:lnTo>
                  <a:pt x="0" y="6080252"/>
                </a:lnTo>
                <a:close/>
              </a:path>
            </a:pathLst>
          </a:custGeom>
          <a:ln w="25400">
            <a:solidFill>
              <a:srgbClr val="5C6E7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3157298" y="1143072"/>
            <a:ext cx="430887" cy="1517015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spc="-1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20</a:t>
            </a:r>
            <a:r>
              <a:rPr lang="ru-RU" sz="2800" b="1" spc="-1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25</a:t>
            </a:r>
            <a:r>
              <a:rPr sz="2800" b="1" spc="-9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sz="2800" b="1" spc="-10" dirty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год</a:t>
            </a:r>
            <a:endParaRPr sz="2800" dirty="0">
              <a:solidFill>
                <a:schemeClr val="accent6">
                  <a:lumMod val="60000"/>
                  <a:lumOff val="40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200400" y="4267200"/>
            <a:ext cx="2743200" cy="838200"/>
          </a:xfrm>
          <a:custGeom>
            <a:avLst/>
            <a:gdLst/>
            <a:ahLst/>
            <a:cxnLst/>
            <a:rect l="l" t="t" r="r" b="b"/>
            <a:pathLst>
              <a:path w="2520950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FCEE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3352800" y="4419600"/>
            <a:ext cx="627380" cy="502920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190,0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spc="-1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</a:t>
            </a:r>
            <a:r>
              <a:rPr sz="800" spc="-5" dirty="0" err="1" smtClean="0">
                <a:latin typeface="Century Gothic"/>
                <a:cs typeface="Century Gothic"/>
              </a:rPr>
              <a:t>у</a:t>
            </a:r>
            <a:r>
              <a:rPr sz="800" dirty="0" err="1" smtClean="0">
                <a:latin typeface="Century Gothic"/>
                <a:cs typeface="Century Gothic"/>
              </a:rPr>
              <a:t>б</a:t>
            </a:r>
            <a:r>
              <a:rPr sz="800" spc="-5" dirty="0" err="1" smtClean="0">
                <a:latin typeface="Century Gothic"/>
                <a:cs typeface="Century Gothic"/>
              </a:rPr>
              <a:t>л</a:t>
            </a:r>
            <a:r>
              <a:rPr sz="800" dirty="0" err="1" smtClean="0">
                <a:latin typeface="Century Gothic"/>
                <a:cs typeface="Century Gothic"/>
              </a:rPr>
              <a:t>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31" name="object 31"/>
          <p:cNvSpPr/>
          <p:nvPr/>
        </p:nvSpPr>
        <p:spPr>
          <a:xfrm flipV="1">
            <a:off x="3200400" y="5181600"/>
            <a:ext cx="76200" cy="13716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4"/>
                </a:lnTo>
              </a:path>
            </a:pathLst>
          </a:custGeom>
          <a:ln w="72007">
            <a:solidFill>
              <a:srgbClr val="5C6E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200400" y="4267200"/>
            <a:ext cx="45719" cy="8382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4"/>
                </a:lnTo>
              </a:path>
            </a:pathLst>
          </a:custGeom>
          <a:ln w="72007">
            <a:solidFill>
              <a:srgbClr val="3BB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3715258" y="575817"/>
            <a:ext cx="2131060" cy="1182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400" b="1" dirty="0" smtClean="0">
                <a:solidFill>
                  <a:srgbClr val="F3AE4A"/>
                </a:solidFill>
                <a:latin typeface="Century Gothic"/>
                <a:cs typeface="Century Gothic"/>
              </a:rPr>
              <a:t>2 411</a:t>
            </a:r>
            <a:r>
              <a:rPr sz="2400" b="1" spc="-5" dirty="0" smtClean="0">
                <a:solidFill>
                  <a:srgbClr val="F3AE4A"/>
                </a:solidFill>
                <a:latin typeface="Century Gothic"/>
                <a:cs typeface="Century Gothic"/>
              </a:rPr>
              <a:t>,</a:t>
            </a:r>
            <a:r>
              <a:rPr lang="ru-RU" sz="2400" b="1" spc="-5" dirty="0" smtClean="0">
                <a:solidFill>
                  <a:srgbClr val="F3AE4A"/>
                </a:solidFill>
                <a:latin typeface="Century Gothic"/>
                <a:cs typeface="Century Gothic"/>
              </a:rPr>
              <a:t>8</a:t>
            </a:r>
            <a:r>
              <a:rPr lang="ru-RU" sz="1100" dirty="0" smtClean="0">
                <a:latin typeface="Century Gothic"/>
                <a:cs typeface="Century Gothic"/>
              </a:rPr>
              <a:t>тыс</a:t>
            </a:r>
            <a:r>
              <a:rPr sz="1100" spc="-5" dirty="0" smtClean="0">
                <a:latin typeface="Century Gothic"/>
                <a:cs typeface="Century Gothic"/>
              </a:rPr>
              <a:t>.</a:t>
            </a:r>
            <a:r>
              <a:rPr sz="1100" spc="-5" dirty="0" err="1" smtClean="0">
                <a:latin typeface="Century Gothic"/>
                <a:cs typeface="Century Gothic"/>
              </a:rPr>
              <a:t>ру</a:t>
            </a:r>
            <a:r>
              <a:rPr sz="1100" dirty="0" err="1" smtClean="0">
                <a:latin typeface="Century Gothic"/>
                <a:cs typeface="Century Gothic"/>
              </a:rPr>
              <a:t>б</a:t>
            </a:r>
            <a:r>
              <a:rPr sz="1100" spc="-5" dirty="0" err="1" smtClean="0">
                <a:latin typeface="Century Gothic"/>
                <a:cs typeface="Century Gothic"/>
              </a:rPr>
              <a:t>ле</a:t>
            </a:r>
            <a:r>
              <a:rPr sz="1100" spc="5" dirty="0" err="1" smtClean="0">
                <a:latin typeface="Century Gothic"/>
                <a:cs typeface="Century Gothic"/>
              </a:rPr>
              <a:t>й</a:t>
            </a:r>
            <a:r>
              <a:rPr sz="1200" dirty="0" smtClean="0">
                <a:latin typeface="Century Gothic"/>
                <a:cs typeface="Century Gothic"/>
              </a:rPr>
              <a:t>-</a:t>
            </a:r>
            <a:endParaRPr sz="1200" dirty="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  <a:spcBef>
                <a:spcPts val="25"/>
              </a:spcBef>
            </a:pPr>
            <a:r>
              <a:rPr sz="1200" dirty="0" err="1">
                <a:latin typeface="Century Gothic"/>
                <a:cs typeface="Century Gothic"/>
              </a:rPr>
              <a:t>всего</a:t>
            </a:r>
            <a:r>
              <a:rPr sz="1200" dirty="0">
                <a:latin typeface="Century Gothic"/>
                <a:cs typeface="Century Gothic"/>
              </a:rPr>
              <a:t> </a:t>
            </a:r>
            <a:r>
              <a:rPr lang="ru-RU" sz="1200" dirty="0" smtClean="0">
                <a:latin typeface="Century Gothic"/>
                <a:cs typeface="Century Gothic"/>
              </a:rPr>
              <a:t>налоговых и </a:t>
            </a:r>
            <a:r>
              <a:rPr sz="1200" spc="-5" dirty="0" err="1" smtClean="0">
                <a:latin typeface="Century Gothic"/>
                <a:cs typeface="Century Gothic"/>
              </a:rPr>
              <a:t>неналоговых</a:t>
            </a:r>
            <a:r>
              <a:rPr sz="1200" spc="-80" dirty="0" smtClean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доходов  Это </a:t>
            </a:r>
            <a:r>
              <a:rPr sz="1200" spc="-5" dirty="0" err="1">
                <a:latin typeface="Century Gothic"/>
                <a:cs typeface="Century Gothic"/>
              </a:rPr>
              <a:t>составляет</a:t>
            </a:r>
            <a:r>
              <a:rPr sz="1200" spc="-5" dirty="0">
                <a:latin typeface="Century Gothic"/>
                <a:cs typeface="Century Gothic"/>
              </a:rPr>
              <a:t> </a:t>
            </a:r>
            <a:r>
              <a:rPr lang="ru-RU" sz="1600" b="1" spc="-10" dirty="0" smtClean="0">
                <a:latin typeface="Century Gothic"/>
                <a:cs typeface="Century Gothic"/>
              </a:rPr>
              <a:t>1</a:t>
            </a:r>
            <a:r>
              <a:rPr sz="1600" b="1" spc="-10" dirty="0" smtClean="0">
                <a:latin typeface="Century Gothic"/>
                <a:cs typeface="Century Gothic"/>
              </a:rPr>
              <a:t>,</a:t>
            </a:r>
            <a:r>
              <a:rPr lang="ru-RU" sz="1600" b="1" spc="-10" dirty="0" smtClean="0">
                <a:latin typeface="Century Gothic"/>
                <a:cs typeface="Century Gothic"/>
              </a:rPr>
              <a:t>2</a:t>
            </a:r>
            <a:r>
              <a:rPr sz="1600" b="1" spc="-10" dirty="0" smtClean="0">
                <a:latin typeface="Century Gothic"/>
                <a:cs typeface="Century Gothic"/>
              </a:rPr>
              <a:t>%</a:t>
            </a:r>
            <a:r>
              <a:rPr sz="1600" b="1" spc="-60" dirty="0" smtClean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в</a:t>
            </a:r>
          </a:p>
          <a:p>
            <a:pPr marL="12700" marR="49530">
              <a:lnSpc>
                <a:spcPct val="100000"/>
              </a:lnSpc>
            </a:pPr>
            <a:r>
              <a:rPr sz="1200" spc="-5" dirty="0">
                <a:latin typeface="Century Gothic"/>
                <a:cs typeface="Century Gothic"/>
              </a:rPr>
              <a:t>общем </a:t>
            </a:r>
            <a:r>
              <a:rPr sz="1200" spc="-5" dirty="0" err="1">
                <a:latin typeface="Century Gothic"/>
                <a:cs typeface="Century Gothic"/>
              </a:rPr>
              <a:t>объеме</a:t>
            </a:r>
            <a:r>
              <a:rPr sz="1200" spc="-70" dirty="0">
                <a:latin typeface="Century Gothic"/>
                <a:cs typeface="Century Gothic"/>
              </a:rPr>
              <a:t> </a:t>
            </a:r>
            <a:r>
              <a:rPr sz="1200" spc="-5" dirty="0" err="1" smtClean="0">
                <a:latin typeface="Century Gothic"/>
                <a:cs typeface="Century Gothic"/>
              </a:rPr>
              <a:t>доходов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6084189" y="548690"/>
            <a:ext cx="2885440" cy="6080760"/>
          </a:xfrm>
          <a:custGeom>
            <a:avLst/>
            <a:gdLst/>
            <a:ahLst/>
            <a:cxnLst/>
            <a:rect l="l" t="t" r="r" b="b"/>
            <a:pathLst>
              <a:path w="2885440" h="6080759">
                <a:moveTo>
                  <a:pt x="0" y="6080252"/>
                </a:moveTo>
                <a:lnTo>
                  <a:pt x="2884932" y="6080252"/>
                </a:lnTo>
                <a:lnTo>
                  <a:pt x="2884932" y="0"/>
                </a:lnTo>
                <a:lnTo>
                  <a:pt x="0" y="0"/>
                </a:lnTo>
                <a:lnTo>
                  <a:pt x="0" y="6080252"/>
                </a:lnTo>
                <a:close/>
              </a:path>
            </a:pathLst>
          </a:custGeom>
          <a:ln w="25399">
            <a:solidFill>
              <a:srgbClr val="5C6E7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6123002" y="1143072"/>
            <a:ext cx="430887" cy="1517015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spc="-10" dirty="0" smtClean="0">
                <a:solidFill>
                  <a:srgbClr val="9AA9B5"/>
                </a:solidFill>
                <a:latin typeface="Century Gothic"/>
                <a:cs typeface="Century Gothic"/>
              </a:rPr>
              <a:t>202</a:t>
            </a:r>
            <a:r>
              <a:rPr lang="ru-RU" sz="2800" b="1" spc="-10" dirty="0" smtClean="0">
                <a:solidFill>
                  <a:srgbClr val="9AA9B5"/>
                </a:solidFill>
                <a:latin typeface="Century Gothic"/>
                <a:cs typeface="Century Gothic"/>
              </a:rPr>
              <a:t>6</a:t>
            </a:r>
            <a:r>
              <a:rPr sz="2800" b="1" spc="-90" dirty="0" smtClean="0">
                <a:solidFill>
                  <a:srgbClr val="9AA9B5"/>
                </a:solidFill>
                <a:latin typeface="Century Gothic"/>
                <a:cs typeface="Century Gothic"/>
              </a:rPr>
              <a:t> </a:t>
            </a:r>
            <a:r>
              <a:rPr sz="2800" b="1" spc="-10" dirty="0">
                <a:solidFill>
                  <a:srgbClr val="9AA9B5"/>
                </a:solidFill>
                <a:latin typeface="Century Gothic"/>
                <a:cs typeface="Century Gothic"/>
              </a:rPr>
              <a:t>год</a:t>
            </a:r>
            <a:endParaRPr sz="2800" dirty="0">
              <a:latin typeface="Century Gothic"/>
              <a:cs typeface="Century Gothic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6172200" y="4191000"/>
            <a:ext cx="2743200" cy="914400"/>
          </a:xfrm>
          <a:custGeom>
            <a:avLst/>
            <a:gdLst/>
            <a:ahLst/>
            <a:cxnLst/>
            <a:rect l="l" t="t" r="r" b="b"/>
            <a:pathLst>
              <a:path w="2520315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DD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6324600" y="4419600"/>
            <a:ext cx="627380" cy="502920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190</a:t>
            </a:r>
            <a:r>
              <a:rPr sz="1400" b="1" dirty="0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0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spc="-1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</a:t>
            </a:r>
            <a:r>
              <a:rPr sz="800" spc="-5" dirty="0" err="1" smtClean="0">
                <a:latin typeface="Century Gothic"/>
                <a:cs typeface="Century Gothic"/>
              </a:rPr>
              <a:t>у</a:t>
            </a:r>
            <a:r>
              <a:rPr sz="800" dirty="0" err="1" smtClean="0">
                <a:latin typeface="Century Gothic"/>
                <a:cs typeface="Century Gothic"/>
              </a:rPr>
              <a:t>б</a:t>
            </a:r>
            <a:r>
              <a:rPr sz="800" spc="-5" dirty="0" err="1" smtClean="0">
                <a:latin typeface="Century Gothic"/>
                <a:cs typeface="Century Gothic"/>
              </a:rPr>
              <a:t>л</a:t>
            </a:r>
            <a:r>
              <a:rPr sz="800" dirty="0" err="1" smtClean="0">
                <a:latin typeface="Century Gothic"/>
                <a:cs typeface="Century Gothic"/>
              </a:rPr>
              <a:t>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6172200" y="5181600"/>
            <a:ext cx="76200" cy="13716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4"/>
                </a:lnTo>
              </a:path>
            </a:pathLst>
          </a:custGeom>
          <a:ln w="72007">
            <a:solidFill>
              <a:srgbClr val="5C6E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172200" y="4191000"/>
            <a:ext cx="45719" cy="9144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4"/>
                </a:lnTo>
              </a:path>
            </a:pathLst>
          </a:custGeom>
          <a:ln w="72007">
            <a:solidFill>
              <a:srgbClr val="3BB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6680961" y="575817"/>
            <a:ext cx="2131060" cy="11868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299"/>
              </a:lnSpc>
              <a:spcBef>
                <a:spcPts val="90"/>
              </a:spcBef>
            </a:pPr>
            <a:r>
              <a:rPr lang="ru-RU" sz="2400" b="1" spc="-5" dirty="0" smtClean="0">
                <a:solidFill>
                  <a:srgbClr val="5C6E7D"/>
                </a:solidFill>
                <a:latin typeface="Century Gothic"/>
                <a:cs typeface="Century Gothic"/>
              </a:rPr>
              <a:t>2 601</a:t>
            </a:r>
            <a:r>
              <a:rPr sz="2400" b="1" spc="-5" dirty="0" smtClean="0">
                <a:solidFill>
                  <a:srgbClr val="5C6E7D"/>
                </a:solidFill>
                <a:latin typeface="Century Gothic"/>
                <a:cs typeface="Century Gothic"/>
              </a:rPr>
              <a:t>,</a:t>
            </a:r>
            <a:r>
              <a:rPr lang="ru-RU" sz="2400" b="1" spc="-5" dirty="0" smtClean="0">
                <a:solidFill>
                  <a:srgbClr val="5C6E7D"/>
                </a:solidFill>
                <a:latin typeface="Century Gothic"/>
                <a:cs typeface="Century Gothic"/>
              </a:rPr>
              <a:t>8</a:t>
            </a:r>
            <a:r>
              <a:rPr sz="2400" b="1" spc="-5" dirty="0" smtClean="0">
                <a:solidFill>
                  <a:srgbClr val="5C6E7D"/>
                </a:solidFill>
                <a:latin typeface="Century Gothic"/>
                <a:cs typeface="Century Gothic"/>
              </a:rPr>
              <a:t> </a:t>
            </a:r>
            <a:r>
              <a:rPr lang="ru-RU" sz="1100" dirty="0" err="1" smtClean="0">
                <a:latin typeface="Century Gothic"/>
                <a:cs typeface="Century Gothic"/>
              </a:rPr>
              <a:t>тыс</a:t>
            </a:r>
            <a:r>
              <a:rPr sz="1100" dirty="0" smtClean="0">
                <a:latin typeface="Century Gothic"/>
                <a:cs typeface="Century Gothic"/>
              </a:rPr>
              <a:t>.</a:t>
            </a:r>
            <a:r>
              <a:rPr sz="1100" dirty="0" err="1" smtClean="0">
                <a:latin typeface="Century Gothic"/>
                <a:cs typeface="Century Gothic"/>
              </a:rPr>
              <a:t>рублей</a:t>
            </a:r>
            <a:r>
              <a:rPr sz="1200" dirty="0" smtClean="0">
                <a:latin typeface="Century Gothic"/>
                <a:cs typeface="Century Gothic"/>
              </a:rPr>
              <a:t>-  </a:t>
            </a:r>
            <a:r>
              <a:rPr sz="1200" dirty="0">
                <a:latin typeface="Century Gothic"/>
                <a:cs typeface="Century Gothic"/>
              </a:rPr>
              <a:t>всего </a:t>
            </a:r>
            <a:r>
              <a:rPr sz="1200" spc="-5" dirty="0">
                <a:latin typeface="Century Gothic"/>
                <a:cs typeface="Century Gothic"/>
              </a:rPr>
              <a:t>неналоговых</a:t>
            </a:r>
            <a:r>
              <a:rPr sz="1200" spc="-80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доходов  Это </a:t>
            </a:r>
            <a:r>
              <a:rPr sz="1200" spc="-5" dirty="0" err="1">
                <a:latin typeface="Century Gothic"/>
                <a:cs typeface="Century Gothic"/>
              </a:rPr>
              <a:t>составляет</a:t>
            </a:r>
            <a:r>
              <a:rPr sz="1200" spc="-5" dirty="0">
                <a:latin typeface="Century Gothic"/>
                <a:cs typeface="Century Gothic"/>
              </a:rPr>
              <a:t> </a:t>
            </a:r>
            <a:r>
              <a:rPr lang="ru-RU" sz="1600" b="1" spc="-10" dirty="0" smtClean="0">
                <a:latin typeface="Century Gothic"/>
                <a:cs typeface="Century Gothic"/>
              </a:rPr>
              <a:t>1,3</a:t>
            </a:r>
            <a:r>
              <a:rPr sz="1600" b="1" spc="-10" dirty="0" smtClean="0">
                <a:latin typeface="Century Gothic"/>
                <a:cs typeface="Century Gothic"/>
              </a:rPr>
              <a:t>%</a:t>
            </a:r>
            <a:r>
              <a:rPr sz="1600" b="1" spc="-80" dirty="0" smtClean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в</a:t>
            </a:r>
          </a:p>
          <a:p>
            <a:pPr marL="12700" marR="49530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latin typeface="Century Gothic"/>
                <a:cs typeface="Century Gothic"/>
              </a:rPr>
              <a:t>общем объеме</a:t>
            </a:r>
            <a:r>
              <a:rPr sz="1200" spc="-70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налоговых  </a:t>
            </a:r>
            <a:r>
              <a:rPr sz="1200" dirty="0">
                <a:latin typeface="Century Gothic"/>
                <a:cs typeface="Century Gothic"/>
              </a:rPr>
              <a:t>и </a:t>
            </a:r>
            <a:r>
              <a:rPr sz="1200" spc="-5" dirty="0">
                <a:latin typeface="Century Gothic"/>
                <a:cs typeface="Century Gothic"/>
              </a:rPr>
              <a:t>неналоговых</a:t>
            </a:r>
            <a:r>
              <a:rPr sz="1200" spc="-25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доходов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69" name="object 8"/>
          <p:cNvSpPr txBox="1"/>
          <p:nvPr/>
        </p:nvSpPr>
        <p:spPr>
          <a:xfrm>
            <a:off x="304800" y="5562600"/>
            <a:ext cx="627380" cy="493084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ru-RU" sz="1400" b="1" dirty="0">
                <a:latin typeface="Century Gothic"/>
                <a:cs typeface="Century Gothic"/>
              </a:rPr>
              <a:t>0</a:t>
            </a:r>
            <a:r>
              <a:rPr sz="1400" b="1" dirty="0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0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spc="-1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</a:t>
            </a:r>
            <a:r>
              <a:rPr sz="800" spc="-5" dirty="0" err="1" smtClean="0">
                <a:latin typeface="Century Gothic"/>
                <a:cs typeface="Century Gothic"/>
              </a:rPr>
              <a:t>у</a:t>
            </a:r>
            <a:r>
              <a:rPr sz="800" dirty="0" err="1" smtClean="0">
                <a:latin typeface="Century Gothic"/>
                <a:cs typeface="Century Gothic"/>
              </a:rPr>
              <a:t>б</a:t>
            </a:r>
            <a:r>
              <a:rPr sz="800" spc="-5" dirty="0" err="1" smtClean="0">
                <a:latin typeface="Century Gothic"/>
                <a:cs typeface="Century Gothic"/>
              </a:rPr>
              <a:t>л</a:t>
            </a:r>
            <a:r>
              <a:rPr sz="800" dirty="0" err="1" smtClean="0">
                <a:latin typeface="Century Gothic"/>
                <a:cs typeface="Century Gothic"/>
              </a:rPr>
              <a:t>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70" name="object 7"/>
          <p:cNvSpPr txBox="1"/>
          <p:nvPr/>
        </p:nvSpPr>
        <p:spPr>
          <a:xfrm>
            <a:off x="990600" y="5181600"/>
            <a:ext cx="1981200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Доходы от денежных взысканий (штрафов), поступающие в счет погашения задолженности, образовавшейся до 1 января 2020 года, подлежащие зачислению в бюджет муниципального образования по нормативам, действовавшим в 2019 году</a:t>
            </a:r>
          </a:p>
        </p:txBody>
      </p:sp>
      <p:sp>
        <p:nvSpPr>
          <p:cNvPr id="71" name="object 7"/>
          <p:cNvSpPr txBox="1"/>
          <p:nvPr/>
        </p:nvSpPr>
        <p:spPr>
          <a:xfrm>
            <a:off x="3962400" y="4267200"/>
            <a:ext cx="19050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Прочие доходы от компенсации затрат бюджетов внутригородских муниципальных образований городов федерального значения</a:t>
            </a:r>
            <a:endParaRPr sz="900" b="1" dirty="0">
              <a:latin typeface="Century Gothic"/>
              <a:cs typeface="Century Gothic"/>
            </a:endParaRPr>
          </a:p>
        </p:txBody>
      </p:sp>
      <p:sp>
        <p:nvSpPr>
          <p:cNvPr id="77" name="object 8"/>
          <p:cNvSpPr txBox="1"/>
          <p:nvPr/>
        </p:nvSpPr>
        <p:spPr>
          <a:xfrm>
            <a:off x="3276600" y="5562600"/>
            <a:ext cx="627380" cy="493084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0</a:t>
            </a:r>
            <a:r>
              <a:rPr sz="1400" b="1" dirty="0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0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spc="-1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</a:t>
            </a:r>
            <a:r>
              <a:rPr sz="800" spc="-5" dirty="0" err="1" smtClean="0">
                <a:latin typeface="Century Gothic"/>
                <a:cs typeface="Century Gothic"/>
              </a:rPr>
              <a:t>у</a:t>
            </a:r>
            <a:r>
              <a:rPr sz="800" dirty="0" err="1" smtClean="0">
                <a:latin typeface="Century Gothic"/>
                <a:cs typeface="Century Gothic"/>
              </a:rPr>
              <a:t>б</a:t>
            </a:r>
            <a:r>
              <a:rPr sz="800" spc="-5" dirty="0" err="1" smtClean="0">
                <a:latin typeface="Century Gothic"/>
                <a:cs typeface="Century Gothic"/>
              </a:rPr>
              <a:t>л</a:t>
            </a:r>
            <a:r>
              <a:rPr sz="800" dirty="0" err="1" smtClean="0">
                <a:latin typeface="Century Gothic"/>
                <a:cs typeface="Century Gothic"/>
              </a:rPr>
              <a:t>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79" name="object 7"/>
          <p:cNvSpPr txBox="1"/>
          <p:nvPr/>
        </p:nvSpPr>
        <p:spPr>
          <a:xfrm>
            <a:off x="7010400" y="4267200"/>
            <a:ext cx="19050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Прочие доходы от компенсации затрат бюджетов внутригородских муниципальных образований городов федерального значения</a:t>
            </a:r>
            <a:endParaRPr sz="900" b="1" dirty="0">
              <a:latin typeface="Century Gothic"/>
              <a:cs typeface="Century Gothic"/>
            </a:endParaRPr>
          </a:p>
        </p:txBody>
      </p:sp>
      <p:sp>
        <p:nvSpPr>
          <p:cNvPr id="85" name="object 8"/>
          <p:cNvSpPr txBox="1"/>
          <p:nvPr/>
        </p:nvSpPr>
        <p:spPr>
          <a:xfrm>
            <a:off x="6248400" y="5562600"/>
            <a:ext cx="627380" cy="493084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 0</a:t>
            </a:r>
            <a:r>
              <a:rPr sz="1400" b="1" dirty="0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0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spc="-1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</a:t>
            </a:r>
            <a:r>
              <a:rPr sz="800" spc="-5" dirty="0" err="1" smtClean="0">
                <a:latin typeface="Century Gothic"/>
                <a:cs typeface="Century Gothic"/>
              </a:rPr>
              <a:t>у</a:t>
            </a:r>
            <a:r>
              <a:rPr sz="800" dirty="0" err="1" smtClean="0">
                <a:latin typeface="Century Gothic"/>
                <a:cs typeface="Century Gothic"/>
              </a:rPr>
              <a:t>б</a:t>
            </a:r>
            <a:r>
              <a:rPr sz="800" spc="-5" dirty="0" err="1" smtClean="0">
                <a:latin typeface="Century Gothic"/>
                <a:cs typeface="Century Gothic"/>
              </a:rPr>
              <a:t>л</a:t>
            </a:r>
            <a:r>
              <a:rPr sz="800" dirty="0" err="1" smtClean="0">
                <a:latin typeface="Century Gothic"/>
                <a:cs typeface="Century Gothic"/>
              </a:rPr>
              <a:t>ей</a:t>
            </a:r>
            <a:endParaRPr sz="800" dirty="0">
              <a:latin typeface="Century Gothic"/>
              <a:cs typeface="Century Gothic"/>
            </a:endParaRPr>
          </a:p>
        </p:txBody>
      </p:sp>
      <p:graphicFrame>
        <p:nvGraphicFramePr>
          <p:cNvPr id="87" name="Диаграмма 86"/>
          <p:cNvGraphicFramePr/>
          <p:nvPr>
            <p:extLst>
              <p:ext uri="{D42A27DB-BD31-4B8C-83A1-F6EECF244321}">
                <p14:modId xmlns:p14="http://schemas.microsoft.com/office/powerpoint/2010/main" val="61577046"/>
              </p:ext>
            </p:extLst>
          </p:nvPr>
        </p:nvGraphicFramePr>
        <p:xfrm>
          <a:off x="-208659" y="1650181"/>
          <a:ext cx="3581400" cy="167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9" name="Диаграмма 88"/>
          <p:cNvGraphicFramePr/>
          <p:nvPr>
            <p:extLst>
              <p:ext uri="{D42A27DB-BD31-4B8C-83A1-F6EECF244321}">
                <p14:modId xmlns:p14="http://schemas.microsoft.com/office/powerpoint/2010/main" val="3198350220"/>
              </p:ext>
            </p:extLst>
          </p:nvPr>
        </p:nvGraphicFramePr>
        <p:xfrm>
          <a:off x="2904211" y="1646406"/>
          <a:ext cx="3352800" cy="167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0" name="Диаграмма 89"/>
          <p:cNvGraphicFramePr/>
          <p:nvPr>
            <p:extLst>
              <p:ext uri="{D42A27DB-BD31-4B8C-83A1-F6EECF244321}">
                <p14:modId xmlns:p14="http://schemas.microsoft.com/office/powerpoint/2010/main" val="335764169"/>
              </p:ext>
            </p:extLst>
          </p:nvPr>
        </p:nvGraphicFramePr>
        <p:xfrm>
          <a:off x="5837883" y="1594579"/>
          <a:ext cx="3657600" cy="175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5" name="Прямоугольник 54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object 2"/>
          <p:cNvSpPr/>
          <p:nvPr/>
        </p:nvSpPr>
        <p:spPr>
          <a:xfrm>
            <a:off x="166712" y="548690"/>
            <a:ext cx="2885440" cy="6080760"/>
          </a:xfrm>
          <a:custGeom>
            <a:avLst/>
            <a:gdLst/>
            <a:ahLst/>
            <a:cxnLst/>
            <a:rect l="l" t="t" r="r" b="b"/>
            <a:pathLst>
              <a:path w="2885440" h="6080759">
                <a:moveTo>
                  <a:pt x="0" y="6080252"/>
                </a:moveTo>
                <a:lnTo>
                  <a:pt x="2884932" y="6080252"/>
                </a:lnTo>
                <a:lnTo>
                  <a:pt x="2884932" y="0"/>
                </a:lnTo>
                <a:lnTo>
                  <a:pt x="0" y="0"/>
                </a:lnTo>
                <a:lnTo>
                  <a:pt x="0" y="6080252"/>
                </a:lnTo>
                <a:close/>
              </a:path>
            </a:pathLst>
          </a:custGeom>
          <a:ln w="25400">
            <a:solidFill>
              <a:srgbClr val="5C6E7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7" name="Рисунок 56" descr="МО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76200" y="0"/>
            <a:ext cx="939078" cy="685800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2286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  <p:sp>
        <p:nvSpPr>
          <p:cNvPr id="42" name="object 6"/>
          <p:cNvSpPr/>
          <p:nvPr/>
        </p:nvSpPr>
        <p:spPr>
          <a:xfrm>
            <a:off x="228600" y="3352800"/>
            <a:ext cx="2819400" cy="838200"/>
          </a:xfrm>
          <a:custGeom>
            <a:avLst/>
            <a:gdLst/>
            <a:ahLst/>
            <a:cxnLst/>
            <a:rect l="l" t="t" r="r" b="b"/>
            <a:pathLst>
              <a:path w="2520315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7"/>
          <p:cNvSpPr txBox="1"/>
          <p:nvPr/>
        </p:nvSpPr>
        <p:spPr>
          <a:xfrm>
            <a:off x="1066800" y="3581400"/>
            <a:ext cx="19050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latin typeface="Century Gothic"/>
                <a:cs typeface="Century Gothic"/>
              </a:rPr>
              <a:t>Налог на доходы физических лиц</a:t>
            </a:r>
            <a:endParaRPr sz="900" b="1" dirty="0">
              <a:latin typeface="Century Gothic"/>
              <a:cs typeface="Century Gothic"/>
            </a:endParaRPr>
          </a:p>
        </p:txBody>
      </p:sp>
      <p:sp>
        <p:nvSpPr>
          <p:cNvPr id="50" name="object 8"/>
          <p:cNvSpPr txBox="1"/>
          <p:nvPr/>
        </p:nvSpPr>
        <p:spPr>
          <a:xfrm>
            <a:off x="381000" y="3505200"/>
            <a:ext cx="627380" cy="493084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1 982</a:t>
            </a:r>
            <a:r>
              <a:rPr sz="1400" b="1" dirty="0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2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spc="-1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</a:t>
            </a:r>
            <a:r>
              <a:rPr sz="800" spc="-5" dirty="0" err="1" smtClean="0">
                <a:latin typeface="Century Gothic"/>
                <a:cs typeface="Century Gothic"/>
              </a:rPr>
              <a:t>у</a:t>
            </a:r>
            <a:r>
              <a:rPr sz="800" dirty="0" err="1" smtClean="0">
                <a:latin typeface="Century Gothic"/>
                <a:cs typeface="Century Gothic"/>
              </a:rPr>
              <a:t>б</a:t>
            </a:r>
            <a:r>
              <a:rPr sz="800" spc="-5" dirty="0" err="1" smtClean="0">
                <a:latin typeface="Century Gothic"/>
                <a:cs typeface="Century Gothic"/>
              </a:rPr>
              <a:t>л</a:t>
            </a:r>
            <a:r>
              <a:rPr sz="800" dirty="0" err="1" smtClean="0">
                <a:latin typeface="Century Gothic"/>
                <a:cs typeface="Century Gothic"/>
              </a:rPr>
              <a:t>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53" name="object 7"/>
          <p:cNvSpPr txBox="1"/>
          <p:nvPr/>
        </p:nvSpPr>
        <p:spPr>
          <a:xfrm>
            <a:off x="3962400" y="5181600"/>
            <a:ext cx="1981200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Доходы от денежных взысканий (штрафов), поступающие в счет погашения задолженности, образовавшейся до 1 января 2020 года, подлежащие зачислению в бюджет муниципального образования по нормативам, действовавшим в 2019 году</a:t>
            </a:r>
          </a:p>
        </p:txBody>
      </p:sp>
      <p:sp>
        <p:nvSpPr>
          <p:cNvPr id="59" name="object 7"/>
          <p:cNvSpPr txBox="1"/>
          <p:nvPr/>
        </p:nvSpPr>
        <p:spPr>
          <a:xfrm>
            <a:off x="6934200" y="5181600"/>
            <a:ext cx="1981200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Доходы от денежных взысканий (штрафов), поступающие в счет погашения задолженности, образовавшейся до 1 января 2020 года, подлежащие зачислению в бюджет муниципального образования по нормативам, действовавшим в 2019 году</a:t>
            </a:r>
          </a:p>
        </p:txBody>
      </p:sp>
      <p:sp>
        <p:nvSpPr>
          <p:cNvPr id="60" name="object 27"/>
          <p:cNvSpPr/>
          <p:nvPr/>
        </p:nvSpPr>
        <p:spPr>
          <a:xfrm>
            <a:off x="3208059" y="3342478"/>
            <a:ext cx="2743200" cy="838200"/>
          </a:xfrm>
          <a:custGeom>
            <a:avLst/>
            <a:gdLst/>
            <a:ahLst/>
            <a:cxnLst/>
            <a:rect l="l" t="t" r="r" b="b"/>
            <a:pathLst>
              <a:path w="2520950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FCEE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47"/>
          <p:cNvSpPr/>
          <p:nvPr/>
        </p:nvSpPr>
        <p:spPr>
          <a:xfrm>
            <a:off x="6172200" y="3352800"/>
            <a:ext cx="2743200" cy="762000"/>
          </a:xfrm>
          <a:custGeom>
            <a:avLst/>
            <a:gdLst/>
            <a:ahLst/>
            <a:cxnLst/>
            <a:rect l="l" t="t" r="r" b="b"/>
            <a:pathLst>
              <a:path w="2520315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DD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7"/>
          <p:cNvSpPr txBox="1"/>
          <p:nvPr/>
        </p:nvSpPr>
        <p:spPr>
          <a:xfrm>
            <a:off x="4038600" y="3657600"/>
            <a:ext cx="19050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latin typeface="Century Gothic"/>
                <a:cs typeface="Century Gothic"/>
              </a:rPr>
              <a:t>Налог на доходы физических лиц</a:t>
            </a:r>
            <a:endParaRPr sz="900" b="1" dirty="0">
              <a:latin typeface="Century Gothic"/>
              <a:cs typeface="Century Gothic"/>
            </a:endParaRPr>
          </a:p>
        </p:txBody>
      </p:sp>
      <p:sp>
        <p:nvSpPr>
          <p:cNvPr id="64" name="object 8"/>
          <p:cNvSpPr txBox="1"/>
          <p:nvPr/>
        </p:nvSpPr>
        <p:spPr>
          <a:xfrm>
            <a:off x="3276600" y="3505200"/>
            <a:ext cx="627380" cy="493084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2 221</a:t>
            </a:r>
            <a:r>
              <a:rPr sz="1400" b="1" dirty="0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8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spc="-1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</a:t>
            </a:r>
            <a:r>
              <a:rPr sz="800" spc="-5" dirty="0" err="1" smtClean="0">
                <a:latin typeface="Century Gothic"/>
                <a:cs typeface="Century Gothic"/>
              </a:rPr>
              <a:t>у</a:t>
            </a:r>
            <a:r>
              <a:rPr sz="800" dirty="0" err="1" smtClean="0">
                <a:latin typeface="Century Gothic"/>
                <a:cs typeface="Century Gothic"/>
              </a:rPr>
              <a:t>б</a:t>
            </a:r>
            <a:r>
              <a:rPr sz="800" spc="-5" dirty="0" err="1" smtClean="0">
                <a:latin typeface="Century Gothic"/>
                <a:cs typeface="Century Gothic"/>
              </a:rPr>
              <a:t>л</a:t>
            </a:r>
            <a:r>
              <a:rPr sz="800" dirty="0" err="1" smtClean="0">
                <a:latin typeface="Century Gothic"/>
                <a:cs typeface="Century Gothic"/>
              </a:rPr>
              <a:t>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65" name="object 7"/>
          <p:cNvSpPr txBox="1"/>
          <p:nvPr/>
        </p:nvSpPr>
        <p:spPr>
          <a:xfrm>
            <a:off x="7010400" y="3581400"/>
            <a:ext cx="19050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latin typeface="Century Gothic"/>
                <a:cs typeface="Century Gothic"/>
              </a:rPr>
              <a:t>Налог на доходы физических лиц</a:t>
            </a:r>
            <a:endParaRPr sz="900" b="1" dirty="0">
              <a:latin typeface="Century Gothic"/>
              <a:cs typeface="Century Gothic"/>
            </a:endParaRPr>
          </a:p>
        </p:txBody>
      </p:sp>
      <p:sp>
        <p:nvSpPr>
          <p:cNvPr id="66" name="object 8"/>
          <p:cNvSpPr txBox="1"/>
          <p:nvPr/>
        </p:nvSpPr>
        <p:spPr>
          <a:xfrm>
            <a:off x="6248400" y="3505200"/>
            <a:ext cx="627380" cy="493084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2 411</a:t>
            </a:r>
            <a:r>
              <a:rPr sz="1400" b="1" dirty="0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8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spc="-1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</a:t>
            </a:r>
            <a:r>
              <a:rPr sz="800" spc="-5" dirty="0" err="1" smtClean="0">
                <a:latin typeface="Century Gothic"/>
                <a:cs typeface="Century Gothic"/>
              </a:rPr>
              <a:t>у</a:t>
            </a:r>
            <a:r>
              <a:rPr sz="800" dirty="0" err="1" smtClean="0">
                <a:latin typeface="Century Gothic"/>
                <a:cs typeface="Century Gothic"/>
              </a:rPr>
              <a:t>б</a:t>
            </a:r>
            <a:r>
              <a:rPr sz="800" spc="-5" dirty="0" err="1" smtClean="0">
                <a:latin typeface="Century Gothic"/>
                <a:cs typeface="Century Gothic"/>
              </a:rPr>
              <a:t>л</a:t>
            </a:r>
            <a:r>
              <a:rPr sz="800" dirty="0" err="1" smtClean="0">
                <a:latin typeface="Century Gothic"/>
                <a:cs typeface="Century Gothic"/>
              </a:rPr>
              <a:t>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67" name="object 27"/>
          <p:cNvSpPr/>
          <p:nvPr/>
        </p:nvSpPr>
        <p:spPr>
          <a:xfrm>
            <a:off x="3200400" y="3352800"/>
            <a:ext cx="76200" cy="838200"/>
          </a:xfrm>
          <a:custGeom>
            <a:avLst/>
            <a:gdLst/>
            <a:ahLst/>
            <a:cxnLst/>
            <a:rect l="l" t="t" r="r" b="b"/>
            <a:pathLst>
              <a:path w="2520950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27"/>
          <p:cNvSpPr/>
          <p:nvPr/>
        </p:nvSpPr>
        <p:spPr>
          <a:xfrm>
            <a:off x="6172200" y="3352800"/>
            <a:ext cx="76200" cy="762000"/>
          </a:xfrm>
          <a:custGeom>
            <a:avLst/>
            <a:gdLst/>
            <a:ahLst/>
            <a:cxnLst/>
            <a:rect l="l" t="t" r="r" b="b"/>
            <a:pathLst>
              <a:path w="2520950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27"/>
          <p:cNvSpPr/>
          <p:nvPr/>
        </p:nvSpPr>
        <p:spPr>
          <a:xfrm>
            <a:off x="228600" y="3352800"/>
            <a:ext cx="76200" cy="838200"/>
          </a:xfrm>
          <a:custGeom>
            <a:avLst/>
            <a:gdLst/>
            <a:ahLst/>
            <a:cxnLst/>
            <a:rect l="l" t="t" r="r" b="b"/>
            <a:pathLst>
              <a:path w="2520950" h="576579">
                <a:moveTo>
                  <a:pt x="0" y="576059"/>
                </a:moveTo>
                <a:lnTo>
                  <a:pt x="2520316" y="576059"/>
                </a:lnTo>
                <a:lnTo>
                  <a:pt x="2520316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object 69"/>
          <p:cNvSpPr/>
          <p:nvPr/>
        </p:nvSpPr>
        <p:spPr>
          <a:xfrm>
            <a:off x="6172200" y="5943600"/>
            <a:ext cx="2743200" cy="685800"/>
          </a:xfrm>
          <a:custGeom>
            <a:avLst/>
            <a:gdLst/>
            <a:ahLst/>
            <a:cxnLst/>
            <a:rect l="l" t="t" r="r" b="b"/>
            <a:pathLst>
              <a:path w="2520315" h="432435">
                <a:moveTo>
                  <a:pt x="0" y="432054"/>
                </a:moveTo>
                <a:lnTo>
                  <a:pt x="2520316" y="432054"/>
                </a:lnTo>
                <a:lnTo>
                  <a:pt x="2520316" y="0"/>
                </a:lnTo>
                <a:lnTo>
                  <a:pt x="0" y="0"/>
                </a:lnTo>
                <a:lnTo>
                  <a:pt x="0" y="432054"/>
                </a:lnTo>
                <a:close/>
              </a:path>
            </a:pathLst>
          </a:custGeom>
          <a:solidFill>
            <a:srgbClr val="DD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69"/>
          <p:cNvSpPr/>
          <p:nvPr/>
        </p:nvSpPr>
        <p:spPr>
          <a:xfrm>
            <a:off x="6172200" y="4648200"/>
            <a:ext cx="2743200" cy="1219200"/>
          </a:xfrm>
          <a:custGeom>
            <a:avLst/>
            <a:gdLst/>
            <a:ahLst/>
            <a:cxnLst/>
            <a:rect l="l" t="t" r="r" b="b"/>
            <a:pathLst>
              <a:path w="2520315" h="432435">
                <a:moveTo>
                  <a:pt x="0" y="432054"/>
                </a:moveTo>
                <a:lnTo>
                  <a:pt x="2520316" y="432054"/>
                </a:lnTo>
                <a:lnTo>
                  <a:pt x="2520316" y="0"/>
                </a:lnTo>
                <a:lnTo>
                  <a:pt x="0" y="0"/>
                </a:lnTo>
                <a:lnTo>
                  <a:pt x="0" y="432054"/>
                </a:lnTo>
                <a:close/>
              </a:path>
            </a:pathLst>
          </a:custGeom>
          <a:solidFill>
            <a:srgbClr val="DD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42"/>
          <p:cNvSpPr/>
          <p:nvPr/>
        </p:nvSpPr>
        <p:spPr>
          <a:xfrm>
            <a:off x="3276600" y="4648200"/>
            <a:ext cx="2667000" cy="1219200"/>
          </a:xfrm>
          <a:custGeom>
            <a:avLst/>
            <a:gdLst/>
            <a:ahLst/>
            <a:cxnLst/>
            <a:rect l="l" t="t" r="r" b="b"/>
            <a:pathLst>
              <a:path w="2520950" h="432435">
                <a:moveTo>
                  <a:pt x="0" y="432054"/>
                </a:moveTo>
                <a:lnTo>
                  <a:pt x="2520316" y="432054"/>
                </a:lnTo>
                <a:lnTo>
                  <a:pt x="2520316" y="0"/>
                </a:lnTo>
                <a:lnTo>
                  <a:pt x="0" y="0"/>
                </a:lnTo>
                <a:lnTo>
                  <a:pt x="0" y="432054"/>
                </a:lnTo>
                <a:close/>
              </a:path>
            </a:pathLst>
          </a:custGeom>
          <a:solidFill>
            <a:srgbClr val="FCEE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4800" y="1905000"/>
            <a:ext cx="430887" cy="1517015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spc="-1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20</a:t>
            </a:r>
            <a:r>
              <a:rPr lang="ru-RU" sz="2800" b="1" spc="-1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24</a:t>
            </a:r>
            <a:r>
              <a:rPr sz="2800" b="1" spc="-9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sz="2800" b="1" spc="-10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год</a:t>
            </a:r>
            <a:endParaRPr sz="2800" dirty="0">
              <a:solidFill>
                <a:schemeClr val="accent5">
                  <a:lumMod val="60000"/>
                  <a:lumOff val="40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34339" y="145160"/>
            <a:ext cx="60801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ОБЪЕМ И СТРУКТУРА </a:t>
            </a:r>
            <a:r>
              <a:rPr spc="-5" dirty="0"/>
              <a:t>БЕЗВОЗМЕЗДНЫХ</a:t>
            </a:r>
            <a:r>
              <a:rPr spc="-105" dirty="0"/>
              <a:t> </a:t>
            </a:r>
            <a:r>
              <a:rPr spc="-5" dirty="0"/>
              <a:t>ПОСТУПЛЕНИЙ</a:t>
            </a:r>
          </a:p>
        </p:txBody>
      </p:sp>
      <p:sp>
        <p:nvSpPr>
          <p:cNvPr id="8" name="object 8"/>
          <p:cNvSpPr/>
          <p:nvPr/>
        </p:nvSpPr>
        <p:spPr>
          <a:xfrm>
            <a:off x="381000" y="3505200"/>
            <a:ext cx="2590800" cy="762000"/>
          </a:xfrm>
          <a:custGeom>
            <a:avLst/>
            <a:gdLst/>
            <a:ahLst/>
            <a:cxnLst/>
            <a:rect l="l" t="t" r="r" b="b"/>
            <a:pathLst>
              <a:path w="2520315" h="432435">
                <a:moveTo>
                  <a:pt x="0" y="432053"/>
                </a:moveTo>
                <a:lnTo>
                  <a:pt x="2520316" y="432053"/>
                </a:lnTo>
                <a:lnTo>
                  <a:pt x="2520316" y="0"/>
                </a:lnTo>
                <a:lnTo>
                  <a:pt x="0" y="0"/>
                </a:lnTo>
                <a:lnTo>
                  <a:pt x="0" y="432053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143000" y="3505200"/>
            <a:ext cx="1752600" cy="704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900" b="1" spc="-10" dirty="0" smtClean="0">
                <a:latin typeface="Century Gothic"/>
                <a:cs typeface="Century Gothic"/>
              </a:rPr>
              <a:t>Субвенции местным бюджетам на выполнение передаваемых полномочий субъектов Российской Федерации </a:t>
            </a:r>
            <a:endParaRPr sz="900" dirty="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81000" y="4343400"/>
            <a:ext cx="2590800" cy="838200"/>
          </a:xfrm>
          <a:custGeom>
            <a:avLst/>
            <a:gdLst/>
            <a:ahLst/>
            <a:cxnLst/>
            <a:rect l="l" t="t" r="r" b="b"/>
            <a:pathLst>
              <a:path w="2520315" h="432435">
                <a:moveTo>
                  <a:pt x="0" y="432054"/>
                </a:moveTo>
                <a:lnTo>
                  <a:pt x="2520316" y="432054"/>
                </a:lnTo>
                <a:lnTo>
                  <a:pt x="2520316" y="0"/>
                </a:lnTo>
                <a:lnTo>
                  <a:pt x="0" y="0"/>
                </a:lnTo>
                <a:lnTo>
                  <a:pt x="0" y="432054"/>
                </a:lnTo>
                <a:close/>
              </a:path>
            </a:pathLst>
          </a:custGeom>
          <a:solidFill>
            <a:srgbClr val="D6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81000" y="3505200"/>
            <a:ext cx="76200" cy="7620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4"/>
                </a:lnTo>
              </a:path>
            </a:pathLst>
          </a:custGeom>
          <a:ln w="72007">
            <a:solidFill>
              <a:srgbClr val="3BB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1000" y="4343400"/>
            <a:ext cx="76200" cy="8382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3"/>
                </a:lnTo>
              </a:path>
            </a:pathLst>
          </a:custGeom>
          <a:ln w="72007">
            <a:solidFill>
              <a:srgbClr val="F3AE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457200" y="3657600"/>
            <a:ext cx="711835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200" b="1" spc="-85" dirty="0" smtClean="0">
                <a:latin typeface="Century Gothic"/>
                <a:cs typeface="Century Gothic"/>
              </a:rPr>
              <a:t>6</a:t>
            </a:r>
            <a:r>
              <a:rPr sz="1200" b="1" spc="-85" dirty="0" smtClean="0">
                <a:latin typeface="Century Gothic"/>
                <a:cs typeface="Century Gothic"/>
              </a:rPr>
              <a:t> </a:t>
            </a:r>
            <a:r>
              <a:rPr lang="ru-RU" sz="1200" b="1" spc="-85" dirty="0" smtClean="0">
                <a:latin typeface="Century Gothic"/>
                <a:cs typeface="Century Gothic"/>
              </a:rPr>
              <a:t>230</a:t>
            </a:r>
            <a:r>
              <a:rPr sz="1200" b="1" dirty="0" smtClean="0">
                <a:latin typeface="Century Gothic"/>
                <a:cs typeface="Century Gothic"/>
              </a:rPr>
              <a:t>,</a:t>
            </a:r>
            <a:r>
              <a:rPr lang="ru-RU" sz="1200" b="1" dirty="0" smtClean="0">
                <a:latin typeface="Century Gothic"/>
                <a:cs typeface="Century Gothic"/>
              </a:rPr>
              <a:t>7</a:t>
            </a:r>
            <a:endParaRPr sz="12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3118992" y="548690"/>
            <a:ext cx="2885440" cy="6156910"/>
          </a:xfrm>
          <a:custGeom>
            <a:avLst/>
            <a:gdLst/>
            <a:ahLst/>
            <a:cxnLst/>
            <a:rect l="l" t="t" r="r" b="b"/>
            <a:pathLst>
              <a:path w="2885440" h="6080759">
                <a:moveTo>
                  <a:pt x="0" y="6080252"/>
                </a:moveTo>
                <a:lnTo>
                  <a:pt x="2884932" y="6080252"/>
                </a:lnTo>
                <a:lnTo>
                  <a:pt x="2884932" y="0"/>
                </a:lnTo>
                <a:lnTo>
                  <a:pt x="0" y="0"/>
                </a:lnTo>
                <a:lnTo>
                  <a:pt x="0" y="6080252"/>
                </a:lnTo>
                <a:close/>
              </a:path>
            </a:pathLst>
          </a:custGeom>
          <a:ln w="25400">
            <a:solidFill>
              <a:srgbClr val="5C6E7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3200400" y="1905000"/>
            <a:ext cx="430887" cy="1517015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spc="-1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20</a:t>
            </a:r>
            <a:r>
              <a:rPr lang="ru-RU" sz="2800" b="1" spc="-1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25</a:t>
            </a:r>
            <a:r>
              <a:rPr sz="2800" b="1" spc="-9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sz="2800" b="1" spc="-10" dirty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/>
                <a:cs typeface="Century Gothic"/>
              </a:rPr>
              <a:t>год</a:t>
            </a:r>
            <a:endParaRPr sz="2800" dirty="0">
              <a:solidFill>
                <a:schemeClr val="accent6">
                  <a:lumMod val="60000"/>
                  <a:lumOff val="40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656076" y="575817"/>
            <a:ext cx="2201545" cy="145809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R="5080">
              <a:lnSpc>
                <a:spcPct val="100299"/>
              </a:lnSpc>
              <a:spcBef>
                <a:spcPts val="90"/>
              </a:spcBef>
            </a:pPr>
            <a:r>
              <a:rPr lang="ru-RU" sz="2400" b="1" spc="-5" dirty="0" smtClean="0">
                <a:solidFill>
                  <a:srgbClr val="F3AE4A"/>
                </a:solidFill>
                <a:latin typeface="Century Gothic"/>
                <a:cs typeface="Century Gothic"/>
              </a:rPr>
              <a:t>195 060</a:t>
            </a:r>
            <a:r>
              <a:rPr sz="2400" b="1" spc="-5" dirty="0" smtClean="0">
                <a:solidFill>
                  <a:srgbClr val="F3AE4A"/>
                </a:solidFill>
                <a:latin typeface="Century Gothic"/>
                <a:cs typeface="Century Gothic"/>
              </a:rPr>
              <a:t>,</a:t>
            </a:r>
            <a:r>
              <a:rPr lang="ru-RU" sz="2400" b="1" spc="-5" dirty="0" smtClean="0">
                <a:solidFill>
                  <a:srgbClr val="F3AE4A"/>
                </a:solidFill>
                <a:latin typeface="Century Gothic"/>
                <a:cs typeface="Century Gothic"/>
              </a:rPr>
              <a:t>2</a:t>
            </a:r>
            <a:r>
              <a:rPr sz="2400" b="1" spc="-5" dirty="0" smtClean="0">
                <a:solidFill>
                  <a:srgbClr val="F3AE4A"/>
                </a:solidFill>
                <a:latin typeface="Century Gothic"/>
                <a:cs typeface="Century Gothic"/>
              </a:rPr>
              <a:t> </a:t>
            </a:r>
            <a:r>
              <a:rPr lang="ru-RU" sz="1100" dirty="0" err="1" smtClean="0">
                <a:latin typeface="Century Gothic"/>
                <a:cs typeface="Century Gothic"/>
              </a:rPr>
              <a:t>тыс</a:t>
            </a:r>
            <a:r>
              <a:rPr sz="1100" dirty="0" smtClean="0">
                <a:latin typeface="Century Gothic"/>
                <a:cs typeface="Century Gothic"/>
              </a:rPr>
              <a:t>.</a:t>
            </a:r>
            <a:r>
              <a:rPr sz="1100" dirty="0" err="1" smtClean="0">
                <a:latin typeface="Century Gothic"/>
                <a:cs typeface="Century Gothic"/>
              </a:rPr>
              <a:t>рублей</a:t>
            </a:r>
            <a:r>
              <a:rPr sz="1400" dirty="0" smtClean="0">
                <a:latin typeface="Century Gothic"/>
                <a:cs typeface="Century Gothic"/>
              </a:rPr>
              <a:t>-  </a:t>
            </a:r>
            <a:r>
              <a:rPr sz="1400" dirty="0">
                <a:latin typeface="Century Gothic"/>
                <a:cs typeface="Century Gothic"/>
              </a:rPr>
              <a:t>всего безвозмездных  поступлений</a:t>
            </a:r>
          </a:p>
          <a:p>
            <a:pPr marR="284480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latin typeface="Century Gothic"/>
                <a:cs typeface="Century Gothic"/>
              </a:rPr>
              <a:t>Это </a:t>
            </a:r>
            <a:r>
              <a:rPr sz="1200" spc="-5" dirty="0" err="1">
                <a:latin typeface="Century Gothic"/>
                <a:cs typeface="Century Gothic"/>
              </a:rPr>
              <a:t>составляет</a:t>
            </a:r>
            <a:r>
              <a:rPr sz="1200" spc="-5" dirty="0">
                <a:latin typeface="Century Gothic"/>
                <a:cs typeface="Century Gothic"/>
              </a:rPr>
              <a:t> </a:t>
            </a:r>
            <a:r>
              <a:rPr lang="ru-RU" sz="1600" b="1" spc="-10" dirty="0" smtClean="0">
                <a:latin typeface="Century Gothic"/>
                <a:cs typeface="Century Gothic"/>
              </a:rPr>
              <a:t>98,8</a:t>
            </a:r>
            <a:r>
              <a:rPr sz="1600" b="1" spc="-10" dirty="0" smtClean="0">
                <a:latin typeface="Century Gothic"/>
                <a:cs typeface="Century Gothic"/>
              </a:rPr>
              <a:t>% </a:t>
            </a:r>
            <a:r>
              <a:rPr sz="1200" dirty="0">
                <a:latin typeface="Century Gothic"/>
                <a:cs typeface="Century Gothic"/>
              </a:rPr>
              <a:t>в  </a:t>
            </a:r>
            <a:r>
              <a:rPr sz="1200" spc="-5" dirty="0">
                <a:latin typeface="Century Gothic"/>
                <a:cs typeface="Century Gothic"/>
              </a:rPr>
              <a:t>общем объеме</a:t>
            </a:r>
            <a:r>
              <a:rPr sz="1200" spc="-75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доходов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6071361" y="548690"/>
            <a:ext cx="2885440" cy="6156910"/>
          </a:xfrm>
          <a:custGeom>
            <a:avLst/>
            <a:gdLst/>
            <a:ahLst/>
            <a:cxnLst/>
            <a:rect l="l" t="t" r="r" b="b"/>
            <a:pathLst>
              <a:path w="2885440" h="6080759">
                <a:moveTo>
                  <a:pt x="0" y="6080252"/>
                </a:moveTo>
                <a:lnTo>
                  <a:pt x="2884932" y="6080252"/>
                </a:lnTo>
                <a:lnTo>
                  <a:pt x="2884932" y="0"/>
                </a:lnTo>
                <a:lnTo>
                  <a:pt x="0" y="0"/>
                </a:lnTo>
                <a:lnTo>
                  <a:pt x="0" y="6080252"/>
                </a:lnTo>
                <a:close/>
              </a:path>
            </a:pathLst>
          </a:custGeom>
          <a:ln w="25399">
            <a:solidFill>
              <a:srgbClr val="5C6E7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6172200" y="1905000"/>
            <a:ext cx="430887" cy="1517015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spc="-10" dirty="0" smtClean="0">
                <a:solidFill>
                  <a:srgbClr val="9AA9B5"/>
                </a:solidFill>
                <a:latin typeface="Century Gothic"/>
                <a:cs typeface="Century Gothic"/>
              </a:rPr>
              <a:t>202</a:t>
            </a:r>
            <a:r>
              <a:rPr lang="ru-RU" sz="2800" b="1" spc="-10" dirty="0" smtClean="0">
                <a:solidFill>
                  <a:srgbClr val="9AA9B5"/>
                </a:solidFill>
                <a:latin typeface="Century Gothic"/>
                <a:cs typeface="Century Gothic"/>
              </a:rPr>
              <a:t>6</a:t>
            </a:r>
            <a:r>
              <a:rPr sz="2800" b="1" spc="-90" dirty="0" smtClean="0">
                <a:solidFill>
                  <a:srgbClr val="9AA9B5"/>
                </a:solidFill>
                <a:latin typeface="Century Gothic"/>
                <a:cs typeface="Century Gothic"/>
              </a:rPr>
              <a:t> </a:t>
            </a:r>
            <a:r>
              <a:rPr sz="2800" b="1" spc="-10" dirty="0">
                <a:solidFill>
                  <a:srgbClr val="9AA9B5"/>
                </a:solidFill>
                <a:latin typeface="Century Gothic"/>
                <a:cs typeface="Century Gothic"/>
              </a:rPr>
              <a:t>год</a:t>
            </a:r>
            <a:endParaRPr sz="2800" dirty="0">
              <a:latin typeface="Century Gothic"/>
              <a:cs typeface="Century Gothic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6608698" y="575817"/>
            <a:ext cx="2201545" cy="145809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R="5080">
              <a:lnSpc>
                <a:spcPct val="100299"/>
              </a:lnSpc>
              <a:spcBef>
                <a:spcPts val="90"/>
              </a:spcBef>
            </a:pPr>
            <a:r>
              <a:rPr lang="ru-RU" sz="2400" b="1" spc="-5" dirty="0" smtClean="0">
                <a:solidFill>
                  <a:srgbClr val="5C6E7D"/>
                </a:solidFill>
                <a:latin typeface="Century Gothic"/>
                <a:cs typeface="Century Gothic"/>
              </a:rPr>
              <a:t>200 064</a:t>
            </a:r>
            <a:r>
              <a:rPr sz="2400" b="1" spc="-5" dirty="0" smtClean="0">
                <a:solidFill>
                  <a:srgbClr val="5C6E7D"/>
                </a:solidFill>
                <a:latin typeface="Century Gothic"/>
                <a:cs typeface="Century Gothic"/>
              </a:rPr>
              <a:t>,</a:t>
            </a:r>
            <a:r>
              <a:rPr lang="ru-RU" sz="2400" b="1" spc="-5" dirty="0" smtClean="0">
                <a:solidFill>
                  <a:srgbClr val="5C6E7D"/>
                </a:solidFill>
                <a:latin typeface="Century Gothic"/>
                <a:cs typeface="Century Gothic"/>
              </a:rPr>
              <a:t>2</a:t>
            </a:r>
            <a:r>
              <a:rPr sz="2400" b="1" spc="-5" dirty="0" smtClean="0">
                <a:solidFill>
                  <a:srgbClr val="5C6E7D"/>
                </a:solidFill>
                <a:latin typeface="Century Gothic"/>
                <a:cs typeface="Century Gothic"/>
              </a:rPr>
              <a:t> </a:t>
            </a:r>
            <a:r>
              <a:rPr lang="ru-RU" sz="1100" dirty="0" err="1" smtClean="0">
                <a:latin typeface="Century Gothic"/>
                <a:cs typeface="Century Gothic"/>
              </a:rPr>
              <a:t>тыс</a:t>
            </a:r>
            <a:r>
              <a:rPr sz="1100" dirty="0" smtClean="0">
                <a:latin typeface="Century Gothic"/>
                <a:cs typeface="Century Gothic"/>
              </a:rPr>
              <a:t>.</a:t>
            </a:r>
            <a:r>
              <a:rPr sz="1100" dirty="0" err="1" smtClean="0">
                <a:latin typeface="Century Gothic"/>
                <a:cs typeface="Century Gothic"/>
              </a:rPr>
              <a:t>рублей</a:t>
            </a:r>
            <a:r>
              <a:rPr sz="1400" dirty="0" smtClean="0">
                <a:latin typeface="Century Gothic"/>
                <a:cs typeface="Century Gothic"/>
              </a:rPr>
              <a:t>-  </a:t>
            </a:r>
            <a:r>
              <a:rPr sz="1400" dirty="0">
                <a:latin typeface="Century Gothic"/>
                <a:cs typeface="Century Gothic"/>
              </a:rPr>
              <a:t>всего безвозмездных  поступлений</a:t>
            </a:r>
          </a:p>
          <a:p>
            <a:pPr marR="284480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latin typeface="Century Gothic"/>
                <a:cs typeface="Century Gothic"/>
              </a:rPr>
              <a:t>Это </a:t>
            </a:r>
            <a:r>
              <a:rPr sz="1200" spc="-5" dirty="0" err="1">
                <a:latin typeface="Century Gothic"/>
                <a:cs typeface="Century Gothic"/>
              </a:rPr>
              <a:t>составляет</a:t>
            </a:r>
            <a:r>
              <a:rPr sz="1200" spc="-5" dirty="0">
                <a:latin typeface="Century Gothic"/>
                <a:cs typeface="Century Gothic"/>
              </a:rPr>
              <a:t> </a:t>
            </a:r>
            <a:r>
              <a:rPr lang="ru-RU" sz="1600" b="1" spc="-10" dirty="0" smtClean="0">
                <a:latin typeface="Century Gothic"/>
                <a:cs typeface="Century Gothic"/>
              </a:rPr>
              <a:t>98,7</a:t>
            </a:r>
            <a:r>
              <a:rPr sz="1600" b="1" spc="-10" dirty="0" smtClean="0">
                <a:latin typeface="Century Gothic"/>
                <a:cs typeface="Century Gothic"/>
              </a:rPr>
              <a:t>% </a:t>
            </a:r>
            <a:r>
              <a:rPr sz="1200" dirty="0">
                <a:latin typeface="Century Gothic"/>
                <a:cs typeface="Century Gothic"/>
              </a:rPr>
              <a:t>в  </a:t>
            </a:r>
            <a:r>
              <a:rPr sz="1200" spc="-5" dirty="0">
                <a:latin typeface="Century Gothic"/>
                <a:cs typeface="Century Gothic"/>
              </a:rPr>
              <a:t>общем объеме</a:t>
            </a:r>
            <a:r>
              <a:rPr sz="1200" spc="-75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доходов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6172200" y="3505200"/>
            <a:ext cx="2743200" cy="1066800"/>
          </a:xfrm>
          <a:custGeom>
            <a:avLst/>
            <a:gdLst/>
            <a:ahLst/>
            <a:cxnLst/>
            <a:rect l="l" t="t" r="r" b="b"/>
            <a:pathLst>
              <a:path w="2520315" h="432435">
                <a:moveTo>
                  <a:pt x="0" y="432054"/>
                </a:moveTo>
                <a:lnTo>
                  <a:pt x="2520316" y="432054"/>
                </a:lnTo>
                <a:lnTo>
                  <a:pt x="2520316" y="0"/>
                </a:lnTo>
                <a:lnTo>
                  <a:pt x="0" y="0"/>
                </a:lnTo>
                <a:lnTo>
                  <a:pt x="0" y="432054"/>
                </a:lnTo>
                <a:close/>
              </a:path>
            </a:pathLst>
          </a:custGeom>
          <a:solidFill>
            <a:srgbClr val="DD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23"/>
          <p:cNvSpPr txBox="1"/>
          <p:nvPr/>
        </p:nvSpPr>
        <p:spPr>
          <a:xfrm>
            <a:off x="457200" y="4572000"/>
            <a:ext cx="711835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200" b="1" dirty="0" smtClean="0">
                <a:latin typeface="Century Gothic"/>
                <a:cs typeface="Century Gothic"/>
              </a:rPr>
              <a:t>24</a:t>
            </a:r>
            <a:r>
              <a:rPr sz="1200" b="1" spc="-85" dirty="0" smtClean="0">
                <a:latin typeface="Century Gothic"/>
                <a:cs typeface="Century Gothic"/>
              </a:rPr>
              <a:t> </a:t>
            </a:r>
            <a:r>
              <a:rPr lang="ru-RU" sz="1200" b="1" spc="-85" dirty="0" smtClean="0">
                <a:latin typeface="Century Gothic"/>
                <a:cs typeface="Century Gothic"/>
              </a:rPr>
              <a:t>265</a:t>
            </a:r>
            <a:r>
              <a:rPr sz="1200" b="1" dirty="0" smtClean="0">
                <a:latin typeface="Century Gothic"/>
                <a:cs typeface="Century Gothic"/>
              </a:rPr>
              <a:t>,</a:t>
            </a:r>
            <a:r>
              <a:rPr lang="ru-RU" sz="1200" b="1" dirty="0" smtClean="0">
                <a:latin typeface="Century Gothic"/>
                <a:cs typeface="Century Gothic"/>
              </a:rPr>
              <a:t>0</a:t>
            </a:r>
            <a:endParaRPr sz="12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93" name="object 9"/>
          <p:cNvSpPr txBox="1"/>
          <p:nvPr/>
        </p:nvSpPr>
        <p:spPr>
          <a:xfrm>
            <a:off x="1143000" y="4343400"/>
            <a:ext cx="1828800" cy="843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900" b="1" spc="-10" dirty="0" smtClean="0">
                <a:latin typeface="Century Gothic"/>
                <a:cs typeface="Century Gothic"/>
              </a:rPr>
              <a:t>Субвенции бюджетам на содержание ребенка в семье опекуна и приемной семье, а также вознаграждение, причитающееся приемному родителю</a:t>
            </a:r>
            <a:endParaRPr sz="900" dirty="0">
              <a:latin typeface="Century Gothic"/>
              <a:cs typeface="Century Gothic"/>
            </a:endParaRPr>
          </a:p>
        </p:txBody>
      </p:sp>
      <p:sp>
        <p:nvSpPr>
          <p:cNvPr id="110" name="object 42"/>
          <p:cNvSpPr/>
          <p:nvPr/>
        </p:nvSpPr>
        <p:spPr>
          <a:xfrm>
            <a:off x="3276600" y="3505200"/>
            <a:ext cx="2590800" cy="1066800"/>
          </a:xfrm>
          <a:custGeom>
            <a:avLst/>
            <a:gdLst/>
            <a:ahLst/>
            <a:cxnLst/>
            <a:rect l="l" t="t" r="r" b="b"/>
            <a:pathLst>
              <a:path w="2520950" h="432435">
                <a:moveTo>
                  <a:pt x="0" y="432054"/>
                </a:moveTo>
                <a:lnTo>
                  <a:pt x="2520316" y="432054"/>
                </a:lnTo>
                <a:lnTo>
                  <a:pt x="2520316" y="0"/>
                </a:lnTo>
                <a:lnTo>
                  <a:pt x="0" y="0"/>
                </a:lnTo>
                <a:lnTo>
                  <a:pt x="0" y="432054"/>
                </a:lnTo>
                <a:close/>
              </a:path>
            </a:pathLst>
          </a:custGeom>
          <a:solidFill>
            <a:srgbClr val="FCEE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9"/>
          <p:cNvSpPr txBox="1"/>
          <p:nvPr/>
        </p:nvSpPr>
        <p:spPr>
          <a:xfrm>
            <a:off x="4038600" y="3505200"/>
            <a:ext cx="1828800" cy="1027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1100" b="1" spc="-10" dirty="0" smtClean="0">
                <a:latin typeface="Century Gothic"/>
                <a:cs typeface="Century Gothic"/>
              </a:rPr>
              <a:t>Субвенции местным бюджетам на выполнение передаваемых полномочий субъектов Российской Федерации 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114" name="object 19"/>
          <p:cNvSpPr/>
          <p:nvPr/>
        </p:nvSpPr>
        <p:spPr>
          <a:xfrm>
            <a:off x="3276600" y="3505200"/>
            <a:ext cx="45719" cy="10668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4"/>
                </a:lnTo>
              </a:path>
            </a:pathLst>
          </a:custGeom>
          <a:ln w="72007">
            <a:solidFill>
              <a:srgbClr val="3BB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20"/>
          <p:cNvSpPr/>
          <p:nvPr/>
        </p:nvSpPr>
        <p:spPr>
          <a:xfrm>
            <a:off x="3276600" y="4648200"/>
            <a:ext cx="45719" cy="12192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3"/>
                </a:lnTo>
              </a:path>
            </a:pathLst>
          </a:custGeom>
          <a:ln w="72007">
            <a:solidFill>
              <a:srgbClr val="F3AE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23"/>
          <p:cNvSpPr txBox="1"/>
          <p:nvPr/>
        </p:nvSpPr>
        <p:spPr>
          <a:xfrm>
            <a:off x="3352800" y="3962400"/>
            <a:ext cx="711835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400" b="1" spc="-85" dirty="0">
                <a:latin typeface="Century Gothic"/>
                <a:cs typeface="Century Gothic"/>
              </a:rPr>
              <a:t>6</a:t>
            </a:r>
            <a:r>
              <a:rPr sz="1400" b="1" spc="-85" dirty="0" smtClean="0">
                <a:latin typeface="Century Gothic"/>
                <a:cs typeface="Century Gothic"/>
              </a:rPr>
              <a:t> </a:t>
            </a:r>
            <a:r>
              <a:rPr lang="ru-RU" sz="1400" b="1" spc="-85" dirty="0" smtClean="0">
                <a:latin typeface="Century Gothic"/>
                <a:cs typeface="Century Gothic"/>
              </a:rPr>
              <a:t>489</a:t>
            </a:r>
            <a:r>
              <a:rPr sz="1400" b="1" dirty="0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9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117" name="object 23"/>
          <p:cNvSpPr txBox="1"/>
          <p:nvPr/>
        </p:nvSpPr>
        <p:spPr>
          <a:xfrm>
            <a:off x="3352800" y="5029200"/>
            <a:ext cx="711835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25</a:t>
            </a:r>
            <a:r>
              <a:rPr sz="1400" b="1" spc="-85" dirty="0" smtClean="0">
                <a:latin typeface="Century Gothic"/>
                <a:cs typeface="Century Gothic"/>
              </a:rPr>
              <a:t> </a:t>
            </a:r>
            <a:r>
              <a:rPr lang="ru-RU" sz="1400" b="1" spc="-85" dirty="0" smtClean="0">
                <a:latin typeface="Century Gothic"/>
                <a:cs typeface="Century Gothic"/>
              </a:rPr>
              <a:t>274</a:t>
            </a:r>
            <a:r>
              <a:rPr sz="1400" b="1" dirty="0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6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118" name="object 9"/>
          <p:cNvSpPr txBox="1"/>
          <p:nvPr/>
        </p:nvSpPr>
        <p:spPr>
          <a:xfrm>
            <a:off x="4038600" y="4648200"/>
            <a:ext cx="1905000" cy="119712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1100" b="1" spc="-10" dirty="0" smtClean="0">
                <a:latin typeface="Century Gothic"/>
                <a:cs typeface="Century Gothic"/>
              </a:rPr>
              <a:t>Субвенции бюджетам на содержание ребенка в семье опекуна и приемной семье, а также вознаграждение, причитающееся приемному родителю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122" name="object 9"/>
          <p:cNvSpPr txBox="1"/>
          <p:nvPr/>
        </p:nvSpPr>
        <p:spPr>
          <a:xfrm>
            <a:off x="7086600" y="3505200"/>
            <a:ext cx="1828800" cy="1027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1100" b="1" spc="-10" dirty="0" smtClean="0">
                <a:latin typeface="Century Gothic"/>
                <a:cs typeface="Century Gothic"/>
              </a:rPr>
              <a:t>Субвенции местным бюджетам на выполнение передаваемых полномочий субъектов Российской Федерации 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124" name="object 19"/>
          <p:cNvSpPr/>
          <p:nvPr/>
        </p:nvSpPr>
        <p:spPr>
          <a:xfrm>
            <a:off x="6172200" y="3505200"/>
            <a:ext cx="45719" cy="10668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4"/>
                </a:lnTo>
              </a:path>
            </a:pathLst>
          </a:custGeom>
          <a:ln w="72007">
            <a:solidFill>
              <a:srgbClr val="3BB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20"/>
          <p:cNvSpPr/>
          <p:nvPr/>
        </p:nvSpPr>
        <p:spPr>
          <a:xfrm>
            <a:off x="6172200" y="4648200"/>
            <a:ext cx="76200" cy="12192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3"/>
                </a:lnTo>
              </a:path>
            </a:pathLst>
          </a:custGeom>
          <a:ln w="72007">
            <a:solidFill>
              <a:srgbClr val="F3AE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23"/>
          <p:cNvSpPr txBox="1"/>
          <p:nvPr/>
        </p:nvSpPr>
        <p:spPr>
          <a:xfrm>
            <a:off x="6324600" y="3962400"/>
            <a:ext cx="711835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400" b="1" dirty="0">
                <a:latin typeface="Century Gothic"/>
                <a:cs typeface="Century Gothic"/>
              </a:rPr>
              <a:t>6</a:t>
            </a:r>
            <a:r>
              <a:rPr lang="ru-RU" sz="1400" b="1" dirty="0" smtClean="0">
                <a:latin typeface="Century Gothic"/>
                <a:cs typeface="Century Gothic"/>
              </a:rPr>
              <a:t> 749</a:t>
            </a:r>
            <a:r>
              <a:rPr sz="1400" b="1" dirty="0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1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127" name="object 23"/>
          <p:cNvSpPr txBox="1"/>
          <p:nvPr/>
        </p:nvSpPr>
        <p:spPr>
          <a:xfrm>
            <a:off x="6324600" y="5029200"/>
            <a:ext cx="711835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26 282</a:t>
            </a:r>
            <a:r>
              <a:rPr sz="1400" b="1" dirty="0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9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128" name="object 9"/>
          <p:cNvSpPr txBox="1"/>
          <p:nvPr/>
        </p:nvSpPr>
        <p:spPr>
          <a:xfrm>
            <a:off x="7086600" y="4648200"/>
            <a:ext cx="1828800" cy="119712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1100" b="1" spc="-10" dirty="0" smtClean="0">
                <a:latin typeface="Century Gothic"/>
                <a:cs typeface="Century Gothic"/>
              </a:rPr>
              <a:t>Субвенции бюджетам на содержание ребенка в семье опекуна и приемной семье, а также вознаграждение, причитающееся приемному родителю</a:t>
            </a:r>
            <a:endParaRPr sz="1100" dirty="0">
              <a:latin typeface="Century Gothic"/>
              <a:cs typeface="Century Gothic"/>
            </a:endParaRPr>
          </a:p>
        </p:txBody>
      </p:sp>
      <p:graphicFrame>
        <p:nvGraphicFramePr>
          <p:cNvPr id="131" name="Диаграмма 130"/>
          <p:cNvGraphicFramePr/>
          <p:nvPr>
            <p:extLst>
              <p:ext uri="{D42A27DB-BD31-4B8C-83A1-F6EECF244321}">
                <p14:modId xmlns:p14="http://schemas.microsoft.com/office/powerpoint/2010/main" val="1729061354"/>
              </p:ext>
            </p:extLst>
          </p:nvPr>
        </p:nvGraphicFramePr>
        <p:xfrm>
          <a:off x="3038221" y="1900912"/>
          <a:ext cx="2819400" cy="16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3" name="Диаграмма 132"/>
          <p:cNvGraphicFramePr/>
          <p:nvPr>
            <p:extLst>
              <p:ext uri="{D42A27DB-BD31-4B8C-83A1-F6EECF244321}">
                <p14:modId xmlns:p14="http://schemas.microsoft.com/office/powerpoint/2010/main" val="583515510"/>
              </p:ext>
            </p:extLst>
          </p:nvPr>
        </p:nvGraphicFramePr>
        <p:xfrm>
          <a:off x="5791200" y="1868742"/>
          <a:ext cx="3505200" cy="152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1" name="Прямоугольник 40"/>
          <p:cNvSpPr/>
          <p:nvPr/>
        </p:nvSpPr>
        <p:spPr>
          <a:xfrm>
            <a:off x="0" y="0"/>
            <a:ext cx="762000" cy="990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object 7"/>
          <p:cNvSpPr txBox="1"/>
          <p:nvPr/>
        </p:nvSpPr>
        <p:spPr>
          <a:xfrm>
            <a:off x="690473" y="575817"/>
            <a:ext cx="2214245" cy="145809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299"/>
              </a:lnSpc>
              <a:spcBef>
                <a:spcPts val="90"/>
              </a:spcBef>
            </a:pPr>
            <a:r>
              <a:rPr lang="ru-RU" sz="24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245 531</a:t>
            </a:r>
            <a:r>
              <a:rPr sz="24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,</a:t>
            </a:r>
            <a:r>
              <a:rPr lang="ru-RU" sz="24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2 </a:t>
            </a:r>
            <a:r>
              <a:rPr lang="ru-RU" sz="1100" dirty="0" err="1" smtClean="0">
                <a:latin typeface="Century Gothic"/>
                <a:cs typeface="Century Gothic"/>
              </a:rPr>
              <a:t>тыс</a:t>
            </a:r>
            <a:r>
              <a:rPr sz="1100" dirty="0" smtClean="0">
                <a:latin typeface="Century Gothic"/>
                <a:cs typeface="Century Gothic"/>
              </a:rPr>
              <a:t>.</a:t>
            </a:r>
            <a:r>
              <a:rPr sz="1100" dirty="0" err="1" smtClean="0">
                <a:latin typeface="Century Gothic"/>
                <a:cs typeface="Century Gothic"/>
              </a:rPr>
              <a:t>рублей</a:t>
            </a:r>
            <a:r>
              <a:rPr lang="ru-RU" sz="1100" dirty="0" smtClean="0">
                <a:latin typeface="Century Gothic"/>
                <a:cs typeface="Century Gothic"/>
              </a:rPr>
              <a:t> </a:t>
            </a:r>
            <a:r>
              <a:rPr sz="1400" dirty="0" smtClean="0">
                <a:latin typeface="Century Gothic"/>
                <a:cs typeface="Century Gothic"/>
              </a:rPr>
              <a:t>-  </a:t>
            </a:r>
            <a:r>
              <a:rPr sz="1400" dirty="0">
                <a:latin typeface="Century Gothic"/>
                <a:cs typeface="Century Gothic"/>
              </a:rPr>
              <a:t>всего безвозмездных  поступлений</a:t>
            </a:r>
          </a:p>
          <a:p>
            <a:pPr marL="12700" marR="284480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latin typeface="Century Gothic"/>
                <a:cs typeface="Century Gothic"/>
              </a:rPr>
              <a:t>Это </a:t>
            </a:r>
            <a:r>
              <a:rPr sz="1200" spc="-5" dirty="0" err="1">
                <a:latin typeface="Century Gothic"/>
                <a:cs typeface="Century Gothic"/>
              </a:rPr>
              <a:t>составляет</a:t>
            </a:r>
            <a:r>
              <a:rPr sz="1200" spc="-5" dirty="0">
                <a:latin typeface="Century Gothic"/>
                <a:cs typeface="Century Gothic"/>
              </a:rPr>
              <a:t> </a:t>
            </a:r>
            <a:r>
              <a:rPr lang="ru-RU" sz="1600" b="1" spc="-10" dirty="0" smtClean="0">
                <a:latin typeface="Century Gothic"/>
                <a:cs typeface="Century Gothic"/>
              </a:rPr>
              <a:t>99</a:t>
            </a:r>
            <a:r>
              <a:rPr sz="1600" b="1" spc="-10" dirty="0" smtClean="0">
                <a:latin typeface="Century Gothic"/>
                <a:cs typeface="Century Gothic"/>
              </a:rPr>
              <a:t>,</a:t>
            </a:r>
            <a:r>
              <a:rPr lang="ru-RU" sz="1600" b="1" spc="-10" dirty="0" smtClean="0">
                <a:latin typeface="Century Gothic"/>
                <a:cs typeface="Century Gothic"/>
              </a:rPr>
              <a:t>1</a:t>
            </a:r>
            <a:r>
              <a:rPr sz="1600" b="1" spc="-10" dirty="0" smtClean="0">
                <a:latin typeface="Century Gothic"/>
                <a:cs typeface="Century Gothic"/>
              </a:rPr>
              <a:t>% </a:t>
            </a:r>
            <a:r>
              <a:rPr sz="1200" dirty="0">
                <a:latin typeface="Century Gothic"/>
                <a:cs typeface="Century Gothic"/>
              </a:rPr>
              <a:t>в  </a:t>
            </a:r>
            <a:r>
              <a:rPr sz="1200" spc="-5" dirty="0">
                <a:latin typeface="Century Gothic"/>
                <a:cs typeface="Century Gothic"/>
              </a:rPr>
              <a:t>общем объеме</a:t>
            </a:r>
            <a:r>
              <a:rPr sz="1200" spc="-75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доходов</a:t>
            </a:r>
            <a:endParaRPr sz="1200" dirty="0">
              <a:latin typeface="Century Gothic"/>
              <a:cs typeface="Century Gothic"/>
            </a:endParaRPr>
          </a:p>
        </p:txBody>
      </p:sp>
      <p:graphicFrame>
        <p:nvGraphicFramePr>
          <p:cNvPr id="130" name="Диаграмма 129"/>
          <p:cNvGraphicFramePr/>
          <p:nvPr>
            <p:extLst>
              <p:ext uri="{D42A27DB-BD31-4B8C-83A1-F6EECF244321}">
                <p14:modId xmlns:p14="http://schemas.microsoft.com/office/powerpoint/2010/main" val="2727010831"/>
              </p:ext>
            </p:extLst>
          </p:nvPr>
        </p:nvGraphicFramePr>
        <p:xfrm>
          <a:off x="51411" y="1919767"/>
          <a:ext cx="2971800" cy="175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object 2"/>
          <p:cNvSpPr/>
          <p:nvPr/>
        </p:nvSpPr>
        <p:spPr>
          <a:xfrm>
            <a:off x="166712" y="548690"/>
            <a:ext cx="2885440" cy="6156910"/>
          </a:xfrm>
          <a:custGeom>
            <a:avLst/>
            <a:gdLst/>
            <a:ahLst/>
            <a:cxnLst/>
            <a:rect l="l" t="t" r="r" b="b"/>
            <a:pathLst>
              <a:path w="2885440" h="6080759">
                <a:moveTo>
                  <a:pt x="0" y="6080252"/>
                </a:moveTo>
                <a:lnTo>
                  <a:pt x="2884932" y="6080252"/>
                </a:lnTo>
                <a:lnTo>
                  <a:pt x="2884932" y="0"/>
                </a:lnTo>
                <a:lnTo>
                  <a:pt x="0" y="0"/>
                </a:lnTo>
                <a:lnTo>
                  <a:pt x="0" y="6080252"/>
                </a:lnTo>
                <a:close/>
              </a:path>
            </a:pathLst>
          </a:custGeom>
          <a:ln w="25400">
            <a:solidFill>
              <a:srgbClr val="5C6E7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2" name="Рисунок 41" descr="МО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152400" y="0"/>
            <a:ext cx="939078" cy="685800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1524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12</a:t>
            </a:r>
            <a:endParaRPr lang="ru-RU" dirty="0"/>
          </a:p>
        </p:txBody>
      </p:sp>
      <p:sp>
        <p:nvSpPr>
          <p:cNvPr id="44" name="object 42"/>
          <p:cNvSpPr/>
          <p:nvPr/>
        </p:nvSpPr>
        <p:spPr>
          <a:xfrm>
            <a:off x="3352800" y="5943600"/>
            <a:ext cx="2667000" cy="685800"/>
          </a:xfrm>
          <a:custGeom>
            <a:avLst/>
            <a:gdLst/>
            <a:ahLst/>
            <a:cxnLst/>
            <a:rect l="l" t="t" r="r" b="b"/>
            <a:pathLst>
              <a:path w="2520950" h="432435">
                <a:moveTo>
                  <a:pt x="0" y="432054"/>
                </a:moveTo>
                <a:lnTo>
                  <a:pt x="2520316" y="432054"/>
                </a:lnTo>
                <a:lnTo>
                  <a:pt x="2520316" y="0"/>
                </a:lnTo>
                <a:lnTo>
                  <a:pt x="0" y="0"/>
                </a:lnTo>
                <a:lnTo>
                  <a:pt x="0" y="432054"/>
                </a:lnTo>
                <a:close/>
              </a:path>
            </a:pathLst>
          </a:custGeom>
          <a:solidFill>
            <a:srgbClr val="FCEE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9"/>
          <p:cNvSpPr txBox="1"/>
          <p:nvPr/>
        </p:nvSpPr>
        <p:spPr>
          <a:xfrm rot="10800000" flipV="1">
            <a:off x="7315200" y="5943600"/>
            <a:ext cx="1600200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1100" b="1" spc="-10" dirty="0" smtClean="0">
                <a:latin typeface="Century Gothic"/>
                <a:cs typeface="Century Gothic"/>
              </a:rPr>
              <a:t>Дотации на выравнивание бюджетной обеспеченности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49" name="object 23"/>
          <p:cNvSpPr txBox="1"/>
          <p:nvPr/>
        </p:nvSpPr>
        <p:spPr>
          <a:xfrm rot="10800000" flipV="1">
            <a:off x="6400800" y="6096000"/>
            <a:ext cx="838200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167 032</a:t>
            </a:r>
            <a:r>
              <a:rPr sz="1400" b="1" dirty="0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2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50" name="object 20"/>
          <p:cNvSpPr/>
          <p:nvPr/>
        </p:nvSpPr>
        <p:spPr>
          <a:xfrm>
            <a:off x="6172200" y="5943600"/>
            <a:ext cx="76200" cy="6858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3"/>
                </a:lnTo>
              </a:path>
            </a:pathLst>
          </a:custGeom>
          <a:ln w="72007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9"/>
          <p:cNvSpPr txBox="1"/>
          <p:nvPr/>
        </p:nvSpPr>
        <p:spPr>
          <a:xfrm rot="10800000" flipV="1">
            <a:off x="4267200" y="5943600"/>
            <a:ext cx="1676400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1100" b="1" spc="-10" dirty="0" smtClean="0">
                <a:latin typeface="Century Gothic"/>
                <a:cs typeface="Century Gothic"/>
              </a:rPr>
              <a:t>Дотации на выравнивание бюджетной обеспеченности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52" name="object 23"/>
          <p:cNvSpPr txBox="1"/>
          <p:nvPr/>
        </p:nvSpPr>
        <p:spPr>
          <a:xfrm rot="10800000" flipV="1">
            <a:off x="3352800" y="6096000"/>
            <a:ext cx="838200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latin typeface="Century Gothic"/>
                <a:cs typeface="Century Gothic"/>
              </a:rPr>
              <a:t>163 295</a:t>
            </a:r>
            <a:r>
              <a:rPr sz="1400" b="1" dirty="0" smtClean="0">
                <a:latin typeface="Century Gothic"/>
                <a:cs typeface="Century Gothic"/>
              </a:rPr>
              <a:t>,</a:t>
            </a:r>
            <a:r>
              <a:rPr lang="ru-RU" sz="1400" b="1" dirty="0" smtClean="0">
                <a:latin typeface="Century Gothic"/>
                <a:cs typeface="Century Gothic"/>
              </a:rPr>
              <a:t>7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53" name="object 20"/>
          <p:cNvSpPr/>
          <p:nvPr/>
        </p:nvSpPr>
        <p:spPr>
          <a:xfrm>
            <a:off x="3276600" y="5943600"/>
            <a:ext cx="76200" cy="6858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3"/>
                </a:lnTo>
              </a:path>
            </a:pathLst>
          </a:custGeom>
          <a:ln w="72007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42"/>
          <p:cNvSpPr/>
          <p:nvPr/>
        </p:nvSpPr>
        <p:spPr>
          <a:xfrm>
            <a:off x="381000" y="6019800"/>
            <a:ext cx="2590800" cy="609600"/>
          </a:xfrm>
          <a:custGeom>
            <a:avLst/>
            <a:gdLst/>
            <a:ahLst/>
            <a:cxnLst/>
            <a:rect l="l" t="t" r="r" b="b"/>
            <a:pathLst>
              <a:path w="2520950" h="432435">
                <a:moveTo>
                  <a:pt x="0" y="432054"/>
                </a:moveTo>
                <a:lnTo>
                  <a:pt x="2520316" y="432054"/>
                </a:lnTo>
                <a:lnTo>
                  <a:pt x="2520316" y="0"/>
                </a:lnTo>
                <a:lnTo>
                  <a:pt x="0" y="0"/>
                </a:lnTo>
                <a:lnTo>
                  <a:pt x="0" y="432054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>
              <a:solidFill>
                <a:srgbClr val="00B0F0"/>
              </a:solidFill>
            </a:endParaRPr>
          </a:p>
        </p:txBody>
      </p:sp>
      <p:sp>
        <p:nvSpPr>
          <p:cNvPr id="55" name="object 20"/>
          <p:cNvSpPr/>
          <p:nvPr/>
        </p:nvSpPr>
        <p:spPr>
          <a:xfrm>
            <a:off x="381000" y="6019800"/>
            <a:ext cx="76200" cy="6096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3"/>
                </a:lnTo>
              </a:path>
            </a:pathLst>
          </a:custGeom>
          <a:ln w="72007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9"/>
          <p:cNvSpPr txBox="1"/>
          <p:nvPr/>
        </p:nvSpPr>
        <p:spPr>
          <a:xfrm rot="10800000" flipV="1">
            <a:off x="1219200" y="6096000"/>
            <a:ext cx="1600200" cy="4276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900" b="1" spc="-10" dirty="0" smtClean="0">
                <a:latin typeface="Century Gothic"/>
                <a:cs typeface="Century Gothic"/>
              </a:rPr>
              <a:t>Дотации на выравнивание бюджетной обеспеченности</a:t>
            </a:r>
            <a:endParaRPr sz="900" dirty="0">
              <a:latin typeface="Century Gothic"/>
              <a:cs typeface="Century Gothic"/>
            </a:endParaRPr>
          </a:p>
        </p:txBody>
      </p:sp>
      <p:sp>
        <p:nvSpPr>
          <p:cNvPr id="57" name="object 23"/>
          <p:cNvSpPr txBox="1"/>
          <p:nvPr/>
        </p:nvSpPr>
        <p:spPr>
          <a:xfrm rot="10800000" flipV="1">
            <a:off x="457200" y="6096000"/>
            <a:ext cx="838200" cy="4129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200" b="1" dirty="0" smtClean="0">
                <a:latin typeface="Century Gothic"/>
                <a:cs typeface="Century Gothic"/>
              </a:rPr>
              <a:t>156 320</a:t>
            </a:r>
            <a:r>
              <a:rPr sz="1200" b="1" dirty="0" smtClean="0">
                <a:latin typeface="Century Gothic"/>
                <a:cs typeface="Century Gothic"/>
              </a:rPr>
              <a:t>,</a:t>
            </a:r>
            <a:r>
              <a:rPr lang="ru-RU" sz="1200" b="1" dirty="0" smtClean="0">
                <a:latin typeface="Century Gothic"/>
                <a:cs typeface="Century Gothic"/>
              </a:rPr>
              <a:t>2</a:t>
            </a:r>
            <a:endParaRPr sz="12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58" name="object 42"/>
          <p:cNvSpPr/>
          <p:nvPr/>
        </p:nvSpPr>
        <p:spPr>
          <a:xfrm>
            <a:off x="381000" y="5257800"/>
            <a:ext cx="2590800" cy="685800"/>
          </a:xfrm>
          <a:custGeom>
            <a:avLst/>
            <a:gdLst/>
            <a:ahLst/>
            <a:cxnLst/>
            <a:rect l="l" t="t" r="r" b="b"/>
            <a:pathLst>
              <a:path w="2520950" h="432435">
                <a:moveTo>
                  <a:pt x="0" y="432054"/>
                </a:moveTo>
                <a:lnTo>
                  <a:pt x="2520316" y="432054"/>
                </a:lnTo>
                <a:lnTo>
                  <a:pt x="2520316" y="0"/>
                </a:lnTo>
                <a:lnTo>
                  <a:pt x="0" y="0"/>
                </a:lnTo>
                <a:lnTo>
                  <a:pt x="0" y="432054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>
              <a:solidFill>
                <a:srgbClr val="00B0F0"/>
              </a:solidFill>
            </a:endParaRPr>
          </a:p>
        </p:txBody>
      </p:sp>
      <p:sp>
        <p:nvSpPr>
          <p:cNvPr id="60" name="object 23"/>
          <p:cNvSpPr txBox="1"/>
          <p:nvPr/>
        </p:nvSpPr>
        <p:spPr>
          <a:xfrm rot="10800000" flipV="1">
            <a:off x="457200" y="5410200"/>
            <a:ext cx="838200" cy="4129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200" b="1" dirty="0" smtClean="0">
                <a:latin typeface="Century Gothic"/>
                <a:cs typeface="Century Gothic"/>
              </a:rPr>
              <a:t>58 715</a:t>
            </a:r>
            <a:r>
              <a:rPr sz="1200" b="1" dirty="0" smtClean="0">
                <a:latin typeface="Century Gothic"/>
                <a:cs typeface="Century Gothic"/>
              </a:rPr>
              <a:t>,</a:t>
            </a:r>
            <a:r>
              <a:rPr lang="ru-RU" sz="1200" b="1" dirty="0" smtClean="0">
                <a:latin typeface="Century Gothic"/>
                <a:cs typeface="Century Gothic"/>
              </a:rPr>
              <a:t>3</a:t>
            </a:r>
            <a:endParaRPr sz="12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r>
              <a:rPr lang="ru-RU" sz="800" dirty="0" err="1" smtClean="0">
                <a:latin typeface="Century Gothic"/>
                <a:cs typeface="Century Gothic"/>
              </a:rPr>
              <a:t>тыс</a:t>
            </a:r>
            <a:r>
              <a:rPr sz="800" dirty="0" smtClean="0">
                <a:latin typeface="Century Gothic"/>
                <a:cs typeface="Century Gothic"/>
              </a:rPr>
              <a:t>.</a:t>
            </a:r>
            <a:r>
              <a:rPr sz="800" dirty="0" err="1" smtClean="0">
                <a:latin typeface="Century Gothic"/>
                <a:cs typeface="Century Gothic"/>
              </a:rPr>
              <a:t>рублей</a:t>
            </a:r>
            <a:endParaRPr sz="800" dirty="0">
              <a:latin typeface="Century Gothic"/>
              <a:cs typeface="Century Gothic"/>
            </a:endParaRPr>
          </a:p>
        </p:txBody>
      </p:sp>
      <p:sp>
        <p:nvSpPr>
          <p:cNvPr id="61" name="object 9"/>
          <p:cNvSpPr txBox="1"/>
          <p:nvPr/>
        </p:nvSpPr>
        <p:spPr>
          <a:xfrm rot="10800000" flipV="1">
            <a:off x="1219200" y="5562600"/>
            <a:ext cx="1600200" cy="15068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ru-RU" sz="900" b="1" spc="-10" dirty="0" smtClean="0">
                <a:latin typeface="Century Gothic"/>
                <a:cs typeface="Century Gothic"/>
              </a:rPr>
              <a:t>Прочие субсидии</a:t>
            </a:r>
            <a:endParaRPr sz="900" dirty="0">
              <a:latin typeface="Century Gothic"/>
              <a:cs typeface="Century Gothic"/>
            </a:endParaRPr>
          </a:p>
        </p:txBody>
      </p:sp>
      <p:sp>
        <p:nvSpPr>
          <p:cNvPr id="62" name="object 20"/>
          <p:cNvSpPr/>
          <p:nvPr/>
        </p:nvSpPr>
        <p:spPr>
          <a:xfrm>
            <a:off x="381000" y="5257800"/>
            <a:ext cx="76200" cy="685800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2053"/>
                </a:lnTo>
              </a:path>
            </a:pathLst>
          </a:custGeom>
          <a:ln w="72007">
            <a:solidFill>
              <a:srgbClr val="703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2737" y="451530"/>
            <a:ext cx="201295" cy="21907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r>
              <a:rPr sz="1400" b="1" dirty="0">
                <a:solidFill>
                  <a:srgbClr val="FFFFFF"/>
                </a:solidFill>
                <a:latin typeface="Century Gothic"/>
                <a:cs typeface="Century Gothic"/>
              </a:rPr>
              <a:t>18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603"/>
            <a:ext cx="9143999" cy="68513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5C6E7D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73604" y="853185"/>
            <a:ext cx="479679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spc="-5" dirty="0">
                <a:solidFill>
                  <a:srgbClr val="FFFFFF"/>
                </a:solidFill>
              </a:rPr>
              <a:t>РАСХОДЫ</a:t>
            </a:r>
            <a:endParaRPr sz="7200"/>
          </a:p>
        </p:txBody>
      </p:sp>
      <p:sp>
        <p:nvSpPr>
          <p:cNvPr id="6" name="object 6"/>
          <p:cNvSpPr/>
          <p:nvPr/>
        </p:nvSpPr>
        <p:spPr>
          <a:xfrm>
            <a:off x="179514" y="800672"/>
            <a:ext cx="8785225" cy="0"/>
          </a:xfrm>
          <a:custGeom>
            <a:avLst/>
            <a:gdLst/>
            <a:ahLst/>
            <a:cxnLst/>
            <a:rect l="l" t="t" r="r" b="b"/>
            <a:pathLst>
              <a:path w="8785225">
                <a:moveTo>
                  <a:pt x="0" y="0"/>
                </a:moveTo>
                <a:lnTo>
                  <a:pt x="8784971" y="0"/>
                </a:lnTo>
              </a:path>
            </a:pathLst>
          </a:custGeom>
          <a:ln w="7200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9514" y="2744915"/>
            <a:ext cx="8785225" cy="0"/>
          </a:xfrm>
          <a:custGeom>
            <a:avLst/>
            <a:gdLst/>
            <a:ahLst/>
            <a:cxnLst/>
            <a:rect l="l" t="t" r="r" b="b"/>
            <a:pathLst>
              <a:path w="8785225">
                <a:moveTo>
                  <a:pt x="0" y="0"/>
                </a:moveTo>
                <a:lnTo>
                  <a:pt x="8784971" y="0"/>
                </a:lnTo>
              </a:path>
            </a:pathLst>
          </a:custGeom>
          <a:ln w="7200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066670" y="1947164"/>
            <a:ext cx="508063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1760" marR="5080" indent="-9906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Century Gothic"/>
                <a:cs typeface="Century Gothic"/>
              </a:rPr>
              <a:t>-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выплачиваемые </a:t>
            </a:r>
            <a:r>
              <a:rPr sz="1200" dirty="0">
                <a:solidFill>
                  <a:srgbClr val="FFFFFF"/>
                </a:solidFill>
                <a:latin typeface="Century Gothic"/>
                <a:cs typeface="Century Gothic"/>
              </a:rPr>
              <a:t>из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бюджета денежные средства (например, </a:t>
            </a:r>
            <a:r>
              <a:rPr sz="1200" spc="-5" dirty="0" err="1">
                <a:solidFill>
                  <a:srgbClr val="FFFFFF"/>
                </a:solidFill>
                <a:latin typeface="Century Gothic"/>
                <a:cs typeface="Century Gothic"/>
              </a:rPr>
              <a:t>на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  </a:t>
            </a:r>
            <a:r>
              <a:rPr lang="ru-RU"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проведение спортивных, праздничных и </a:t>
            </a:r>
            <a:r>
              <a:rPr lang="ru-RU" sz="120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досуговых</a:t>
            </a:r>
            <a:r>
              <a:rPr lang="ru-RU"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мероприятий</a:t>
            </a:r>
            <a:r>
              <a:rPr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, </a:t>
            </a:r>
            <a:r>
              <a:rPr sz="1200" spc="-5" dirty="0" err="1">
                <a:solidFill>
                  <a:srgbClr val="FFFFFF"/>
                </a:solidFill>
                <a:latin typeface="Century Gothic"/>
                <a:cs typeface="Century Gothic"/>
              </a:rPr>
              <a:t>на</a:t>
            </a:r>
            <a:r>
              <a:rPr sz="1200" spc="5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ru-RU" sz="1200" spc="50" dirty="0" smtClean="0">
                <a:solidFill>
                  <a:srgbClr val="FFFFFF"/>
                </a:solidFill>
                <a:latin typeface="Century Gothic"/>
                <a:cs typeface="Century Gothic"/>
              </a:rPr>
              <a:t>благоустройство внутриквартальных территорий</a:t>
            </a:r>
            <a:r>
              <a:rPr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)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8027" y="6225336"/>
            <a:ext cx="77279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20</a:t>
            </a:r>
            <a:r>
              <a:rPr lang="ru-RU" sz="14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22</a:t>
            </a:r>
            <a:r>
              <a:rPr sz="1400" b="1" spc="-10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b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год</a:t>
            </a:r>
            <a:r>
              <a:rPr lang="ru-RU" sz="14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 (отчет)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57400" y="6248400"/>
            <a:ext cx="77279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4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20</a:t>
            </a:r>
            <a:r>
              <a:rPr lang="ru-RU" sz="14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23</a:t>
            </a:r>
            <a:r>
              <a:rPr sz="1400" b="1" spc="-10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b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год</a:t>
            </a:r>
            <a:r>
              <a:rPr lang="ru-RU" sz="14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 (план)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33800" y="6248400"/>
            <a:ext cx="77279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20</a:t>
            </a:r>
            <a:r>
              <a:rPr lang="ru-RU" sz="14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24</a:t>
            </a:r>
            <a:r>
              <a:rPr sz="1400" b="1" spc="-10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entury Gothic"/>
                <a:cs typeface="Century Gothic"/>
              </a:rPr>
              <a:t>год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86400" y="6324600"/>
            <a:ext cx="77279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4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20</a:t>
            </a:r>
            <a:r>
              <a:rPr lang="ru-RU" sz="14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25</a:t>
            </a:r>
            <a:r>
              <a:rPr sz="1400" b="1" spc="-10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entury Gothic"/>
                <a:cs typeface="Century Gothic"/>
              </a:rPr>
              <a:t>год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315200" y="6400800"/>
            <a:ext cx="77279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4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20</a:t>
            </a:r>
            <a:r>
              <a:rPr lang="ru-RU" sz="14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26 </a:t>
            </a:r>
            <a:r>
              <a:rPr sz="1400" b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год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62400" y="3962400"/>
            <a:ext cx="307777" cy="2157475"/>
          </a:xfrm>
          <a:prstGeom prst="rect">
            <a:avLst/>
          </a:prstGeom>
          <a:solidFill>
            <a:srgbClr val="5C6E7D">
              <a:alpha val="85096"/>
            </a:srgbClr>
          </a:solidFill>
          <a:ln w="38100">
            <a:solidFill>
              <a:srgbClr val="FFFFFF"/>
            </a:solidFill>
          </a:ln>
        </p:spPr>
        <p:txBody>
          <a:bodyPr vert="vert270" wrap="square" lIns="0" tIns="41910" rIns="0" bIns="0" rtlCol="0">
            <a:spAutoFit/>
          </a:bodyPr>
          <a:lstStyle/>
          <a:p>
            <a:pPr marL="826135" algn="just">
              <a:lnSpc>
                <a:spcPct val="100000"/>
              </a:lnSpc>
              <a:spcBef>
                <a:spcPts val="330"/>
              </a:spcBef>
            </a:pPr>
            <a:r>
              <a:rPr lang="ru-RU" sz="20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253 539,5</a:t>
            </a:r>
            <a:endParaRPr sz="20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18540" y="3675710"/>
            <a:ext cx="107569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400" b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тыс</a:t>
            </a:r>
            <a:r>
              <a:rPr sz="14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.</a:t>
            </a:r>
            <a:r>
              <a:rPr sz="1400" b="1" spc="-10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р</a:t>
            </a:r>
            <a:r>
              <a:rPr sz="1400" b="1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уб</a:t>
            </a:r>
            <a:r>
              <a:rPr sz="1400" b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лей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04266" y="3962401"/>
            <a:ext cx="307777" cy="2133600"/>
          </a:xfrm>
          <a:prstGeom prst="rect">
            <a:avLst/>
          </a:prstGeom>
          <a:solidFill>
            <a:srgbClr val="5C6E7D">
              <a:alpha val="85096"/>
            </a:srgbClr>
          </a:solidFill>
          <a:ln w="38100">
            <a:solidFill>
              <a:srgbClr val="FFFFFF"/>
            </a:solidFill>
          </a:ln>
        </p:spPr>
        <p:txBody>
          <a:bodyPr vert="vert270" wrap="square" lIns="0" tIns="36830" rIns="0" bIns="0" rtlCol="0">
            <a:spAutoFit/>
          </a:bodyPr>
          <a:lstStyle/>
          <a:p>
            <a:pPr marL="777240">
              <a:lnSpc>
                <a:spcPct val="100000"/>
              </a:lnSpc>
              <a:spcBef>
                <a:spcPts val="290"/>
              </a:spcBef>
            </a:pPr>
            <a:r>
              <a:rPr lang="ru-RU" sz="20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166 146,9</a:t>
            </a:r>
            <a:endParaRPr sz="20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286000" y="3962400"/>
            <a:ext cx="307777" cy="2157602"/>
          </a:xfrm>
          <a:prstGeom prst="rect">
            <a:avLst/>
          </a:prstGeom>
          <a:solidFill>
            <a:srgbClr val="5C6E7D">
              <a:alpha val="85096"/>
            </a:srgbClr>
          </a:solidFill>
          <a:ln w="38100">
            <a:solidFill>
              <a:srgbClr val="FFFFFF"/>
            </a:solidFill>
          </a:ln>
        </p:spPr>
        <p:txBody>
          <a:bodyPr vert="vert270" wrap="square" lIns="0" tIns="42545" rIns="0" bIns="0" rtlCol="0">
            <a:spAutoFit/>
          </a:bodyPr>
          <a:lstStyle/>
          <a:p>
            <a:pPr marL="797560">
              <a:lnSpc>
                <a:spcPct val="100000"/>
              </a:lnSpc>
              <a:spcBef>
                <a:spcPts val="335"/>
              </a:spcBef>
            </a:pPr>
            <a:r>
              <a:rPr lang="ru-RU" sz="20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228 693,9</a:t>
            </a:r>
            <a:endParaRPr sz="20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715000" y="3962400"/>
            <a:ext cx="307777" cy="2233548"/>
          </a:xfrm>
          <a:prstGeom prst="rect">
            <a:avLst/>
          </a:prstGeom>
          <a:solidFill>
            <a:srgbClr val="5C6E7D">
              <a:alpha val="85096"/>
            </a:srgbClr>
          </a:solidFill>
          <a:ln w="38100">
            <a:solidFill>
              <a:srgbClr val="FFFFFF"/>
            </a:solidFill>
          </a:ln>
        </p:spPr>
        <p:txBody>
          <a:bodyPr vert="vert270" wrap="square" lIns="0" tIns="49530" rIns="0" bIns="0" rtlCol="0">
            <a:spAutoFit/>
          </a:bodyPr>
          <a:lstStyle/>
          <a:p>
            <a:pPr marL="821690">
              <a:lnSpc>
                <a:spcPct val="100000"/>
              </a:lnSpc>
              <a:spcBef>
                <a:spcPts val="390"/>
              </a:spcBef>
            </a:pPr>
            <a:r>
              <a:rPr lang="ru-RU" sz="20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193 762,7</a:t>
            </a:r>
            <a:endParaRPr sz="20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543800" y="3962400"/>
            <a:ext cx="307777" cy="2233802"/>
          </a:xfrm>
          <a:prstGeom prst="rect">
            <a:avLst/>
          </a:prstGeom>
          <a:solidFill>
            <a:srgbClr val="5C6E7D">
              <a:alpha val="85096"/>
            </a:srgbClr>
          </a:solidFill>
          <a:ln w="38100">
            <a:solidFill>
              <a:srgbClr val="FFFFFF"/>
            </a:solidFill>
          </a:ln>
        </p:spPr>
        <p:txBody>
          <a:bodyPr vert="vert270" wrap="square" lIns="0" tIns="49530" rIns="0" bIns="0" rtlCol="0">
            <a:spAutoFit/>
          </a:bodyPr>
          <a:lstStyle/>
          <a:p>
            <a:pPr marL="790575">
              <a:lnSpc>
                <a:spcPct val="100000"/>
              </a:lnSpc>
              <a:spcBef>
                <a:spcPts val="390"/>
              </a:spcBef>
            </a:pPr>
            <a:r>
              <a:rPr lang="ru-RU" sz="20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196 770,6</a:t>
            </a:r>
            <a:endParaRPr sz="20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 txBox="1"/>
          <p:nvPr/>
        </p:nvSpPr>
        <p:spPr>
          <a:xfrm>
            <a:off x="6629400" y="2057400"/>
            <a:ext cx="21393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Century Gothic"/>
                <a:cs typeface="Century Gothic"/>
              </a:rPr>
              <a:t>Общегосударственные</a:t>
            </a:r>
            <a:r>
              <a:rPr sz="1000" spc="-25" dirty="0">
                <a:latin typeface="Century Gothic"/>
                <a:cs typeface="Century Gothic"/>
              </a:rPr>
              <a:t> </a:t>
            </a:r>
            <a:r>
              <a:rPr sz="1000" spc="-5" dirty="0">
                <a:latin typeface="Century Gothic"/>
                <a:cs typeface="Century Gothic"/>
              </a:rPr>
              <a:t>вопросы</a:t>
            </a:r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477000" y="28194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0484" h="70484">
                <a:moveTo>
                  <a:pt x="0" y="70103"/>
                </a:moveTo>
                <a:lnTo>
                  <a:pt x="70104" y="70103"/>
                </a:lnTo>
                <a:lnTo>
                  <a:pt x="70104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477000" y="4572000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103"/>
                </a:moveTo>
                <a:lnTo>
                  <a:pt x="70104" y="70103"/>
                </a:lnTo>
                <a:lnTo>
                  <a:pt x="70104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477000" y="41148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103"/>
                </a:moveTo>
                <a:lnTo>
                  <a:pt x="70104" y="70103"/>
                </a:lnTo>
                <a:lnTo>
                  <a:pt x="70104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477000" y="3657600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103"/>
                </a:moveTo>
                <a:lnTo>
                  <a:pt x="70104" y="70103"/>
                </a:lnTo>
                <a:lnTo>
                  <a:pt x="70104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477000" y="2438400"/>
            <a:ext cx="70485" cy="68580"/>
          </a:xfrm>
          <a:custGeom>
            <a:avLst/>
            <a:gdLst/>
            <a:ahLst/>
            <a:cxnLst/>
            <a:rect l="l" t="t" r="r" b="b"/>
            <a:pathLst>
              <a:path w="70484" h="68580">
                <a:moveTo>
                  <a:pt x="0" y="68579"/>
                </a:moveTo>
                <a:lnTo>
                  <a:pt x="70104" y="68579"/>
                </a:lnTo>
                <a:lnTo>
                  <a:pt x="70104" y="0"/>
                </a:lnTo>
                <a:lnTo>
                  <a:pt x="0" y="0"/>
                </a:lnTo>
                <a:lnTo>
                  <a:pt x="0" y="68579"/>
                </a:lnTo>
                <a:close/>
              </a:path>
            </a:pathLst>
          </a:custGeom>
          <a:solidFill>
            <a:srgbClr val="F468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477000" y="5257800"/>
            <a:ext cx="70485" cy="68580"/>
          </a:xfrm>
          <a:custGeom>
            <a:avLst/>
            <a:gdLst/>
            <a:ahLst/>
            <a:cxnLst/>
            <a:rect l="l" t="t" r="r" b="b"/>
            <a:pathLst>
              <a:path w="70484" h="68579">
                <a:moveTo>
                  <a:pt x="0" y="68579"/>
                </a:moveTo>
                <a:lnTo>
                  <a:pt x="70104" y="68579"/>
                </a:lnTo>
                <a:lnTo>
                  <a:pt x="70104" y="0"/>
                </a:lnTo>
                <a:lnTo>
                  <a:pt x="0" y="0"/>
                </a:lnTo>
                <a:lnTo>
                  <a:pt x="0" y="68579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477000" y="4876800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104"/>
                </a:moveTo>
                <a:lnTo>
                  <a:pt x="70104" y="70104"/>
                </a:lnTo>
                <a:lnTo>
                  <a:pt x="70104" y="0"/>
                </a:lnTo>
                <a:lnTo>
                  <a:pt x="0" y="0"/>
                </a:lnTo>
                <a:lnTo>
                  <a:pt x="0" y="7010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477000" y="2133600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103"/>
                </a:moveTo>
                <a:lnTo>
                  <a:pt x="70104" y="70103"/>
                </a:lnTo>
                <a:lnTo>
                  <a:pt x="70104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rgbClr val="86DB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477000" y="3200400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103"/>
                </a:moveTo>
                <a:lnTo>
                  <a:pt x="70104" y="70103"/>
                </a:lnTo>
                <a:lnTo>
                  <a:pt x="70104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6629400" y="2362200"/>
            <a:ext cx="2310130" cy="3062633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88265">
              <a:lnSpc>
                <a:spcPct val="102000"/>
              </a:lnSpc>
              <a:spcBef>
                <a:spcPts val="70"/>
              </a:spcBef>
            </a:pPr>
            <a:r>
              <a:rPr sz="1000" spc="-5" dirty="0">
                <a:latin typeface="Century Gothic"/>
                <a:cs typeface="Century Gothic"/>
              </a:rPr>
              <a:t>Национальная безопасность и  правоохранительная</a:t>
            </a:r>
            <a:r>
              <a:rPr sz="1000" spc="-50" dirty="0">
                <a:latin typeface="Century Gothic"/>
                <a:cs typeface="Century Gothic"/>
              </a:rPr>
              <a:t> </a:t>
            </a:r>
            <a:r>
              <a:rPr sz="1000" spc="-5" dirty="0">
                <a:latin typeface="Century Gothic"/>
                <a:cs typeface="Century Gothic"/>
              </a:rPr>
              <a:t>деятельность</a:t>
            </a:r>
            <a:endParaRPr sz="1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000" spc="-5" dirty="0">
                <a:latin typeface="Century Gothic"/>
                <a:cs typeface="Century Gothic"/>
              </a:rPr>
              <a:t>Национальная</a:t>
            </a:r>
            <a:r>
              <a:rPr sz="1000" spc="-10" dirty="0">
                <a:latin typeface="Century Gothic"/>
                <a:cs typeface="Century Gothic"/>
              </a:rPr>
              <a:t> экономика</a:t>
            </a:r>
            <a:endParaRPr sz="1000" dirty="0">
              <a:latin typeface="Century Gothic"/>
              <a:cs typeface="Century Gothic"/>
            </a:endParaRPr>
          </a:p>
          <a:p>
            <a:pPr marL="12700" marR="5080">
              <a:lnSpc>
                <a:spcPct val="280200"/>
              </a:lnSpc>
            </a:pPr>
            <a:r>
              <a:rPr sz="1000" spc="-10" dirty="0">
                <a:latin typeface="Century Gothic"/>
                <a:cs typeface="Century Gothic"/>
              </a:rPr>
              <a:t>Жилищно-коммунальное </a:t>
            </a:r>
            <a:r>
              <a:rPr sz="1000" spc="-5" dirty="0" err="1">
                <a:latin typeface="Century Gothic"/>
                <a:cs typeface="Century Gothic"/>
              </a:rPr>
              <a:t>хозяйство</a:t>
            </a:r>
            <a:r>
              <a:rPr sz="1000" spc="-5" dirty="0">
                <a:latin typeface="Century Gothic"/>
                <a:cs typeface="Century Gothic"/>
              </a:rPr>
              <a:t>  </a:t>
            </a:r>
            <a:r>
              <a:rPr sz="1000" spc="-5" dirty="0" err="1" smtClean="0">
                <a:latin typeface="Century Gothic"/>
                <a:cs typeface="Century Gothic"/>
              </a:rPr>
              <a:t>Образование</a:t>
            </a:r>
            <a:endParaRPr sz="10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sz="1000" spc="-10" dirty="0">
                <a:latin typeface="Century Gothic"/>
                <a:cs typeface="Century Gothic"/>
              </a:rPr>
              <a:t>Культура,</a:t>
            </a:r>
            <a:r>
              <a:rPr sz="1000" spc="-40" dirty="0">
                <a:latin typeface="Century Gothic"/>
                <a:cs typeface="Century Gothic"/>
              </a:rPr>
              <a:t> </a:t>
            </a:r>
            <a:r>
              <a:rPr sz="1000" spc="-5" dirty="0">
                <a:latin typeface="Century Gothic"/>
                <a:cs typeface="Century Gothic"/>
              </a:rPr>
              <a:t>кинематография</a:t>
            </a:r>
            <a:endParaRPr sz="10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 marL="12700" marR="154940">
              <a:lnSpc>
                <a:spcPct val="102000"/>
              </a:lnSpc>
              <a:spcBef>
                <a:spcPts val="915"/>
              </a:spcBef>
            </a:pPr>
            <a:r>
              <a:rPr sz="1000" spc="-10" dirty="0" err="1" smtClean="0">
                <a:latin typeface="Century Gothic"/>
                <a:cs typeface="Century Gothic"/>
              </a:rPr>
              <a:t>Социальная</a:t>
            </a:r>
            <a:r>
              <a:rPr sz="1000" spc="-10" dirty="0" smtClean="0">
                <a:latin typeface="Century Gothic"/>
                <a:cs typeface="Century Gothic"/>
              </a:rPr>
              <a:t> </a:t>
            </a:r>
            <a:r>
              <a:rPr sz="1000" spc="-10" dirty="0" err="1" smtClean="0">
                <a:latin typeface="Century Gothic"/>
                <a:cs typeface="Century Gothic"/>
              </a:rPr>
              <a:t>политика</a:t>
            </a:r>
            <a:endParaRPr sz="1000" dirty="0" smtClean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000" spc="-5" dirty="0" err="1" smtClean="0">
                <a:latin typeface="Century Gothic"/>
                <a:cs typeface="Century Gothic"/>
              </a:rPr>
              <a:t>Физическая</a:t>
            </a:r>
            <a:r>
              <a:rPr sz="1000" spc="-5" dirty="0" smtClean="0">
                <a:latin typeface="Century Gothic"/>
                <a:cs typeface="Century Gothic"/>
              </a:rPr>
              <a:t> </a:t>
            </a:r>
            <a:r>
              <a:rPr sz="1000" spc="-10" dirty="0">
                <a:latin typeface="Century Gothic"/>
                <a:cs typeface="Century Gothic"/>
              </a:rPr>
              <a:t>культура </a:t>
            </a:r>
            <a:r>
              <a:rPr sz="1000" spc="-5" dirty="0">
                <a:latin typeface="Century Gothic"/>
                <a:cs typeface="Century Gothic"/>
              </a:rPr>
              <a:t>и</a:t>
            </a:r>
            <a:r>
              <a:rPr sz="1000" spc="15" dirty="0">
                <a:latin typeface="Century Gothic"/>
                <a:cs typeface="Century Gothic"/>
              </a:rPr>
              <a:t> </a:t>
            </a:r>
            <a:r>
              <a:rPr sz="1000" spc="-5" dirty="0" err="1" smtClean="0">
                <a:latin typeface="Century Gothic"/>
                <a:cs typeface="Century Gothic"/>
              </a:rPr>
              <a:t>спорт</a:t>
            </a:r>
            <a:endParaRPr sz="1000" dirty="0" smtClean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200" dirty="0" smtClean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sz="1000" spc="-5" dirty="0" err="1" smtClean="0">
                <a:latin typeface="Century Gothic"/>
                <a:cs typeface="Century Gothic"/>
              </a:rPr>
              <a:t>Средства</a:t>
            </a:r>
            <a:r>
              <a:rPr sz="1000" spc="-5" dirty="0" smtClean="0">
                <a:latin typeface="Century Gothic"/>
                <a:cs typeface="Century Gothic"/>
              </a:rPr>
              <a:t> </a:t>
            </a:r>
            <a:r>
              <a:rPr sz="1000" spc="-5" dirty="0" err="1" smtClean="0">
                <a:latin typeface="Century Gothic"/>
                <a:cs typeface="Century Gothic"/>
              </a:rPr>
              <a:t>массовой</a:t>
            </a:r>
            <a:r>
              <a:rPr sz="1000" spc="-30" dirty="0" smtClean="0">
                <a:latin typeface="Century Gothic"/>
                <a:cs typeface="Century Gothic"/>
              </a:rPr>
              <a:t> </a:t>
            </a:r>
            <a:r>
              <a:rPr sz="1000" spc="-5" dirty="0" err="1" smtClean="0">
                <a:latin typeface="Century Gothic"/>
                <a:cs typeface="Century Gothic"/>
              </a:rPr>
              <a:t>информации</a:t>
            </a:r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xfrm>
            <a:off x="834339" y="46481"/>
            <a:ext cx="735075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РАСХОДЫ </a:t>
            </a:r>
            <a:r>
              <a:rPr dirty="0" smtClean="0"/>
              <a:t>БЮДЖЕТА </a:t>
            </a:r>
            <a:r>
              <a:rPr lang="ru-RU" dirty="0" smtClean="0"/>
              <a:t>МО ДАЧНОЕ </a:t>
            </a:r>
            <a:r>
              <a:rPr spc="-5" dirty="0" smtClean="0"/>
              <a:t>ПО </a:t>
            </a:r>
            <a:r>
              <a:rPr spc="-5" dirty="0"/>
              <a:t>РАЗДЕЛАМ</a:t>
            </a:r>
            <a:r>
              <a:rPr spc="-30" dirty="0"/>
              <a:t> </a:t>
            </a:r>
            <a:r>
              <a:rPr dirty="0"/>
              <a:t>БЮДЖЕТНОЙ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834339" y="320751"/>
            <a:ext cx="48990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КЛАССИФИКАЦИИ РАСХОДОВ</a:t>
            </a:r>
            <a:r>
              <a:rPr sz="1800" b="1" spc="-20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БЮДЖЕТОВ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57200" y="1066800"/>
            <a:ext cx="969163" cy="6713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endParaRPr lang="ru-RU" sz="1600" b="1" spc="-10" dirty="0" smtClean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z="1600" b="1" spc="-10" dirty="0" smtClean="0">
                <a:latin typeface="Century Gothic"/>
                <a:cs typeface="Century Gothic"/>
              </a:rPr>
              <a:t>170</a:t>
            </a:r>
            <a:r>
              <a:rPr sz="1600" b="1" spc="-65" dirty="0" smtClean="0">
                <a:latin typeface="Century Gothic"/>
                <a:cs typeface="Century Gothic"/>
              </a:rPr>
              <a:t> </a:t>
            </a:r>
            <a:r>
              <a:rPr lang="ru-RU" sz="1600" b="1" spc="-65" dirty="0" smtClean="0">
                <a:latin typeface="Century Gothic"/>
                <a:cs typeface="Century Gothic"/>
              </a:rPr>
              <a:t>753,1</a:t>
            </a:r>
            <a:endParaRPr sz="16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0"/>
              </a:spcBef>
            </a:pPr>
            <a:r>
              <a:rPr lang="ru-RU" sz="1000" b="1" spc="-10" dirty="0" err="1" smtClean="0">
                <a:latin typeface="Century Gothic"/>
                <a:cs typeface="Century Gothic"/>
              </a:rPr>
              <a:t>тыс</a:t>
            </a:r>
            <a:r>
              <a:rPr sz="1000" b="1" spc="-10" dirty="0" smtClean="0">
                <a:latin typeface="Century Gothic"/>
                <a:cs typeface="Century Gothic"/>
              </a:rPr>
              <a:t>.</a:t>
            </a:r>
            <a:r>
              <a:rPr sz="1000" b="1" spc="-10" dirty="0" err="1" smtClean="0">
                <a:latin typeface="Century Gothic"/>
                <a:cs typeface="Century Gothic"/>
              </a:rPr>
              <a:t>рублей</a:t>
            </a:r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600200" y="1066800"/>
            <a:ext cx="968249" cy="6713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endParaRPr lang="ru-RU" sz="1600" b="1" spc="-10" dirty="0" smtClean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z="1600" b="1" spc="-10" dirty="0" smtClean="0">
                <a:latin typeface="Century Gothic"/>
                <a:cs typeface="Century Gothic"/>
              </a:rPr>
              <a:t>228 693</a:t>
            </a:r>
            <a:r>
              <a:rPr sz="1600" b="1" spc="-10" dirty="0" smtClean="0">
                <a:latin typeface="Century Gothic"/>
                <a:cs typeface="Century Gothic"/>
              </a:rPr>
              <a:t>,</a:t>
            </a:r>
            <a:r>
              <a:rPr lang="ru-RU" sz="1600" b="1" spc="-10" dirty="0" smtClean="0">
                <a:latin typeface="Century Gothic"/>
                <a:cs typeface="Century Gothic"/>
              </a:rPr>
              <a:t>9</a:t>
            </a:r>
            <a:endParaRPr sz="16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0"/>
              </a:spcBef>
            </a:pPr>
            <a:r>
              <a:rPr lang="ru-RU" sz="1000" b="1" spc="-10" dirty="0" err="1" smtClean="0">
                <a:latin typeface="Century Gothic"/>
                <a:cs typeface="Century Gothic"/>
              </a:rPr>
              <a:t>тыс</a:t>
            </a:r>
            <a:r>
              <a:rPr sz="1000" b="1" spc="-10" dirty="0" smtClean="0">
                <a:latin typeface="Century Gothic"/>
                <a:cs typeface="Century Gothic"/>
              </a:rPr>
              <a:t>.</a:t>
            </a:r>
            <a:r>
              <a:rPr sz="1000" b="1" spc="-10" dirty="0" err="1" smtClean="0">
                <a:latin typeface="Century Gothic"/>
                <a:cs typeface="Century Gothic"/>
              </a:rPr>
              <a:t>рублей</a:t>
            </a:r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826651" y="1325846"/>
            <a:ext cx="914400" cy="4122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z="1600" b="1" spc="-65" dirty="0" smtClean="0">
                <a:latin typeface="Century Gothic"/>
                <a:cs typeface="Century Gothic"/>
              </a:rPr>
              <a:t>253</a:t>
            </a:r>
            <a:r>
              <a:rPr sz="1600" b="1" spc="-65" dirty="0" smtClean="0">
                <a:latin typeface="Century Gothic"/>
                <a:cs typeface="Century Gothic"/>
              </a:rPr>
              <a:t> </a:t>
            </a:r>
            <a:r>
              <a:rPr lang="ru-RU" sz="1600" b="1" spc="-65" dirty="0" smtClean="0">
                <a:latin typeface="Century Gothic"/>
                <a:cs typeface="Century Gothic"/>
              </a:rPr>
              <a:t>539</a:t>
            </a:r>
            <a:r>
              <a:rPr sz="1600" b="1" spc="-10" dirty="0" smtClean="0">
                <a:latin typeface="Century Gothic"/>
                <a:cs typeface="Century Gothic"/>
              </a:rPr>
              <a:t>,</a:t>
            </a:r>
            <a:r>
              <a:rPr lang="ru-RU" sz="1600" b="1" spc="-10" dirty="0" smtClean="0">
                <a:latin typeface="Century Gothic"/>
                <a:cs typeface="Century Gothic"/>
              </a:rPr>
              <a:t>5</a:t>
            </a:r>
            <a:endParaRPr sz="16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0"/>
              </a:spcBef>
            </a:pPr>
            <a:r>
              <a:rPr lang="ru-RU" sz="1000" b="1" spc="-10" dirty="0" err="1" smtClean="0">
                <a:latin typeface="Century Gothic"/>
                <a:cs typeface="Century Gothic"/>
              </a:rPr>
              <a:t>тыс</a:t>
            </a:r>
            <a:r>
              <a:rPr sz="1000" b="1" spc="-10" dirty="0" smtClean="0">
                <a:latin typeface="Century Gothic"/>
                <a:cs typeface="Century Gothic"/>
              </a:rPr>
              <a:t>.</a:t>
            </a:r>
            <a:r>
              <a:rPr sz="1000" b="1" spc="-10" dirty="0" err="1" smtClean="0">
                <a:latin typeface="Century Gothic"/>
                <a:cs typeface="Century Gothic"/>
              </a:rPr>
              <a:t>рублей</a:t>
            </a:r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114800" y="1325846"/>
            <a:ext cx="914400" cy="4122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z="1600" b="1" spc="-60" dirty="0" smtClean="0">
                <a:latin typeface="Century Gothic"/>
                <a:cs typeface="Century Gothic"/>
              </a:rPr>
              <a:t>193</a:t>
            </a:r>
            <a:r>
              <a:rPr sz="1600" b="1" spc="-60" dirty="0" smtClean="0">
                <a:latin typeface="Century Gothic"/>
                <a:cs typeface="Century Gothic"/>
              </a:rPr>
              <a:t> </a:t>
            </a:r>
            <a:r>
              <a:rPr lang="ru-RU" sz="1600" b="1" spc="-60" dirty="0" smtClean="0">
                <a:latin typeface="Century Gothic"/>
                <a:cs typeface="Century Gothic"/>
              </a:rPr>
              <a:t>762</a:t>
            </a:r>
            <a:r>
              <a:rPr sz="1600" b="1" spc="-10" dirty="0" smtClean="0">
                <a:latin typeface="Century Gothic"/>
                <a:cs typeface="Century Gothic"/>
              </a:rPr>
              <a:t>,</a:t>
            </a:r>
            <a:r>
              <a:rPr lang="ru-RU" sz="1600" b="1" spc="-10" dirty="0" smtClean="0">
                <a:latin typeface="Century Gothic"/>
                <a:cs typeface="Century Gothic"/>
              </a:rPr>
              <a:t>7</a:t>
            </a:r>
            <a:endParaRPr sz="16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0"/>
              </a:spcBef>
            </a:pPr>
            <a:r>
              <a:rPr lang="ru-RU" sz="1000" b="1" spc="-10" dirty="0" err="1" smtClean="0">
                <a:latin typeface="Century Gothic"/>
                <a:cs typeface="Century Gothic"/>
              </a:rPr>
              <a:t>тыс</a:t>
            </a:r>
            <a:r>
              <a:rPr sz="1000" b="1" spc="-10" dirty="0" smtClean="0">
                <a:latin typeface="Century Gothic"/>
                <a:cs typeface="Century Gothic"/>
              </a:rPr>
              <a:t>.</a:t>
            </a:r>
            <a:r>
              <a:rPr sz="1000" b="1" spc="-10" dirty="0" err="1" smtClean="0">
                <a:latin typeface="Century Gothic"/>
                <a:cs typeface="Century Gothic"/>
              </a:rPr>
              <a:t>рублей</a:t>
            </a:r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229745" y="1325846"/>
            <a:ext cx="1007237" cy="4122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z="1600" b="1" spc="-10" dirty="0" smtClean="0">
                <a:latin typeface="Century Gothic"/>
                <a:cs typeface="Century Gothic"/>
              </a:rPr>
              <a:t>196</a:t>
            </a:r>
            <a:r>
              <a:rPr sz="1600" b="1" spc="-65" dirty="0" smtClean="0">
                <a:latin typeface="Century Gothic"/>
                <a:cs typeface="Century Gothic"/>
              </a:rPr>
              <a:t> </a:t>
            </a:r>
            <a:r>
              <a:rPr lang="ru-RU" sz="1600" b="1" spc="-65" dirty="0" smtClean="0">
                <a:latin typeface="Century Gothic"/>
                <a:cs typeface="Century Gothic"/>
              </a:rPr>
              <a:t>770</a:t>
            </a:r>
            <a:r>
              <a:rPr sz="1600" b="1" spc="-10" dirty="0" smtClean="0">
                <a:latin typeface="Century Gothic"/>
                <a:cs typeface="Century Gothic"/>
              </a:rPr>
              <a:t>,</a:t>
            </a:r>
            <a:r>
              <a:rPr lang="ru-RU" sz="1600" b="1" spc="-10" dirty="0" smtClean="0">
                <a:latin typeface="Century Gothic"/>
                <a:cs typeface="Century Gothic"/>
              </a:rPr>
              <a:t>6</a:t>
            </a:r>
            <a:endParaRPr sz="16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0"/>
              </a:spcBef>
            </a:pPr>
            <a:r>
              <a:rPr lang="ru-RU" sz="1000" b="1" spc="-10" dirty="0" err="1" smtClean="0">
                <a:latin typeface="Century Gothic"/>
                <a:cs typeface="Century Gothic"/>
              </a:rPr>
              <a:t>тыс</a:t>
            </a:r>
            <a:r>
              <a:rPr sz="1000" b="1" spc="-10" dirty="0" smtClean="0">
                <a:latin typeface="Century Gothic"/>
                <a:cs typeface="Century Gothic"/>
              </a:rPr>
              <a:t>.</a:t>
            </a:r>
            <a:r>
              <a:rPr sz="1000" b="1" spc="-10" dirty="0" err="1" smtClean="0">
                <a:latin typeface="Century Gothic"/>
                <a:cs typeface="Century Gothic"/>
              </a:rPr>
              <a:t>рублей</a:t>
            </a:r>
            <a:endParaRPr sz="1000" dirty="0">
              <a:latin typeface="Century Gothic"/>
              <a:cs typeface="Century Gothic"/>
            </a:endParaRPr>
          </a:p>
        </p:txBody>
      </p:sp>
      <p:graphicFrame>
        <p:nvGraphicFramePr>
          <p:cNvPr id="40" name="Диаграмма 39"/>
          <p:cNvGraphicFramePr/>
          <p:nvPr>
            <p:extLst>
              <p:ext uri="{D42A27DB-BD31-4B8C-83A1-F6EECF244321}">
                <p14:modId xmlns:p14="http://schemas.microsoft.com/office/powerpoint/2010/main" val="1207917499"/>
              </p:ext>
            </p:extLst>
          </p:nvPr>
        </p:nvGraphicFramePr>
        <p:xfrm>
          <a:off x="152400" y="1981200"/>
          <a:ext cx="61722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 descr="МО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14</a:t>
            </a:r>
            <a:endParaRPr lang="ru-RU" dirty="0"/>
          </a:p>
        </p:txBody>
      </p:sp>
      <p:sp>
        <p:nvSpPr>
          <p:cNvPr id="31" name="object 35"/>
          <p:cNvSpPr txBox="1"/>
          <p:nvPr/>
        </p:nvSpPr>
        <p:spPr>
          <a:xfrm>
            <a:off x="1371600" y="5867400"/>
            <a:ext cx="914400" cy="5174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z="1600" b="1" spc="-10" dirty="0" smtClean="0">
                <a:latin typeface="Century Gothic"/>
                <a:cs typeface="Century Gothic"/>
              </a:rPr>
              <a:t>2023 год </a:t>
            </a: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z="1600" b="1" spc="-10" dirty="0" smtClean="0">
                <a:latin typeface="Century Gothic"/>
                <a:cs typeface="Century Gothic"/>
              </a:rPr>
              <a:t>(план)</a:t>
            </a:r>
          </a:p>
        </p:txBody>
      </p:sp>
      <p:sp>
        <p:nvSpPr>
          <p:cNvPr id="39" name="object 35"/>
          <p:cNvSpPr txBox="1"/>
          <p:nvPr/>
        </p:nvSpPr>
        <p:spPr>
          <a:xfrm>
            <a:off x="2743200" y="5867400"/>
            <a:ext cx="91440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z="1600" b="1" spc="-10" dirty="0" smtClean="0">
                <a:latin typeface="Century Gothic"/>
                <a:cs typeface="Century Gothic"/>
              </a:rPr>
              <a:t>2024 год </a:t>
            </a:r>
          </a:p>
        </p:txBody>
      </p:sp>
      <p:sp>
        <p:nvSpPr>
          <p:cNvPr id="41" name="object 35"/>
          <p:cNvSpPr txBox="1"/>
          <p:nvPr/>
        </p:nvSpPr>
        <p:spPr>
          <a:xfrm>
            <a:off x="4114800" y="5867400"/>
            <a:ext cx="91440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z="1600" b="1" spc="-10" dirty="0" smtClean="0">
                <a:latin typeface="Century Gothic"/>
                <a:cs typeface="Century Gothic"/>
              </a:rPr>
              <a:t>2025 год </a:t>
            </a:r>
          </a:p>
        </p:txBody>
      </p:sp>
      <p:sp>
        <p:nvSpPr>
          <p:cNvPr id="42" name="object 35"/>
          <p:cNvSpPr txBox="1"/>
          <p:nvPr/>
        </p:nvSpPr>
        <p:spPr>
          <a:xfrm>
            <a:off x="5410200" y="5867400"/>
            <a:ext cx="91440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z="1600" b="1" spc="-10" dirty="0" smtClean="0">
                <a:latin typeface="Century Gothic"/>
                <a:cs typeface="Century Gothic"/>
              </a:rPr>
              <a:t>2026 год </a:t>
            </a:r>
          </a:p>
        </p:txBody>
      </p:sp>
      <p:sp>
        <p:nvSpPr>
          <p:cNvPr id="43" name="object 35"/>
          <p:cNvSpPr txBox="1"/>
          <p:nvPr/>
        </p:nvSpPr>
        <p:spPr>
          <a:xfrm>
            <a:off x="304800" y="5867400"/>
            <a:ext cx="914400" cy="5174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z="1600" b="1" spc="-10" dirty="0" smtClean="0">
                <a:latin typeface="Century Gothic"/>
                <a:cs typeface="Century Gothic"/>
              </a:rPr>
              <a:t>2022 год </a:t>
            </a: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z="1600" b="1" spc="-10" dirty="0" smtClean="0">
                <a:latin typeface="Century Gothic"/>
                <a:cs typeface="Century Gothic"/>
              </a:rPr>
              <a:t>(отчет)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Диаграмма 33"/>
          <p:cNvGraphicFramePr/>
          <p:nvPr>
            <p:extLst>
              <p:ext uri="{D42A27DB-BD31-4B8C-83A1-F6EECF244321}">
                <p14:modId xmlns:p14="http://schemas.microsoft.com/office/powerpoint/2010/main" val="3333976340"/>
              </p:ext>
            </p:extLst>
          </p:nvPr>
        </p:nvGraphicFramePr>
        <p:xfrm>
          <a:off x="228600" y="1371600"/>
          <a:ext cx="4419600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074" name="Picture 2" descr="Z:\Гаращенко Анастасия\для отчёта\XX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495800"/>
            <a:ext cx="2438400" cy="2286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Z:\Гаращенко Анастасия\для отчёта\IMG_207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4572000"/>
            <a:ext cx="2438400" cy="2209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834339" y="183896"/>
            <a:ext cx="58280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РАСХОДЫ НА </a:t>
            </a:r>
            <a:r>
              <a:rPr dirty="0"/>
              <a:t>ОБЩЕГОСУДАРСТВЕННЫЕ</a:t>
            </a:r>
            <a:r>
              <a:rPr spc="-80" dirty="0"/>
              <a:t> </a:t>
            </a:r>
            <a:r>
              <a:rPr spc="-5" dirty="0"/>
              <a:t>ВОПРОСЫ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515736" y="3733800"/>
            <a:ext cx="3258185" cy="19543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Century Gothic"/>
                <a:cs typeface="Century Gothic"/>
              </a:rPr>
              <a:t>ДРУГИЕ ОБЩЕГОСУДАРСТВЕННЫЕ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ts val="1140"/>
              </a:lnSpc>
            </a:pPr>
            <a:r>
              <a:rPr sz="1200" b="1" spc="-5" dirty="0" smtClean="0">
                <a:latin typeface="Century Gothic"/>
                <a:cs typeface="Century Gothic"/>
              </a:rPr>
              <a:t>ВОПРОСЫ</a:t>
            </a:r>
            <a:endParaRPr sz="1200" dirty="0">
              <a:latin typeface="Century Gothic"/>
              <a:cs typeface="Century Gothic"/>
            </a:endParaRPr>
          </a:p>
          <a:p>
            <a:pPr marL="192405" indent="-179705">
              <a:lnSpc>
                <a:spcPts val="1800"/>
              </a:lnSpc>
              <a:buSzPct val="141666"/>
              <a:buFont typeface="Wingdings"/>
              <a:buChar char=""/>
              <a:tabLst>
                <a:tab pos="193040" algn="l"/>
              </a:tabLst>
            </a:pPr>
            <a:r>
              <a:rPr lang="ru-RU" sz="1200" spc="-5" dirty="0" smtClean="0">
                <a:latin typeface="Century Gothic"/>
                <a:cs typeface="Century Gothic"/>
              </a:rPr>
              <a:t>учреждение звания «Почетный житель МО Дачное»</a:t>
            </a:r>
          </a:p>
          <a:p>
            <a:pPr marL="192405" indent="-179705">
              <a:lnSpc>
                <a:spcPts val="1800"/>
              </a:lnSpc>
              <a:buSzPct val="141666"/>
              <a:buFont typeface="Wingdings"/>
              <a:buChar char=""/>
              <a:tabLst>
                <a:tab pos="193040" algn="l"/>
              </a:tabLst>
            </a:pPr>
            <a:r>
              <a:rPr lang="ru-RU" sz="1200" spc="-5" dirty="0" smtClean="0">
                <a:latin typeface="Century Gothic"/>
                <a:cs typeface="Century Gothic"/>
              </a:rPr>
              <a:t>составление протоколов об административных правонарушениях за счет субвенции из бюджета Санкт-Петербурга</a:t>
            </a:r>
          </a:p>
          <a:p>
            <a:pPr marL="12700">
              <a:lnSpc>
                <a:spcPts val="1800"/>
              </a:lnSpc>
              <a:buSzPct val="141666"/>
              <a:tabLst>
                <a:tab pos="193040" algn="l"/>
              </a:tabLst>
            </a:pP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15736" y="938910"/>
            <a:ext cx="29705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Century Gothic"/>
                <a:cs typeface="Century Gothic"/>
              </a:rPr>
              <a:t>РУКОВОДСТВО </a:t>
            </a:r>
            <a:r>
              <a:rPr sz="1200" b="1" dirty="0">
                <a:latin typeface="Century Gothic"/>
                <a:cs typeface="Century Gothic"/>
              </a:rPr>
              <a:t>И </a:t>
            </a:r>
            <a:r>
              <a:rPr sz="1200" b="1" spc="-5" dirty="0">
                <a:latin typeface="Century Gothic"/>
                <a:cs typeface="Century Gothic"/>
              </a:rPr>
              <a:t>УПРАВЛЕНИЕ </a:t>
            </a:r>
            <a:r>
              <a:rPr sz="1200" b="1" dirty="0">
                <a:latin typeface="Century Gothic"/>
                <a:cs typeface="Century Gothic"/>
              </a:rPr>
              <a:t>В</a:t>
            </a:r>
            <a:r>
              <a:rPr sz="1200" b="1" spc="-30" dirty="0">
                <a:latin typeface="Century Gothic"/>
                <a:cs typeface="Century Gothic"/>
              </a:rPr>
              <a:t> </a:t>
            </a:r>
            <a:r>
              <a:rPr sz="1200" b="1" spc="-5" dirty="0">
                <a:latin typeface="Century Gothic"/>
                <a:cs typeface="Century Gothic"/>
              </a:rPr>
              <a:t>СФЕРЕ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15736" y="1121790"/>
            <a:ext cx="21386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Century Gothic"/>
                <a:cs typeface="Century Gothic"/>
              </a:rPr>
              <a:t>УСТАНОВЛЕННЫХ</a:t>
            </a:r>
            <a:r>
              <a:rPr sz="1200" b="1" spc="-75" dirty="0">
                <a:latin typeface="Century Gothic"/>
                <a:cs typeface="Century Gothic"/>
              </a:rPr>
              <a:t> </a:t>
            </a:r>
            <a:r>
              <a:rPr sz="1200" b="1" spc="-5" dirty="0">
                <a:latin typeface="Century Gothic"/>
                <a:cs typeface="Century Gothic"/>
              </a:rPr>
              <a:t>ФУНКЦИЙ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515736" y="1371600"/>
            <a:ext cx="3222625" cy="7437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2405" indent="-179705">
              <a:lnSpc>
                <a:spcPts val="1600"/>
              </a:lnSpc>
              <a:buSzPct val="141666"/>
              <a:buFont typeface="Wingdings"/>
              <a:buChar char=""/>
              <a:tabLst>
                <a:tab pos="193040" algn="l"/>
              </a:tabLst>
            </a:pPr>
            <a:r>
              <a:rPr sz="1200" spc="-5" dirty="0">
                <a:latin typeface="Century Gothic"/>
                <a:cs typeface="Century Gothic"/>
              </a:rPr>
              <a:t>обеспечение</a:t>
            </a:r>
            <a:r>
              <a:rPr sz="1200" spc="-65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деятельности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ts val="1380"/>
              </a:lnSpc>
            </a:pPr>
            <a:r>
              <a:rPr sz="1200" spc="-5" dirty="0" smtClean="0">
                <a:latin typeface="Century Gothic"/>
                <a:cs typeface="Century Gothic"/>
              </a:rPr>
              <a:t>Г</a:t>
            </a:r>
            <a:r>
              <a:rPr lang="ru-RU" sz="1200" spc="-5" dirty="0" smtClean="0">
                <a:latin typeface="Century Gothic"/>
                <a:cs typeface="Century Gothic"/>
              </a:rPr>
              <a:t>лавы МО Дачное</a:t>
            </a:r>
            <a:r>
              <a:rPr sz="1200" spc="-5" dirty="0" smtClean="0">
                <a:latin typeface="Century Gothic"/>
                <a:cs typeface="Century Gothic"/>
              </a:rPr>
              <a:t>,</a:t>
            </a:r>
            <a:r>
              <a:rPr sz="1200" spc="-15" dirty="0" smtClean="0">
                <a:latin typeface="Century Gothic"/>
                <a:cs typeface="Century Gothic"/>
              </a:rPr>
              <a:t> </a:t>
            </a:r>
            <a:r>
              <a:rPr lang="ru-RU" sz="1200" spc="-15" dirty="0" smtClean="0">
                <a:latin typeface="Century Gothic"/>
                <a:cs typeface="Century Gothic"/>
              </a:rPr>
              <a:t>Муниципального Совета МО Дачное</a:t>
            </a:r>
            <a:r>
              <a:rPr sz="1200" spc="-5" dirty="0" smtClean="0">
                <a:latin typeface="Century Gothic"/>
                <a:cs typeface="Century Gothic"/>
              </a:rPr>
              <a:t>, </a:t>
            </a:r>
            <a:r>
              <a:rPr lang="ru-RU" sz="1200" spc="-5" dirty="0" smtClean="0">
                <a:latin typeface="Century Gothic"/>
                <a:cs typeface="Century Gothic"/>
              </a:rPr>
              <a:t>Местной Администрации МО Дачное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486400" y="2362200"/>
            <a:ext cx="3119120" cy="8181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80"/>
              </a:lnSpc>
            </a:pPr>
            <a:endParaRPr sz="12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7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endParaRPr lang="ru-RU" sz="1200" b="1" spc="-5" dirty="0" smtClean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200" b="1" spc="-5" dirty="0" smtClean="0">
                <a:latin typeface="Century Gothic"/>
                <a:cs typeface="Century Gothic"/>
              </a:rPr>
              <a:t>РЕЗЕРВНЫЕ</a:t>
            </a:r>
            <a:r>
              <a:rPr sz="1200" b="1" spc="-20" dirty="0" smtClean="0">
                <a:latin typeface="Century Gothic"/>
                <a:cs typeface="Century Gothic"/>
              </a:rPr>
              <a:t> </a:t>
            </a:r>
            <a:r>
              <a:rPr sz="1200" b="1" spc="-5" dirty="0">
                <a:latin typeface="Century Gothic"/>
                <a:cs typeface="Century Gothic"/>
              </a:rPr>
              <a:t>ФОНДЫ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26794" y="838200"/>
            <a:ext cx="1302005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1800" b="1" spc="-40" dirty="0" smtClean="0">
                <a:latin typeface="Century Gothic"/>
                <a:cs typeface="Century Gothic"/>
              </a:rPr>
              <a:t>44 026</a:t>
            </a:r>
            <a:r>
              <a:rPr sz="1800" b="1" spc="-5" dirty="0" smtClean="0">
                <a:latin typeface="Century Gothic"/>
                <a:cs typeface="Century Gothic"/>
              </a:rPr>
              <a:t>,</a:t>
            </a:r>
            <a:r>
              <a:rPr lang="ru-RU" sz="1800" b="1" spc="-5" dirty="0" smtClean="0">
                <a:latin typeface="Century Gothic"/>
                <a:cs typeface="Century Gothic"/>
              </a:rPr>
              <a:t>3</a:t>
            </a:r>
            <a:endParaRPr sz="18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5"/>
              </a:spcBef>
            </a:pPr>
            <a:r>
              <a:rPr lang="ru-RU" sz="1100" spc="-5" dirty="0" err="1" smtClean="0">
                <a:latin typeface="Century Gothic"/>
                <a:cs typeface="Century Gothic"/>
              </a:rPr>
              <a:t>тыс</a:t>
            </a:r>
            <a:r>
              <a:rPr sz="1100" spc="-5" dirty="0" smtClean="0">
                <a:latin typeface="Century Gothic"/>
                <a:cs typeface="Century Gothic"/>
              </a:rPr>
              <a:t>.</a:t>
            </a:r>
            <a:r>
              <a:rPr sz="1100" spc="-75" dirty="0" smtClean="0">
                <a:latin typeface="Century Gothic"/>
                <a:cs typeface="Century Gothic"/>
              </a:rPr>
              <a:t> </a:t>
            </a:r>
            <a:r>
              <a:rPr sz="1100" spc="-5" dirty="0">
                <a:latin typeface="Century Gothic"/>
                <a:cs typeface="Century Gothic"/>
              </a:rPr>
              <a:t>рублей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752600" y="838200"/>
            <a:ext cx="1524000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b="1" spc="-5" dirty="0" smtClean="0">
                <a:latin typeface="Century Gothic"/>
                <a:cs typeface="Century Gothic"/>
              </a:rPr>
              <a:t>43 796</a:t>
            </a:r>
            <a:r>
              <a:rPr sz="1800" b="1" spc="-5" dirty="0" smtClean="0">
                <a:latin typeface="Century Gothic"/>
                <a:cs typeface="Century Gothic"/>
              </a:rPr>
              <a:t>,</a:t>
            </a:r>
            <a:r>
              <a:rPr lang="ru-RU" sz="1800" b="1" spc="-5" dirty="0" smtClean="0">
                <a:latin typeface="Century Gothic"/>
                <a:cs typeface="Century Gothic"/>
              </a:rPr>
              <a:t>4</a:t>
            </a:r>
            <a:endParaRPr sz="18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5"/>
              </a:spcBef>
            </a:pPr>
            <a:r>
              <a:rPr lang="ru-RU" sz="1100" spc="-5" dirty="0" err="1" smtClean="0">
                <a:latin typeface="Century Gothic"/>
                <a:cs typeface="Century Gothic"/>
              </a:rPr>
              <a:t>тыс</a:t>
            </a:r>
            <a:r>
              <a:rPr sz="1100" spc="-5" dirty="0" smtClean="0">
                <a:latin typeface="Century Gothic"/>
                <a:cs typeface="Century Gothic"/>
              </a:rPr>
              <a:t>.</a:t>
            </a:r>
            <a:r>
              <a:rPr sz="1100" spc="-75" dirty="0" smtClean="0">
                <a:latin typeface="Century Gothic"/>
                <a:cs typeface="Century Gothic"/>
              </a:rPr>
              <a:t> </a:t>
            </a:r>
            <a:r>
              <a:rPr sz="1100" spc="-5" dirty="0">
                <a:latin typeface="Century Gothic"/>
                <a:cs typeface="Century Gothic"/>
              </a:rPr>
              <a:t>рублей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276600" y="838200"/>
            <a:ext cx="1295400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b="1" spc="-5" dirty="0" smtClean="0">
                <a:latin typeface="Century Gothic"/>
                <a:cs typeface="Century Gothic"/>
              </a:rPr>
              <a:t>45</a:t>
            </a:r>
            <a:r>
              <a:rPr lang="ru-RU" sz="1800" b="1" spc="-5" dirty="0" smtClean="0">
                <a:latin typeface="Century Gothic"/>
                <a:cs typeface="Century Gothic"/>
              </a:rPr>
              <a:t> 536</a:t>
            </a:r>
            <a:r>
              <a:rPr sz="1800" b="1" spc="-5" dirty="0" smtClean="0">
                <a:latin typeface="Century Gothic"/>
                <a:cs typeface="Century Gothic"/>
              </a:rPr>
              <a:t>,</a:t>
            </a:r>
            <a:r>
              <a:rPr lang="ru-RU" sz="1800" b="1" spc="-5" dirty="0" smtClean="0">
                <a:latin typeface="Century Gothic"/>
                <a:cs typeface="Century Gothic"/>
              </a:rPr>
              <a:t>3</a:t>
            </a:r>
            <a:endParaRPr sz="18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5"/>
              </a:spcBef>
            </a:pPr>
            <a:r>
              <a:rPr lang="ru-RU" sz="1100" dirty="0" err="1" smtClean="0">
                <a:latin typeface="Century Gothic"/>
                <a:cs typeface="Century Gothic"/>
              </a:rPr>
              <a:t>тыс</a:t>
            </a:r>
            <a:r>
              <a:rPr sz="1100" dirty="0" smtClean="0">
                <a:latin typeface="Century Gothic"/>
                <a:cs typeface="Century Gothic"/>
              </a:rPr>
              <a:t>.</a:t>
            </a:r>
            <a:r>
              <a:rPr sz="1100" spc="-85" dirty="0" smtClean="0">
                <a:latin typeface="Century Gothic"/>
                <a:cs typeface="Century Gothic"/>
              </a:rPr>
              <a:t> </a:t>
            </a:r>
            <a:r>
              <a:rPr sz="1100" spc="-5" dirty="0">
                <a:latin typeface="Century Gothic"/>
                <a:cs typeface="Century Gothic"/>
              </a:rPr>
              <a:t>рублей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788027" y="980694"/>
            <a:ext cx="648335" cy="648335"/>
          </a:xfrm>
          <a:custGeom>
            <a:avLst/>
            <a:gdLst/>
            <a:ahLst/>
            <a:cxnLst/>
            <a:rect l="l" t="t" r="r" b="b"/>
            <a:pathLst>
              <a:path w="648335" h="648335">
                <a:moveTo>
                  <a:pt x="323976" y="0"/>
                </a:moveTo>
                <a:lnTo>
                  <a:pt x="276098" y="3515"/>
                </a:lnTo>
                <a:lnTo>
                  <a:pt x="230402" y="13726"/>
                </a:lnTo>
                <a:lnTo>
                  <a:pt x="187389" y="30131"/>
                </a:lnTo>
                <a:lnTo>
                  <a:pt x="147561" y="52228"/>
                </a:lnTo>
                <a:lnTo>
                  <a:pt x="111418" y="79515"/>
                </a:lnTo>
                <a:lnTo>
                  <a:pt x="79460" y="111490"/>
                </a:lnTo>
                <a:lnTo>
                  <a:pt x="52190" y="147650"/>
                </a:lnTo>
                <a:lnTo>
                  <a:pt x="30108" y="187493"/>
                </a:lnTo>
                <a:lnTo>
                  <a:pt x="13715" y="230518"/>
                </a:lnTo>
                <a:lnTo>
                  <a:pt x="3512" y="276222"/>
                </a:lnTo>
                <a:lnTo>
                  <a:pt x="0" y="324103"/>
                </a:lnTo>
                <a:lnTo>
                  <a:pt x="3512" y="371982"/>
                </a:lnTo>
                <a:lnTo>
                  <a:pt x="13715" y="417678"/>
                </a:lnTo>
                <a:lnTo>
                  <a:pt x="30108" y="460691"/>
                </a:lnTo>
                <a:lnTo>
                  <a:pt x="52190" y="500519"/>
                </a:lnTo>
                <a:lnTo>
                  <a:pt x="79460" y="536662"/>
                </a:lnTo>
                <a:lnTo>
                  <a:pt x="111418" y="568620"/>
                </a:lnTo>
                <a:lnTo>
                  <a:pt x="147561" y="595890"/>
                </a:lnTo>
                <a:lnTo>
                  <a:pt x="187389" y="617972"/>
                </a:lnTo>
                <a:lnTo>
                  <a:pt x="230402" y="634365"/>
                </a:lnTo>
                <a:lnTo>
                  <a:pt x="276098" y="644568"/>
                </a:lnTo>
                <a:lnTo>
                  <a:pt x="323976" y="648080"/>
                </a:lnTo>
                <a:lnTo>
                  <a:pt x="371887" y="644568"/>
                </a:lnTo>
                <a:lnTo>
                  <a:pt x="417608" y="634365"/>
                </a:lnTo>
                <a:lnTo>
                  <a:pt x="460642" y="617972"/>
                </a:lnTo>
                <a:lnTo>
                  <a:pt x="500486" y="595890"/>
                </a:lnTo>
                <a:lnTo>
                  <a:pt x="536642" y="568620"/>
                </a:lnTo>
                <a:lnTo>
                  <a:pt x="568608" y="536662"/>
                </a:lnTo>
                <a:lnTo>
                  <a:pt x="595884" y="500519"/>
                </a:lnTo>
                <a:lnTo>
                  <a:pt x="617969" y="460691"/>
                </a:lnTo>
                <a:lnTo>
                  <a:pt x="634364" y="417678"/>
                </a:lnTo>
                <a:lnTo>
                  <a:pt x="644568" y="371982"/>
                </a:lnTo>
                <a:lnTo>
                  <a:pt x="648081" y="324103"/>
                </a:lnTo>
                <a:lnTo>
                  <a:pt x="644568" y="276222"/>
                </a:lnTo>
                <a:lnTo>
                  <a:pt x="634364" y="230518"/>
                </a:lnTo>
                <a:lnTo>
                  <a:pt x="617969" y="187493"/>
                </a:lnTo>
                <a:lnTo>
                  <a:pt x="595884" y="147650"/>
                </a:lnTo>
                <a:lnTo>
                  <a:pt x="568608" y="111490"/>
                </a:lnTo>
                <a:lnTo>
                  <a:pt x="536642" y="79515"/>
                </a:lnTo>
                <a:lnTo>
                  <a:pt x="500486" y="52228"/>
                </a:lnTo>
                <a:lnTo>
                  <a:pt x="460642" y="30131"/>
                </a:lnTo>
                <a:lnTo>
                  <a:pt x="417608" y="13726"/>
                </a:lnTo>
                <a:lnTo>
                  <a:pt x="371887" y="3515"/>
                </a:lnTo>
                <a:lnTo>
                  <a:pt x="323976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880609" y="1073277"/>
            <a:ext cx="462914" cy="46291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788027" y="2780919"/>
            <a:ext cx="648335" cy="648335"/>
          </a:xfrm>
          <a:custGeom>
            <a:avLst/>
            <a:gdLst/>
            <a:ahLst/>
            <a:cxnLst/>
            <a:rect l="l" t="t" r="r" b="b"/>
            <a:pathLst>
              <a:path w="648335" h="648335">
                <a:moveTo>
                  <a:pt x="323976" y="0"/>
                </a:moveTo>
                <a:lnTo>
                  <a:pt x="276098" y="3512"/>
                </a:lnTo>
                <a:lnTo>
                  <a:pt x="230402" y="13716"/>
                </a:lnTo>
                <a:lnTo>
                  <a:pt x="187389" y="30111"/>
                </a:lnTo>
                <a:lnTo>
                  <a:pt x="147561" y="52196"/>
                </a:lnTo>
                <a:lnTo>
                  <a:pt x="111418" y="79472"/>
                </a:lnTo>
                <a:lnTo>
                  <a:pt x="79460" y="111438"/>
                </a:lnTo>
                <a:lnTo>
                  <a:pt x="52190" y="147594"/>
                </a:lnTo>
                <a:lnTo>
                  <a:pt x="30108" y="187438"/>
                </a:lnTo>
                <a:lnTo>
                  <a:pt x="13715" y="230472"/>
                </a:lnTo>
                <a:lnTo>
                  <a:pt x="3512" y="276193"/>
                </a:lnTo>
                <a:lnTo>
                  <a:pt x="0" y="324103"/>
                </a:lnTo>
                <a:lnTo>
                  <a:pt x="3512" y="371982"/>
                </a:lnTo>
                <a:lnTo>
                  <a:pt x="13715" y="417678"/>
                </a:lnTo>
                <a:lnTo>
                  <a:pt x="30108" y="460691"/>
                </a:lnTo>
                <a:lnTo>
                  <a:pt x="52190" y="500519"/>
                </a:lnTo>
                <a:lnTo>
                  <a:pt x="79460" y="536662"/>
                </a:lnTo>
                <a:lnTo>
                  <a:pt x="111418" y="568620"/>
                </a:lnTo>
                <a:lnTo>
                  <a:pt x="147561" y="595890"/>
                </a:lnTo>
                <a:lnTo>
                  <a:pt x="187389" y="617972"/>
                </a:lnTo>
                <a:lnTo>
                  <a:pt x="230402" y="634365"/>
                </a:lnTo>
                <a:lnTo>
                  <a:pt x="276098" y="644568"/>
                </a:lnTo>
                <a:lnTo>
                  <a:pt x="323976" y="648080"/>
                </a:lnTo>
                <a:lnTo>
                  <a:pt x="371887" y="644568"/>
                </a:lnTo>
                <a:lnTo>
                  <a:pt x="417608" y="634365"/>
                </a:lnTo>
                <a:lnTo>
                  <a:pt x="460642" y="617972"/>
                </a:lnTo>
                <a:lnTo>
                  <a:pt x="500486" y="595890"/>
                </a:lnTo>
                <a:lnTo>
                  <a:pt x="536642" y="568620"/>
                </a:lnTo>
                <a:lnTo>
                  <a:pt x="568608" y="536662"/>
                </a:lnTo>
                <a:lnTo>
                  <a:pt x="595884" y="500519"/>
                </a:lnTo>
                <a:lnTo>
                  <a:pt x="617969" y="460691"/>
                </a:lnTo>
                <a:lnTo>
                  <a:pt x="634364" y="417678"/>
                </a:lnTo>
                <a:lnTo>
                  <a:pt x="644568" y="371982"/>
                </a:lnTo>
                <a:lnTo>
                  <a:pt x="648081" y="324103"/>
                </a:lnTo>
                <a:lnTo>
                  <a:pt x="644568" y="276193"/>
                </a:lnTo>
                <a:lnTo>
                  <a:pt x="634364" y="230472"/>
                </a:lnTo>
                <a:lnTo>
                  <a:pt x="617969" y="187438"/>
                </a:lnTo>
                <a:lnTo>
                  <a:pt x="595884" y="147594"/>
                </a:lnTo>
                <a:lnTo>
                  <a:pt x="568608" y="111438"/>
                </a:lnTo>
                <a:lnTo>
                  <a:pt x="536642" y="79472"/>
                </a:lnTo>
                <a:lnTo>
                  <a:pt x="500486" y="52196"/>
                </a:lnTo>
                <a:lnTo>
                  <a:pt x="460642" y="30111"/>
                </a:lnTo>
                <a:lnTo>
                  <a:pt x="417608" y="13716"/>
                </a:lnTo>
                <a:lnTo>
                  <a:pt x="371887" y="3512"/>
                </a:lnTo>
                <a:lnTo>
                  <a:pt x="323976" y="0"/>
                </a:lnTo>
                <a:close/>
              </a:path>
            </a:pathLst>
          </a:custGeom>
          <a:solidFill>
            <a:srgbClr val="F3AE4A"/>
          </a:solidFill>
        </p:spPr>
        <p:txBody>
          <a:bodyPr wrap="square" lIns="0" tIns="0" rIns="0" bIns="0" rtlCol="0"/>
          <a:lstStyle/>
          <a:p>
            <a:endParaRPr dirty="0">
              <a:solidFill>
                <a:schemeClr val="accent2"/>
              </a:solidFill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842128" y="2820174"/>
            <a:ext cx="568072" cy="55548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788027" y="3645027"/>
            <a:ext cx="648335" cy="648335"/>
          </a:xfrm>
          <a:custGeom>
            <a:avLst/>
            <a:gdLst/>
            <a:ahLst/>
            <a:cxnLst/>
            <a:rect l="l" t="t" r="r" b="b"/>
            <a:pathLst>
              <a:path w="648335" h="648335">
                <a:moveTo>
                  <a:pt x="323976" y="0"/>
                </a:moveTo>
                <a:lnTo>
                  <a:pt x="276098" y="3512"/>
                </a:lnTo>
                <a:lnTo>
                  <a:pt x="230402" y="13715"/>
                </a:lnTo>
                <a:lnTo>
                  <a:pt x="187389" y="30108"/>
                </a:lnTo>
                <a:lnTo>
                  <a:pt x="147561" y="52190"/>
                </a:lnTo>
                <a:lnTo>
                  <a:pt x="111418" y="79460"/>
                </a:lnTo>
                <a:lnTo>
                  <a:pt x="79460" y="111418"/>
                </a:lnTo>
                <a:lnTo>
                  <a:pt x="52190" y="147561"/>
                </a:lnTo>
                <a:lnTo>
                  <a:pt x="30108" y="187389"/>
                </a:lnTo>
                <a:lnTo>
                  <a:pt x="13715" y="230402"/>
                </a:lnTo>
                <a:lnTo>
                  <a:pt x="3512" y="276098"/>
                </a:lnTo>
                <a:lnTo>
                  <a:pt x="0" y="323977"/>
                </a:lnTo>
                <a:lnTo>
                  <a:pt x="3512" y="371887"/>
                </a:lnTo>
                <a:lnTo>
                  <a:pt x="13715" y="417608"/>
                </a:lnTo>
                <a:lnTo>
                  <a:pt x="30108" y="460642"/>
                </a:lnTo>
                <a:lnTo>
                  <a:pt x="52190" y="500486"/>
                </a:lnTo>
                <a:lnTo>
                  <a:pt x="79460" y="536642"/>
                </a:lnTo>
                <a:lnTo>
                  <a:pt x="111418" y="568608"/>
                </a:lnTo>
                <a:lnTo>
                  <a:pt x="147561" y="595884"/>
                </a:lnTo>
                <a:lnTo>
                  <a:pt x="187389" y="617969"/>
                </a:lnTo>
                <a:lnTo>
                  <a:pt x="230402" y="634364"/>
                </a:lnTo>
                <a:lnTo>
                  <a:pt x="276098" y="644568"/>
                </a:lnTo>
                <a:lnTo>
                  <a:pt x="323976" y="648081"/>
                </a:lnTo>
                <a:lnTo>
                  <a:pt x="371887" y="644568"/>
                </a:lnTo>
                <a:lnTo>
                  <a:pt x="417608" y="634364"/>
                </a:lnTo>
                <a:lnTo>
                  <a:pt x="460642" y="617969"/>
                </a:lnTo>
                <a:lnTo>
                  <a:pt x="500486" y="595884"/>
                </a:lnTo>
                <a:lnTo>
                  <a:pt x="536642" y="568608"/>
                </a:lnTo>
                <a:lnTo>
                  <a:pt x="568608" y="536642"/>
                </a:lnTo>
                <a:lnTo>
                  <a:pt x="595884" y="500486"/>
                </a:lnTo>
                <a:lnTo>
                  <a:pt x="617969" y="460642"/>
                </a:lnTo>
                <a:lnTo>
                  <a:pt x="634364" y="417608"/>
                </a:lnTo>
                <a:lnTo>
                  <a:pt x="644568" y="371887"/>
                </a:lnTo>
                <a:lnTo>
                  <a:pt x="648081" y="323977"/>
                </a:lnTo>
                <a:lnTo>
                  <a:pt x="644568" y="276098"/>
                </a:lnTo>
                <a:lnTo>
                  <a:pt x="634364" y="230402"/>
                </a:lnTo>
                <a:lnTo>
                  <a:pt x="617969" y="187389"/>
                </a:lnTo>
                <a:lnTo>
                  <a:pt x="595884" y="147561"/>
                </a:lnTo>
                <a:lnTo>
                  <a:pt x="568608" y="111418"/>
                </a:lnTo>
                <a:lnTo>
                  <a:pt x="536642" y="79460"/>
                </a:lnTo>
                <a:lnTo>
                  <a:pt x="500486" y="52190"/>
                </a:lnTo>
                <a:lnTo>
                  <a:pt x="460642" y="30108"/>
                </a:lnTo>
                <a:lnTo>
                  <a:pt x="417608" y="13715"/>
                </a:lnTo>
                <a:lnTo>
                  <a:pt x="371887" y="3512"/>
                </a:lnTo>
                <a:lnTo>
                  <a:pt x="323976" y="0"/>
                </a:lnTo>
                <a:close/>
              </a:path>
            </a:pathLst>
          </a:custGeom>
          <a:solidFill>
            <a:srgbClr val="3BB7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844160" y="3688600"/>
            <a:ext cx="555485" cy="55548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76" name="Picture 4" descr="Z:\Гаращенко Анастасия\для отчёта\IMG_385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00400" y="4572000"/>
            <a:ext cx="2438400" cy="2209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1" name="Прямоугольник 30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Рисунок 31" descr="МО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15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00600" y="764666"/>
            <a:ext cx="4092193" cy="987934"/>
          </a:xfrm>
          <a:custGeom>
            <a:avLst/>
            <a:gdLst/>
            <a:ahLst/>
            <a:cxnLst/>
            <a:rect l="l" t="t" r="r" b="b"/>
            <a:pathLst>
              <a:path w="3888740" h="1440180">
                <a:moveTo>
                  <a:pt x="0" y="1440179"/>
                </a:moveTo>
                <a:lnTo>
                  <a:pt x="3888486" y="1440179"/>
                </a:lnTo>
                <a:lnTo>
                  <a:pt x="3888486" y="0"/>
                </a:lnTo>
                <a:lnTo>
                  <a:pt x="0" y="0"/>
                </a:lnTo>
                <a:lnTo>
                  <a:pt x="0" y="1440179"/>
                </a:lnTo>
                <a:close/>
              </a:path>
            </a:pathLst>
          </a:custGeom>
          <a:ln w="25400">
            <a:solidFill>
              <a:srgbClr val="5C6E7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18489" y="228600"/>
            <a:ext cx="702119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РАСХОДЫ НА </a:t>
            </a:r>
            <a:r>
              <a:rPr sz="1800" b="1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НАЦИОНАЛЬНУЮ  </a:t>
            </a: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БЕЗОПАСНОСТЬ </a:t>
            </a:r>
            <a:endParaRPr sz="1800" dirty="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096255" y="838200"/>
            <a:ext cx="3482340" cy="230383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solidFill>
                  <a:srgbClr val="171717"/>
                </a:solidFill>
                <a:latin typeface="Century Gothic"/>
                <a:cs typeface="Century Gothic"/>
              </a:rPr>
              <a:t>Расходы </a:t>
            </a:r>
            <a:r>
              <a:rPr sz="1100" dirty="0">
                <a:solidFill>
                  <a:srgbClr val="171717"/>
                </a:solidFill>
                <a:latin typeface="Century Gothic"/>
                <a:cs typeface="Century Gothic"/>
              </a:rPr>
              <a:t>будут осуществляться в </a:t>
            </a:r>
            <a:r>
              <a:rPr sz="1100" dirty="0" err="1">
                <a:solidFill>
                  <a:srgbClr val="171717"/>
                </a:solidFill>
                <a:latin typeface="Century Gothic"/>
                <a:cs typeface="Century Gothic"/>
              </a:rPr>
              <a:t>рамках</a:t>
            </a:r>
            <a:r>
              <a:rPr sz="1100" spc="-160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lang="ru-RU" sz="1100" spc="-160" dirty="0" smtClean="0">
                <a:solidFill>
                  <a:srgbClr val="171717"/>
                </a:solidFill>
                <a:latin typeface="Century Gothic"/>
                <a:cs typeface="Century Gothic"/>
              </a:rPr>
              <a:t>не</a:t>
            </a:r>
            <a:r>
              <a:rPr sz="11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программ</a:t>
            </a:r>
            <a:r>
              <a:rPr lang="ru-RU" sz="11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ных</a:t>
            </a:r>
            <a:r>
              <a:rPr lang="ru-RU" sz="11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мероприятий</a:t>
            </a:r>
            <a:r>
              <a:rPr sz="11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endParaRPr sz="1200" dirty="0">
              <a:latin typeface="Century Gothic"/>
              <a:cs typeface="Century Gothic"/>
            </a:endParaRPr>
          </a:p>
          <a:p>
            <a:pPr marL="179705" indent="-179705">
              <a:lnSpc>
                <a:spcPts val="1739"/>
              </a:lnSpc>
              <a:buSzPct val="141666"/>
              <a:buFont typeface="Wingdings"/>
              <a:buChar char=""/>
              <a:tabLst>
                <a:tab pos="180340" algn="l"/>
              </a:tabLst>
            </a:pPr>
            <a:r>
              <a:rPr sz="1200" b="1" dirty="0" err="1" smtClean="0">
                <a:solidFill>
                  <a:srgbClr val="3BB7B9"/>
                </a:solidFill>
                <a:latin typeface="Century Gothic"/>
                <a:cs typeface="Century Gothic"/>
              </a:rPr>
              <a:t>Обеспечение</a:t>
            </a:r>
            <a:r>
              <a:rPr sz="1200" b="1" dirty="0" smtClean="0">
                <a:solidFill>
                  <a:srgbClr val="3BB7B9"/>
                </a:solidFill>
                <a:latin typeface="Century Gothic"/>
                <a:cs typeface="Century Gothic"/>
              </a:rPr>
              <a:t> </a:t>
            </a:r>
            <a:r>
              <a:rPr sz="1200" b="1" dirty="0">
                <a:solidFill>
                  <a:srgbClr val="3BB7B9"/>
                </a:solidFill>
                <a:latin typeface="Century Gothic"/>
                <a:cs typeface="Century Gothic"/>
              </a:rPr>
              <a:t>безопасности</a:t>
            </a:r>
            <a:r>
              <a:rPr sz="1200" b="1" spc="-50" dirty="0">
                <a:solidFill>
                  <a:srgbClr val="3BB7B9"/>
                </a:solidFill>
                <a:latin typeface="Century Gothic"/>
                <a:cs typeface="Century Gothic"/>
              </a:rPr>
              <a:t> </a:t>
            </a:r>
            <a:r>
              <a:rPr sz="1200" b="1" dirty="0">
                <a:solidFill>
                  <a:srgbClr val="3BB7B9"/>
                </a:solidFill>
                <a:latin typeface="Century Gothic"/>
                <a:cs typeface="Century Gothic"/>
              </a:rPr>
              <a:t>и</a:t>
            </a:r>
            <a:endParaRPr sz="1200" dirty="0">
              <a:latin typeface="Century Gothic"/>
              <a:cs typeface="Century Gothic"/>
            </a:endParaRPr>
          </a:p>
          <a:p>
            <a:pPr>
              <a:lnSpc>
                <a:spcPts val="1380"/>
              </a:lnSpc>
            </a:pPr>
            <a:r>
              <a:rPr sz="1200" b="1" spc="-5" dirty="0" err="1">
                <a:solidFill>
                  <a:srgbClr val="3BB7B9"/>
                </a:solidFill>
                <a:latin typeface="Century Gothic"/>
                <a:cs typeface="Century Gothic"/>
              </a:rPr>
              <a:t>жизнедеятельности</a:t>
            </a:r>
            <a:r>
              <a:rPr sz="1200" b="1" spc="-5" dirty="0">
                <a:solidFill>
                  <a:srgbClr val="3BB7B9"/>
                </a:solidFill>
                <a:latin typeface="Century Gothic"/>
                <a:cs typeface="Century Gothic"/>
              </a:rPr>
              <a:t> </a:t>
            </a:r>
            <a:r>
              <a:rPr sz="1200" b="1" spc="-5" dirty="0" err="1" smtClean="0">
                <a:solidFill>
                  <a:srgbClr val="3BB7B9"/>
                </a:solidFill>
                <a:latin typeface="Century Gothic"/>
                <a:cs typeface="Century Gothic"/>
              </a:rPr>
              <a:t>населения</a:t>
            </a:r>
            <a:r>
              <a:rPr lang="ru-RU" sz="12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 МО Дачное</a:t>
            </a:r>
            <a:r>
              <a:rPr sz="1200" b="1" spc="-70" dirty="0" smtClean="0">
                <a:solidFill>
                  <a:srgbClr val="3BB7B9"/>
                </a:solidFill>
                <a:latin typeface="Century Gothic"/>
                <a:cs typeface="Century Gothic"/>
              </a:rPr>
              <a:t> </a:t>
            </a:r>
            <a:endParaRPr sz="1200" dirty="0">
              <a:latin typeface="Century Gothic"/>
              <a:cs typeface="Century Gothic"/>
            </a:endParaRPr>
          </a:p>
          <a:p>
            <a:pPr marL="864235" marR="508000">
              <a:lnSpc>
                <a:spcPct val="100000"/>
              </a:lnSpc>
            </a:pPr>
            <a:endParaRPr lang="ru-RU" sz="1450" dirty="0">
              <a:latin typeface="Times New Roman"/>
              <a:cs typeface="Times New Roman"/>
            </a:endParaRPr>
          </a:p>
          <a:p>
            <a:pPr marL="864235" marR="508000">
              <a:lnSpc>
                <a:spcPct val="100000"/>
              </a:lnSpc>
            </a:pPr>
            <a:endParaRPr lang="ru-RU" sz="1450" b="1" dirty="0" smtClean="0">
              <a:latin typeface="Times New Roman"/>
              <a:cs typeface="Times New Roman"/>
            </a:endParaRPr>
          </a:p>
          <a:p>
            <a:pPr marL="864235" marR="508000">
              <a:lnSpc>
                <a:spcPct val="100000"/>
              </a:lnSpc>
            </a:pPr>
            <a:r>
              <a:rPr lang="ru-RU" sz="1200" b="1" dirty="0" smtClean="0">
                <a:latin typeface="Century Gothic"/>
                <a:cs typeface="Century Gothic"/>
              </a:rPr>
              <a:t>ЗАЩИТА НАСЕЛЕНИЯ И ТЕРРИТОРИИ ОТ ЧРЕЗВЫЧАЙНЫХ СИТУАЦИЙ ПРИРОДНОГО И ТЕХНОГЕННОГО ХАРАКТЕРА, ГРАЖДАНСКАЯ ОБОРОНА</a:t>
            </a:r>
            <a:r>
              <a:rPr sz="1200" b="1" spc="-5" dirty="0" smtClean="0">
                <a:latin typeface="Century Gothic"/>
                <a:cs typeface="Century Gothic"/>
              </a:rPr>
              <a:t> 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43600" y="3505200"/>
            <a:ext cx="133858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Century Gothic"/>
                <a:cs typeface="Century Gothic"/>
              </a:rPr>
              <a:t>ДЕЯТЕЛ</a:t>
            </a:r>
            <a:r>
              <a:rPr sz="1400" b="1" spc="-5" dirty="0">
                <a:latin typeface="Century Gothic"/>
                <a:cs typeface="Century Gothic"/>
              </a:rPr>
              <a:t>Ь</a:t>
            </a:r>
            <a:r>
              <a:rPr sz="1400" b="1" dirty="0">
                <a:latin typeface="Century Gothic"/>
                <a:cs typeface="Century Gothic"/>
              </a:rPr>
              <a:t>НО</a:t>
            </a:r>
            <a:r>
              <a:rPr sz="1400" b="1" spc="-10" dirty="0">
                <a:latin typeface="Century Gothic"/>
                <a:cs typeface="Century Gothic"/>
              </a:rPr>
              <a:t>С</a:t>
            </a:r>
            <a:r>
              <a:rPr sz="1400" b="1" dirty="0">
                <a:latin typeface="Century Gothic"/>
                <a:cs typeface="Century Gothic"/>
              </a:rPr>
              <a:t>ТЬ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947917" y="3886199"/>
            <a:ext cx="2623820" cy="170623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5745" indent="-233045">
              <a:lnSpc>
                <a:spcPct val="100000"/>
              </a:lnSpc>
              <a:spcBef>
                <a:spcPts val="105"/>
              </a:spcBef>
              <a:buSzPct val="172727"/>
              <a:buFont typeface="Wingdings"/>
              <a:buChar char=""/>
              <a:tabLst>
                <a:tab pos="246379" algn="l"/>
              </a:tabLst>
            </a:pPr>
            <a:r>
              <a:rPr lang="ru-RU" sz="1100" dirty="0" smtClean="0">
                <a:latin typeface="Century Gothic"/>
                <a:cs typeface="Century Gothic"/>
              </a:rPr>
              <a:t>Содействие исполнительным органам государственной власти Санкт-Петербурга в сборе  и обмене информацией в области защиты населения и территорий от чрезвычайных ситуаций, содействию в информировании населения об угрозе или возникновении чрезвычайной ситуации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47917" y="5562600"/>
            <a:ext cx="2677160" cy="74251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9"/>
              </a:spcBef>
              <a:buSzPct val="159090"/>
              <a:buFont typeface="Wingdings"/>
              <a:buChar char=""/>
              <a:tabLst>
                <a:tab pos="226060" algn="l"/>
              </a:tabLst>
            </a:pPr>
            <a:r>
              <a:rPr lang="ru-RU" sz="1100" dirty="0" smtClean="0">
                <a:latin typeface="Century Gothic"/>
                <a:cs typeface="Century Gothic"/>
              </a:rPr>
              <a:t>Проведение подготовки и обучения 	неработающего населения 	способам защиты и действиям в 	чрезвычайных ситуациях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953000" y="2057400"/>
            <a:ext cx="936625" cy="936625"/>
          </a:xfrm>
          <a:custGeom>
            <a:avLst/>
            <a:gdLst/>
            <a:ahLst/>
            <a:cxnLst/>
            <a:rect l="l" t="t" r="r" b="b"/>
            <a:pathLst>
              <a:path w="936625" h="936625">
                <a:moveTo>
                  <a:pt x="467994" y="0"/>
                </a:moveTo>
                <a:lnTo>
                  <a:pt x="420148" y="2416"/>
                </a:lnTo>
                <a:lnTo>
                  <a:pt x="373683" y="9509"/>
                </a:lnTo>
                <a:lnTo>
                  <a:pt x="328835" y="21042"/>
                </a:lnTo>
                <a:lnTo>
                  <a:pt x="285839" y="36782"/>
                </a:lnTo>
                <a:lnTo>
                  <a:pt x="244930" y="56492"/>
                </a:lnTo>
                <a:lnTo>
                  <a:pt x="206343" y="79938"/>
                </a:lnTo>
                <a:lnTo>
                  <a:pt x="170315" y="106884"/>
                </a:lnTo>
                <a:lnTo>
                  <a:pt x="137080" y="137096"/>
                </a:lnTo>
                <a:lnTo>
                  <a:pt x="106874" y="170338"/>
                </a:lnTo>
                <a:lnTo>
                  <a:pt x="79931" y="206375"/>
                </a:lnTo>
                <a:lnTo>
                  <a:pt x="56488" y="244971"/>
                </a:lnTo>
                <a:lnTo>
                  <a:pt x="36780" y="285892"/>
                </a:lnTo>
                <a:lnTo>
                  <a:pt x="21041" y="328903"/>
                </a:lnTo>
                <a:lnTo>
                  <a:pt x="9508" y="373768"/>
                </a:lnTo>
                <a:lnTo>
                  <a:pt x="2416" y="420253"/>
                </a:lnTo>
                <a:lnTo>
                  <a:pt x="0" y="468122"/>
                </a:lnTo>
                <a:lnTo>
                  <a:pt x="2416" y="515968"/>
                </a:lnTo>
                <a:lnTo>
                  <a:pt x="9508" y="562433"/>
                </a:lnTo>
                <a:lnTo>
                  <a:pt x="21041" y="607281"/>
                </a:lnTo>
                <a:lnTo>
                  <a:pt x="36780" y="650277"/>
                </a:lnTo>
                <a:lnTo>
                  <a:pt x="56488" y="691186"/>
                </a:lnTo>
                <a:lnTo>
                  <a:pt x="79931" y="729773"/>
                </a:lnTo>
                <a:lnTo>
                  <a:pt x="106874" y="765801"/>
                </a:lnTo>
                <a:lnTo>
                  <a:pt x="137080" y="799036"/>
                </a:lnTo>
                <a:lnTo>
                  <a:pt x="170315" y="829242"/>
                </a:lnTo>
                <a:lnTo>
                  <a:pt x="206343" y="856185"/>
                </a:lnTo>
                <a:lnTo>
                  <a:pt x="244930" y="879628"/>
                </a:lnTo>
                <a:lnTo>
                  <a:pt x="285839" y="899336"/>
                </a:lnTo>
                <a:lnTo>
                  <a:pt x="328835" y="915075"/>
                </a:lnTo>
                <a:lnTo>
                  <a:pt x="373683" y="926608"/>
                </a:lnTo>
                <a:lnTo>
                  <a:pt x="420148" y="933700"/>
                </a:lnTo>
                <a:lnTo>
                  <a:pt x="467994" y="936117"/>
                </a:lnTo>
                <a:lnTo>
                  <a:pt x="515863" y="933700"/>
                </a:lnTo>
                <a:lnTo>
                  <a:pt x="562348" y="926608"/>
                </a:lnTo>
                <a:lnTo>
                  <a:pt x="607213" y="915075"/>
                </a:lnTo>
                <a:lnTo>
                  <a:pt x="650224" y="899336"/>
                </a:lnTo>
                <a:lnTo>
                  <a:pt x="691145" y="879628"/>
                </a:lnTo>
                <a:lnTo>
                  <a:pt x="729741" y="856185"/>
                </a:lnTo>
                <a:lnTo>
                  <a:pt x="765778" y="829242"/>
                </a:lnTo>
                <a:lnTo>
                  <a:pt x="799020" y="799036"/>
                </a:lnTo>
                <a:lnTo>
                  <a:pt x="829232" y="765801"/>
                </a:lnTo>
                <a:lnTo>
                  <a:pt x="856178" y="729773"/>
                </a:lnTo>
                <a:lnTo>
                  <a:pt x="879624" y="691186"/>
                </a:lnTo>
                <a:lnTo>
                  <a:pt x="899334" y="650277"/>
                </a:lnTo>
                <a:lnTo>
                  <a:pt x="915074" y="607281"/>
                </a:lnTo>
                <a:lnTo>
                  <a:pt x="926607" y="562433"/>
                </a:lnTo>
                <a:lnTo>
                  <a:pt x="933700" y="515968"/>
                </a:lnTo>
                <a:lnTo>
                  <a:pt x="936116" y="468122"/>
                </a:lnTo>
                <a:lnTo>
                  <a:pt x="933700" y="420253"/>
                </a:lnTo>
                <a:lnTo>
                  <a:pt x="926607" y="373768"/>
                </a:lnTo>
                <a:lnTo>
                  <a:pt x="915074" y="328903"/>
                </a:lnTo>
                <a:lnTo>
                  <a:pt x="899334" y="285892"/>
                </a:lnTo>
                <a:lnTo>
                  <a:pt x="879624" y="244971"/>
                </a:lnTo>
                <a:lnTo>
                  <a:pt x="856178" y="206375"/>
                </a:lnTo>
                <a:lnTo>
                  <a:pt x="829232" y="170338"/>
                </a:lnTo>
                <a:lnTo>
                  <a:pt x="799020" y="137096"/>
                </a:lnTo>
                <a:lnTo>
                  <a:pt x="765778" y="106884"/>
                </a:lnTo>
                <a:lnTo>
                  <a:pt x="729741" y="79938"/>
                </a:lnTo>
                <a:lnTo>
                  <a:pt x="691145" y="56492"/>
                </a:lnTo>
                <a:lnTo>
                  <a:pt x="650224" y="36782"/>
                </a:lnTo>
                <a:lnTo>
                  <a:pt x="607213" y="21042"/>
                </a:lnTo>
                <a:lnTo>
                  <a:pt x="562348" y="9509"/>
                </a:lnTo>
                <a:lnTo>
                  <a:pt x="515863" y="2416"/>
                </a:lnTo>
                <a:lnTo>
                  <a:pt x="467994" y="0"/>
                </a:lnTo>
                <a:close/>
              </a:path>
            </a:pathLst>
          </a:custGeom>
          <a:solidFill>
            <a:srgbClr val="3BB7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029200" y="2133600"/>
            <a:ext cx="842492" cy="8424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392679" y="889635"/>
            <a:ext cx="1982470" cy="1982470"/>
          </a:xfrm>
          <a:custGeom>
            <a:avLst/>
            <a:gdLst/>
            <a:ahLst/>
            <a:cxnLst/>
            <a:rect l="l" t="t" r="r" b="b"/>
            <a:pathLst>
              <a:path w="1982470" h="1982470">
                <a:moveTo>
                  <a:pt x="991361" y="0"/>
                </a:moveTo>
                <a:lnTo>
                  <a:pt x="1042416" y="1269"/>
                </a:lnTo>
                <a:lnTo>
                  <a:pt x="1092581" y="5334"/>
                </a:lnTo>
                <a:lnTo>
                  <a:pt x="1142365" y="11302"/>
                </a:lnTo>
                <a:lnTo>
                  <a:pt x="1191514" y="20319"/>
                </a:lnTo>
                <a:lnTo>
                  <a:pt x="1286002" y="44576"/>
                </a:lnTo>
                <a:lnTo>
                  <a:pt x="1377060" y="78104"/>
                </a:lnTo>
                <a:lnTo>
                  <a:pt x="1464056" y="119761"/>
                </a:lnTo>
                <a:lnTo>
                  <a:pt x="1545462" y="169163"/>
                </a:lnTo>
                <a:lnTo>
                  <a:pt x="1621917" y="226187"/>
                </a:lnTo>
                <a:lnTo>
                  <a:pt x="1692274" y="290575"/>
                </a:lnTo>
                <a:lnTo>
                  <a:pt x="1756283" y="360934"/>
                </a:lnTo>
                <a:lnTo>
                  <a:pt x="1813306" y="437006"/>
                </a:lnTo>
                <a:lnTo>
                  <a:pt x="1862708" y="518794"/>
                </a:lnTo>
                <a:lnTo>
                  <a:pt x="1904365" y="605409"/>
                </a:lnTo>
                <a:lnTo>
                  <a:pt x="1937893" y="696467"/>
                </a:lnTo>
                <a:lnTo>
                  <a:pt x="1962149" y="791337"/>
                </a:lnTo>
                <a:lnTo>
                  <a:pt x="1971040" y="840486"/>
                </a:lnTo>
                <a:lnTo>
                  <a:pt x="1977135" y="889888"/>
                </a:lnTo>
                <a:lnTo>
                  <a:pt x="1981199" y="940435"/>
                </a:lnTo>
                <a:lnTo>
                  <a:pt x="1982470" y="991488"/>
                </a:lnTo>
                <a:lnTo>
                  <a:pt x="1981199" y="1042415"/>
                </a:lnTo>
                <a:lnTo>
                  <a:pt x="1977135" y="1092580"/>
                </a:lnTo>
                <a:lnTo>
                  <a:pt x="1971040" y="1142364"/>
                </a:lnTo>
                <a:lnTo>
                  <a:pt x="1962149" y="1191514"/>
                </a:lnTo>
                <a:lnTo>
                  <a:pt x="1937893" y="1286002"/>
                </a:lnTo>
                <a:lnTo>
                  <a:pt x="1904745" y="1377061"/>
                </a:lnTo>
                <a:lnTo>
                  <a:pt x="1862708" y="1464055"/>
                </a:lnTo>
                <a:lnTo>
                  <a:pt x="1813306" y="1545463"/>
                </a:lnTo>
                <a:lnTo>
                  <a:pt x="1756283" y="1621916"/>
                </a:lnTo>
                <a:lnTo>
                  <a:pt x="1692274" y="1692275"/>
                </a:lnTo>
                <a:lnTo>
                  <a:pt x="1621917" y="1756282"/>
                </a:lnTo>
                <a:lnTo>
                  <a:pt x="1545335" y="1813305"/>
                </a:lnTo>
                <a:lnTo>
                  <a:pt x="1463674" y="1862709"/>
                </a:lnTo>
                <a:lnTo>
                  <a:pt x="1377060" y="1904364"/>
                </a:lnTo>
                <a:lnTo>
                  <a:pt x="1286002" y="1937892"/>
                </a:lnTo>
                <a:lnTo>
                  <a:pt x="1191133" y="1962150"/>
                </a:lnTo>
                <a:lnTo>
                  <a:pt x="1142365" y="1971039"/>
                </a:lnTo>
                <a:lnTo>
                  <a:pt x="1092581" y="1977136"/>
                </a:lnTo>
                <a:lnTo>
                  <a:pt x="1042416" y="1981200"/>
                </a:lnTo>
                <a:lnTo>
                  <a:pt x="991361" y="1982469"/>
                </a:lnTo>
                <a:lnTo>
                  <a:pt x="940434" y="1981200"/>
                </a:lnTo>
                <a:lnTo>
                  <a:pt x="890269" y="1977136"/>
                </a:lnTo>
                <a:lnTo>
                  <a:pt x="840486" y="1971166"/>
                </a:lnTo>
                <a:lnTo>
                  <a:pt x="791337" y="1962150"/>
                </a:lnTo>
                <a:lnTo>
                  <a:pt x="696468" y="1937892"/>
                </a:lnTo>
                <a:lnTo>
                  <a:pt x="605408" y="1904745"/>
                </a:lnTo>
                <a:lnTo>
                  <a:pt x="518794" y="1862709"/>
                </a:lnTo>
                <a:lnTo>
                  <a:pt x="437006" y="1813305"/>
                </a:lnTo>
                <a:lnTo>
                  <a:pt x="360933" y="1756282"/>
                </a:lnTo>
                <a:lnTo>
                  <a:pt x="290575" y="1692275"/>
                </a:lnTo>
                <a:lnTo>
                  <a:pt x="226187" y="1621916"/>
                </a:lnTo>
                <a:lnTo>
                  <a:pt x="169163" y="1545336"/>
                </a:lnTo>
                <a:lnTo>
                  <a:pt x="119761" y="1463675"/>
                </a:lnTo>
                <a:lnTo>
                  <a:pt x="77724" y="1377061"/>
                </a:lnTo>
                <a:lnTo>
                  <a:pt x="44450" y="1286002"/>
                </a:lnTo>
                <a:lnTo>
                  <a:pt x="20319" y="1191132"/>
                </a:lnTo>
                <a:lnTo>
                  <a:pt x="11302" y="1142364"/>
                </a:lnTo>
                <a:lnTo>
                  <a:pt x="4825" y="1092580"/>
                </a:lnTo>
                <a:lnTo>
                  <a:pt x="1269" y="1042288"/>
                </a:lnTo>
                <a:lnTo>
                  <a:pt x="0" y="991488"/>
                </a:lnTo>
                <a:lnTo>
                  <a:pt x="1269" y="940435"/>
                </a:lnTo>
                <a:lnTo>
                  <a:pt x="5333" y="890269"/>
                </a:lnTo>
                <a:lnTo>
                  <a:pt x="11302" y="840486"/>
                </a:lnTo>
                <a:lnTo>
                  <a:pt x="20319" y="791337"/>
                </a:lnTo>
                <a:lnTo>
                  <a:pt x="44576" y="696467"/>
                </a:lnTo>
                <a:lnTo>
                  <a:pt x="78105" y="605409"/>
                </a:lnTo>
                <a:lnTo>
                  <a:pt x="119761" y="518794"/>
                </a:lnTo>
                <a:lnTo>
                  <a:pt x="169163" y="437006"/>
                </a:lnTo>
                <a:lnTo>
                  <a:pt x="226187" y="360934"/>
                </a:lnTo>
                <a:lnTo>
                  <a:pt x="290575" y="290575"/>
                </a:lnTo>
                <a:lnTo>
                  <a:pt x="360933" y="226313"/>
                </a:lnTo>
                <a:lnTo>
                  <a:pt x="437006" y="169163"/>
                </a:lnTo>
                <a:lnTo>
                  <a:pt x="518794" y="119761"/>
                </a:lnTo>
                <a:lnTo>
                  <a:pt x="605408" y="77724"/>
                </a:lnTo>
                <a:lnTo>
                  <a:pt x="696468" y="44576"/>
                </a:lnTo>
                <a:lnTo>
                  <a:pt x="791337" y="20319"/>
                </a:lnTo>
                <a:lnTo>
                  <a:pt x="840486" y="11429"/>
                </a:lnTo>
                <a:lnTo>
                  <a:pt x="889889" y="4825"/>
                </a:lnTo>
                <a:lnTo>
                  <a:pt x="940561" y="1269"/>
                </a:lnTo>
                <a:lnTo>
                  <a:pt x="991361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33400" y="762000"/>
            <a:ext cx="1944192" cy="19591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64514" y="889635"/>
            <a:ext cx="1982470" cy="1997710"/>
          </a:xfrm>
          <a:custGeom>
            <a:avLst/>
            <a:gdLst/>
            <a:ahLst/>
            <a:cxnLst/>
            <a:rect l="l" t="t" r="r" b="b"/>
            <a:pathLst>
              <a:path w="1982470" h="1997710">
                <a:moveTo>
                  <a:pt x="991438" y="0"/>
                </a:moveTo>
                <a:lnTo>
                  <a:pt x="1042365" y="1269"/>
                </a:lnTo>
                <a:lnTo>
                  <a:pt x="1092530" y="5334"/>
                </a:lnTo>
                <a:lnTo>
                  <a:pt x="1142314" y="11302"/>
                </a:lnTo>
                <a:lnTo>
                  <a:pt x="1191590" y="20319"/>
                </a:lnTo>
                <a:lnTo>
                  <a:pt x="1286078" y="44957"/>
                </a:lnTo>
                <a:lnTo>
                  <a:pt x="1377137" y="78486"/>
                </a:lnTo>
                <a:lnTo>
                  <a:pt x="1464132" y="120650"/>
                </a:lnTo>
                <a:lnTo>
                  <a:pt x="1545412" y="170814"/>
                </a:lnTo>
                <a:lnTo>
                  <a:pt x="1621866" y="228218"/>
                </a:lnTo>
                <a:lnTo>
                  <a:pt x="1692351" y="292607"/>
                </a:lnTo>
                <a:lnTo>
                  <a:pt x="1756232" y="363347"/>
                </a:lnTo>
                <a:lnTo>
                  <a:pt x="1813255" y="440309"/>
                </a:lnTo>
                <a:lnTo>
                  <a:pt x="1862658" y="522859"/>
                </a:lnTo>
                <a:lnTo>
                  <a:pt x="1904314" y="610235"/>
                </a:lnTo>
                <a:lnTo>
                  <a:pt x="1937969" y="702055"/>
                </a:lnTo>
                <a:lnTo>
                  <a:pt x="1962099" y="797305"/>
                </a:lnTo>
                <a:lnTo>
                  <a:pt x="1971116" y="846836"/>
                </a:lnTo>
                <a:lnTo>
                  <a:pt x="1977085" y="896619"/>
                </a:lnTo>
                <a:lnTo>
                  <a:pt x="1981149" y="947547"/>
                </a:lnTo>
                <a:lnTo>
                  <a:pt x="1982419" y="998981"/>
                </a:lnTo>
                <a:lnTo>
                  <a:pt x="1981149" y="1050416"/>
                </a:lnTo>
                <a:lnTo>
                  <a:pt x="1977085" y="1100836"/>
                </a:lnTo>
                <a:lnTo>
                  <a:pt x="1971116" y="1151001"/>
                </a:lnTo>
                <a:lnTo>
                  <a:pt x="1962099" y="1200277"/>
                </a:lnTo>
                <a:lnTo>
                  <a:pt x="1937969" y="1295907"/>
                </a:lnTo>
                <a:lnTo>
                  <a:pt x="1904695" y="1387728"/>
                </a:lnTo>
                <a:lnTo>
                  <a:pt x="1862658" y="1474724"/>
                </a:lnTo>
                <a:lnTo>
                  <a:pt x="1813255" y="1557274"/>
                </a:lnTo>
                <a:lnTo>
                  <a:pt x="1756232" y="1634109"/>
                </a:lnTo>
                <a:lnTo>
                  <a:pt x="1692351" y="1704975"/>
                </a:lnTo>
                <a:lnTo>
                  <a:pt x="1621866" y="1769237"/>
                </a:lnTo>
                <a:lnTo>
                  <a:pt x="1545412" y="1826767"/>
                </a:lnTo>
                <a:lnTo>
                  <a:pt x="1463751" y="1876932"/>
                </a:lnTo>
                <a:lnTo>
                  <a:pt x="1377137" y="1918969"/>
                </a:lnTo>
                <a:lnTo>
                  <a:pt x="1286078" y="1952625"/>
                </a:lnTo>
                <a:lnTo>
                  <a:pt x="1191082" y="1977263"/>
                </a:lnTo>
                <a:lnTo>
                  <a:pt x="1142314" y="1985772"/>
                </a:lnTo>
                <a:lnTo>
                  <a:pt x="1092530" y="1992249"/>
                </a:lnTo>
                <a:lnTo>
                  <a:pt x="1042365" y="1995931"/>
                </a:lnTo>
                <a:lnTo>
                  <a:pt x="991438" y="1997455"/>
                </a:lnTo>
                <a:lnTo>
                  <a:pt x="940384" y="1996313"/>
                </a:lnTo>
                <a:lnTo>
                  <a:pt x="890219" y="1992249"/>
                </a:lnTo>
                <a:lnTo>
                  <a:pt x="840562" y="1986152"/>
                </a:lnTo>
                <a:lnTo>
                  <a:pt x="791286" y="1977263"/>
                </a:lnTo>
                <a:lnTo>
                  <a:pt x="696417" y="1952625"/>
                </a:lnTo>
                <a:lnTo>
                  <a:pt x="605294" y="1918969"/>
                </a:lnTo>
                <a:lnTo>
                  <a:pt x="518680" y="1876932"/>
                </a:lnTo>
                <a:lnTo>
                  <a:pt x="436930" y="1826767"/>
                </a:lnTo>
                <a:lnTo>
                  <a:pt x="360870" y="1769237"/>
                </a:lnTo>
                <a:lnTo>
                  <a:pt x="290499" y="1704975"/>
                </a:lnTo>
                <a:lnTo>
                  <a:pt x="226174" y="1634236"/>
                </a:lnTo>
                <a:lnTo>
                  <a:pt x="169087" y="1557274"/>
                </a:lnTo>
                <a:lnTo>
                  <a:pt x="119748" y="1474724"/>
                </a:lnTo>
                <a:lnTo>
                  <a:pt x="77673" y="1387728"/>
                </a:lnTo>
                <a:lnTo>
                  <a:pt x="44475" y="1295907"/>
                </a:lnTo>
                <a:lnTo>
                  <a:pt x="20269" y="1200277"/>
                </a:lnTo>
                <a:lnTo>
                  <a:pt x="11341" y="1151127"/>
                </a:lnTo>
                <a:lnTo>
                  <a:pt x="4851" y="1100836"/>
                </a:lnTo>
                <a:lnTo>
                  <a:pt x="1206" y="1050289"/>
                </a:lnTo>
                <a:lnTo>
                  <a:pt x="0" y="998981"/>
                </a:lnTo>
                <a:lnTo>
                  <a:pt x="1206" y="947547"/>
                </a:lnTo>
                <a:lnTo>
                  <a:pt x="5257" y="896619"/>
                </a:lnTo>
                <a:lnTo>
                  <a:pt x="11315" y="846836"/>
                </a:lnTo>
                <a:lnTo>
                  <a:pt x="20269" y="797305"/>
                </a:lnTo>
                <a:lnTo>
                  <a:pt x="44488" y="702055"/>
                </a:lnTo>
                <a:lnTo>
                  <a:pt x="78066" y="610235"/>
                </a:lnTo>
                <a:lnTo>
                  <a:pt x="119722" y="522859"/>
                </a:lnTo>
                <a:lnTo>
                  <a:pt x="169087" y="440309"/>
                </a:lnTo>
                <a:lnTo>
                  <a:pt x="226174" y="363347"/>
                </a:lnTo>
                <a:lnTo>
                  <a:pt x="290499" y="292607"/>
                </a:lnTo>
                <a:lnTo>
                  <a:pt x="360870" y="228218"/>
                </a:lnTo>
                <a:lnTo>
                  <a:pt x="436930" y="170814"/>
                </a:lnTo>
                <a:lnTo>
                  <a:pt x="518680" y="120650"/>
                </a:lnTo>
                <a:lnTo>
                  <a:pt x="605294" y="78486"/>
                </a:lnTo>
                <a:lnTo>
                  <a:pt x="696417" y="44957"/>
                </a:lnTo>
                <a:lnTo>
                  <a:pt x="791286" y="20319"/>
                </a:lnTo>
                <a:lnTo>
                  <a:pt x="840435" y="11302"/>
                </a:lnTo>
                <a:lnTo>
                  <a:pt x="889838" y="5334"/>
                </a:lnTo>
                <a:lnTo>
                  <a:pt x="940384" y="1269"/>
                </a:lnTo>
                <a:lnTo>
                  <a:pt x="991438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98" name="Picture 2" descr="Z:\Гаращенко Анастасия\для отчёта\ГО ЧС\IMG_559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838200"/>
            <a:ext cx="2362200" cy="2209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" name="Рисунок 37" descr="МО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16</a:t>
            </a:r>
            <a:endParaRPr lang="ru-RU" dirty="0"/>
          </a:p>
        </p:txBody>
      </p:sp>
      <p:pic>
        <p:nvPicPr>
          <p:cNvPr id="13" name="Picture 2" descr="\\Server\фото\ДАЧНОЕ АРХИВ ФОТО\2017\II КВАРТАЛ\Занятие ГО и ЧС для населения 25.05.2017\IMG_551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33600" y="685800"/>
            <a:ext cx="2438400" cy="2362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33" name="Диаграмма 32"/>
          <p:cNvGraphicFramePr/>
          <p:nvPr>
            <p:extLst>
              <p:ext uri="{D42A27DB-BD31-4B8C-83A1-F6EECF244321}">
                <p14:modId xmlns:p14="http://schemas.microsoft.com/office/powerpoint/2010/main" val="3297556101"/>
              </p:ext>
            </p:extLst>
          </p:nvPr>
        </p:nvGraphicFramePr>
        <p:xfrm>
          <a:off x="-457200" y="3048000"/>
          <a:ext cx="6705600" cy="292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834339" y="145160"/>
            <a:ext cx="5257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РАСХОДЫ НА НАЦИОНАЛЬНУЮ</a:t>
            </a:r>
            <a:r>
              <a:rPr sz="1800" b="1" spc="-70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171717"/>
                </a:solidFill>
                <a:latin typeface="Century Gothic"/>
                <a:cs typeface="Century Gothic"/>
              </a:rPr>
              <a:t>ЭКОНОМИКУ</a:t>
            </a:r>
            <a:endParaRPr sz="1800">
              <a:latin typeface="Century Gothic"/>
              <a:cs typeface="Century Gothic"/>
            </a:endParaRPr>
          </a:p>
        </p:txBody>
      </p:sp>
      <p:graphicFrame>
        <p:nvGraphicFramePr>
          <p:cNvPr id="13" name="object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0283400"/>
              </p:ext>
            </p:extLst>
          </p:nvPr>
        </p:nvGraphicFramePr>
        <p:xfrm>
          <a:off x="304800" y="762000"/>
          <a:ext cx="8498205" cy="1600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60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24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24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24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942">
                <a:tc>
                  <a:txBody>
                    <a:bodyPr/>
                    <a:lstStyle/>
                    <a:p>
                      <a:pPr>
                        <a:lnSpc>
                          <a:spcPts val="930"/>
                        </a:lnSpc>
                      </a:pPr>
                      <a:endParaRPr sz="140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7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5" dirty="0" smtClean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20</a:t>
                      </a:r>
                      <a:r>
                        <a:rPr lang="ru-RU" sz="1800" b="1" spc="-5" dirty="0" smtClean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24г.</a:t>
                      </a:r>
                      <a:endParaRPr sz="1800" dirty="0">
                        <a:latin typeface="Century Gothic"/>
                        <a:cs typeface="Century Gothic"/>
                      </a:endParaRPr>
                    </a:p>
                  </a:txBody>
                  <a:tcPr marL="0" marR="0" marT="4127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BB7B9"/>
                    </a:solidFill>
                  </a:tcPr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5" dirty="0" smtClean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20</a:t>
                      </a:r>
                      <a:r>
                        <a:rPr lang="ru-RU" sz="1800" b="1" spc="-5" dirty="0" smtClean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25г.</a:t>
                      </a:r>
                      <a:endParaRPr sz="1800" dirty="0">
                        <a:latin typeface="Century Gothic"/>
                        <a:cs typeface="Century Gothic"/>
                      </a:endParaRPr>
                    </a:p>
                  </a:txBody>
                  <a:tcPr marL="0" marR="0" marT="4127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BB7B9"/>
                    </a:solidFill>
                  </a:tcPr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5" dirty="0" smtClean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20</a:t>
                      </a:r>
                      <a:r>
                        <a:rPr lang="ru-RU" sz="1800" b="1" spc="-5" dirty="0" smtClean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26г.</a:t>
                      </a:r>
                      <a:endParaRPr sz="1800" dirty="0">
                        <a:latin typeface="Century Gothic"/>
                        <a:cs typeface="Century Gothic"/>
                      </a:endParaRPr>
                    </a:p>
                  </a:txBody>
                  <a:tcPr marL="0" marR="0" marT="4127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BB7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9258">
                <a:tc>
                  <a:txBody>
                    <a:bodyPr/>
                    <a:lstStyle/>
                    <a:p>
                      <a:pPr marL="567690">
                        <a:lnSpc>
                          <a:spcPts val="1100"/>
                        </a:lnSpc>
                        <a:spcBef>
                          <a:spcPts val="350"/>
                        </a:spcBef>
                      </a:pPr>
                      <a:r>
                        <a:rPr sz="1000" b="1" spc="-5" dirty="0">
                          <a:latin typeface="Century Gothic"/>
                          <a:cs typeface="Century Gothic"/>
                        </a:rPr>
                        <a:t>ОБЩЕЭКОНОМИЧЕСКИЕ</a:t>
                      </a:r>
                      <a:r>
                        <a:rPr sz="1000" b="1" spc="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b="1" spc="-5" dirty="0">
                          <a:latin typeface="Century Gothic"/>
                          <a:cs typeface="Century Gothic"/>
                        </a:rPr>
                        <a:t>ВОПРОСЫ</a:t>
                      </a:r>
                      <a:endParaRPr sz="1000" dirty="0">
                        <a:latin typeface="Century Gothic"/>
                        <a:cs typeface="Century Gothic"/>
                      </a:endParaRPr>
                    </a:p>
                    <a:p>
                      <a:pPr marL="567690">
                        <a:lnSpc>
                          <a:spcPts val="1320"/>
                        </a:lnSpc>
                        <a:buSzPct val="110000"/>
                        <a:buFont typeface="Wingdings"/>
                        <a:buChar char=""/>
                        <a:tabLst>
                          <a:tab pos="688340" algn="l"/>
                        </a:tabLst>
                      </a:pPr>
                      <a:r>
                        <a:rPr lang="ru-RU" sz="1000" spc="-5" dirty="0" smtClean="0">
                          <a:latin typeface="Century Gothic"/>
                          <a:cs typeface="Century Gothic"/>
                        </a:rPr>
                        <a:t>Организация</a:t>
                      </a:r>
                      <a:r>
                        <a:rPr lang="ru-RU" sz="1000" spc="-5" baseline="0" dirty="0" smtClean="0">
                          <a:latin typeface="Century Gothic"/>
                          <a:cs typeface="Century Gothic"/>
                        </a:rPr>
                        <a:t> и финансирование временного трудоустройства </a:t>
                      </a:r>
                    </a:p>
                    <a:p>
                      <a:pPr marL="567690">
                        <a:lnSpc>
                          <a:spcPts val="1320"/>
                        </a:lnSpc>
                        <a:buSzPct val="110000"/>
                        <a:buFont typeface="Wingdings"/>
                        <a:buNone/>
                        <a:tabLst>
                          <a:tab pos="688340" algn="l"/>
                        </a:tabLst>
                      </a:pPr>
                      <a:r>
                        <a:rPr lang="ru-RU" sz="1000" spc="-5" baseline="0" dirty="0" smtClean="0">
                          <a:latin typeface="Century Gothic"/>
                          <a:cs typeface="Century Gothic"/>
                        </a:rPr>
                        <a:t>несовершеннолетних в возрасте от 14 до 18 лет в свободное от учебы время на территории МО Дачное</a:t>
                      </a:r>
                      <a:endParaRPr sz="1000" dirty="0">
                        <a:latin typeface="Century Gothic"/>
                        <a:cs typeface="Century Gothic"/>
                      </a:endParaRPr>
                    </a:p>
                  </a:txBody>
                  <a:tcPr marL="0" marR="0" marT="4445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050" dirty="0">
                        <a:latin typeface="Times New Roman"/>
                        <a:cs typeface="Times New Roman"/>
                      </a:endParaRPr>
                    </a:p>
                    <a:p>
                      <a:pPr marL="3810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ru-RU" sz="1600" b="1" spc="-10" dirty="0" smtClean="0">
                          <a:solidFill>
                            <a:srgbClr val="393939"/>
                          </a:solidFill>
                          <a:latin typeface="Century Gothic"/>
                          <a:cs typeface="Century Gothic"/>
                        </a:rPr>
                        <a:t>642</a:t>
                      </a:r>
                      <a:r>
                        <a:rPr sz="1600" b="1" spc="-10" dirty="0" smtClean="0">
                          <a:solidFill>
                            <a:srgbClr val="393939"/>
                          </a:solidFill>
                          <a:latin typeface="Century Gothic"/>
                          <a:cs typeface="Century Gothic"/>
                        </a:rPr>
                        <a:t>,</a:t>
                      </a:r>
                      <a:r>
                        <a:rPr lang="ru-RU" sz="1600" b="1" spc="-10" dirty="0" smtClean="0">
                          <a:solidFill>
                            <a:srgbClr val="393939"/>
                          </a:solidFill>
                          <a:latin typeface="Century Gothic"/>
                          <a:cs typeface="Century Gothic"/>
                        </a:rPr>
                        <a:t>8  тыс. руб.</a:t>
                      </a:r>
                      <a:endParaRPr sz="1600" dirty="0">
                        <a:latin typeface="Century Gothic"/>
                        <a:cs typeface="Century Gothic"/>
                      </a:endParaRPr>
                    </a:p>
                  </a:txBody>
                  <a:tcPr marL="0" marR="0" marT="1905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050" dirty="0">
                        <a:latin typeface="Times New Roman"/>
                        <a:cs typeface="Times New Roman"/>
                      </a:endParaRPr>
                    </a:p>
                    <a:p>
                      <a:pPr marL="374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ru-RU" sz="1600" b="1" spc="-10" dirty="0" smtClean="0">
                          <a:solidFill>
                            <a:srgbClr val="393939"/>
                          </a:solidFill>
                          <a:latin typeface="Century Gothic"/>
                          <a:cs typeface="Century Gothic"/>
                        </a:rPr>
                        <a:t>669</a:t>
                      </a:r>
                      <a:r>
                        <a:rPr sz="1600" b="1" spc="-10" dirty="0" smtClean="0">
                          <a:solidFill>
                            <a:srgbClr val="393939"/>
                          </a:solidFill>
                          <a:latin typeface="Century Gothic"/>
                          <a:cs typeface="Century Gothic"/>
                        </a:rPr>
                        <a:t>,</a:t>
                      </a:r>
                      <a:r>
                        <a:rPr lang="ru-RU" sz="1600" b="1" spc="-10" dirty="0" smtClean="0">
                          <a:solidFill>
                            <a:srgbClr val="393939"/>
                          </a:solidFill>
                          <a:latin typeface="Century Gothic"/>
                          <a:cs typeface="Century Gothic"/>
                        </a:rPr>
                        <a:t>5 тыс. руб.</a:t>
                      </a:r>
                      <a:endParaRPr sz="1600" dirty="0">
                        <a:latin typeface="Century Gothic"/>
                        <a:cs typeface="Century Gothic"/>
                      </a:endParaRPr>
                    </a:p>
                  </a:txBody>
                  <a:tcPr marL="0" marR="0" marT="1905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050" dirty="0">
                        <a:latin typeface="Times New Roman"/>
                        <a:cs typeface="Times New Roman"/>
                      </a:endParaRPr>
                    </a:p>
                    <a:p>
                      <a:pPr marL="374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ru-RU" sz="1600" b="1" spc="-10" dirty="0" smtClean="0">
                          <a:solidFill>
                            <a:srgbClr val="393939"/>
                          </a:solidFill>
                          <a:latin typeface="Century Gothic"/>
                          <a:cs typeface="Century Gothic"/>
                        </a:rPr>
                        <a:t>696</a:t>
                      </a:r>
                      <a:r>
                        <a:rPr sz="1600" b="1" spc="-10" dirty="0" smtClean="0">
                          <a:solidFill>
                            <a:srgbClr val="393939"/>
                          </a:solidFill>
                          <a:latin typeface="Century Gothic"/>
                          <a:cs typeface="Century Gothic"/>
                        </a:rPr>
                        <a:t>,</a:t>
                      </a:r>
                      <a:r>
                        <a:rPr lang="ru-RU" sz="1600" b="1" spc="-10" dirty="0" smtClean="0">
                          <a:solidFill>
                            <a:srgbClr val="393939"/>
                          </a:solidFill>
                          <a:latin typeface="Century Gothic"/>
                          <a:cs typeface="Century Gothic"/>
                        </a:rPr>
                        <a:t>2 тыс. руб.</a:t>
                      </a:r>
                      <a:endParaRPr sz="1600" dirty="0">
                        <a:latin typeface="Century Gothic"/>
                        <a:cs typeface="Century Gothic"/>
                      </a:endParaRPr>
                    </a:p>
                  </a:txBody>
                  <a:tcPr marL="0" marR="0" marT="1905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" name="object 20"/>
          <p:cNvSpPr/>
          <p:nvPr/>
        </p:nvSpPr>
        <p:spPr>
          <a:xfrm>
            <a:off x="304800" y="1143000"/>
            <a:ext cx="442595" cy="442595"/>
          </a:xfrm>
          <a:custGeom>
            <a:avLst/>
            <a:gdLst/>
            <a:ahLst/>
            <a:cxnLst/>
            <a:rect l="l" t="t" r="r" b="b"/>
            <a:pathLst>
              <a:path w="442595" h="442594">
                <a:moveTo>
                  <a:pt x="221145" y="0"/>
                </a:moveTo>
                <a:lnTo>
                  <a:pt x="176576" y="4494"/>
                </a:lnTo>
                <a:lnTo>
                  <a:pt x="135065" y="17385"/>
                </a:lnTo>
                <a:lnTo>
                  <a:pt x="97500" y="37779"/>
                </a:lnTo>
                <a:lnTo>
                  <a:pt x="64771" y="64785"/>
                </a:lnTo>
                <a:lnTo>
                  <a:pt x="37767" y="97513"/>
                </a:lnTo>
                <a:lnTo>
                  <a:pt x="17378" y="135070"/>
                </a:lnTo>
                <a:lnTo>
                  <a:pt x="4492" y="176565"/>
                </a:lnTo>
                <a:lnTo>
                  <a:pt x="0" y="221106"/>
                </a:lnTo>
                <a:lnTo>
                  <a:pt x="4492" y="265690"/>
                </a:lnTo>
                <a:lnTo>
                  <a:pt x="17378" y="307216"/>
                </a:lnTo>
                <a:lnTo>
                  <a:pt x="37767" y="344796"/>
                </a:lnTo>
                <a:lnTo>
                  <a:pt x="64771" y="377539"/>
                </a:lnTo>
                <a:lnTo>
                  <a:pt x="97500" y="404555"/>
                </a:lnTo>
                <a:lnTo>
                  <a:pt x="135065" y="424953"/>
                </a:lnTo>
                <a:lnTo>
                  <a:pt x="176576" y="437845"/>
                </a:lnTo>
                <a:lnTo>
                  <a:pt x="221145" y="442340"/>
                </a:lnTo>
                <a:lnTo>
                  <a:pt x="265714" y="437845"/>
                </a:lnTo>
                <a:lnTo>
                  <a:pt x="307227" y="424953"/>
                </a:lnTo>
                <a:lnTo>
                  <a:pt x="344793" y="404555"/>
                </a:lnTo>
                <a:lnTo>
                  <a:pt x="377524" y="377539"/>
                </a:lnTo>
                <a:lnTo>
                  <a:pt x="404530" y="344796"/>
                </a:lnTo>
                <a:lnTo>
                  <a:pt x="424922" y="307216"/>
                </a:lnTo>
                <a:lnTo>
                  <a:pt x="437809" y="265690"/>
                </a:lnTo>
                <a:lnTo>
                  <a:pt x="442302" y="221106"/>
                </a:lnTo>
                <a:lnTo>
                  <a:pt x="437809" y="176565"/>
                </a:lnTo>
                <a:lnTo>
                  <a:pt x="424922" y="135070"/>
                </a:lnTo>
                <a:lnTo>
                  <a:pt x="404530" y="97513"/>
                </a:lnTo>
                <a:lnTo>
                  <a:pt x="377524" y="64785"/>
                </a:lnTo>
                <a:lnTo>
                  <a:pt x="344793" y="37779"/>
                </a:lnTo>
                <a:lnTo>
                  <a:pt x="307227" y="17385"/>
                </a:lnTo>
                <a:lnTo>
                  <a:pt x="265714" y="4494"/>
                </a:lnTo>
                <a:lnTo>
                  <a:pt x="221145" y="0"/>
                </a:lnTo>
                <a:close/>
              </a:path>
            </a:pathLst>
          </a:custGeom>
          <a:solidFill>
            <a:srgbClr val="3BB7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81000" y="1219200"/>
            <a:ext cx="294868" cy="2948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122" name="Picture 2" descr="Z:\Гаращенко Анастасия\для отчёта\трудоустройство\IMG_726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2971800"/>
            <a:ext cx="3429000" cy="30928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 descr="МО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17</a:t>
            </a:r>
            <a:endParaRPr lang="ru-RU" dirty="0"/>
          </a:p>
        </p:txBody>
      </p:sp>
      <p:pic>
        <p:nvPicPr>
          <p:cNvPr id="8194" name="Picture 2" descr="\\Server\фото\ДАЧНОЕ АРХИВ ФОТО\2015\3 КВАРТАЛ\трудовой лагерь\DSC0517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14800" y="2971800"/>
            <a:ext cx="3352800" cy="3124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Z:\Гаращенко Анастасия\для отчёта\благоустройство\Голикова 94 11.08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2553" y="2105079"/>
            <a:ext cx="2667000" cy="25298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object 8"/>
          <p:cNvSpPr txBox="1"/>
          <p:nvPr/>
        </p:nvSpPr>
        <p:spPr>
          <a:xfrm>
            <a:off x="2711830" y="2043176"/>
            <a:ext cx="3543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Century Gothic"/>
                <a:cs typeface="Century Gothic"/>
              </a:rPr>
              <a:t>1166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834339" y="145160"/>
            <a:ext cx="64293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РАСХОДЫ НА ЖИЛИЩНО-КОММУНАЛЬНОЕ</a:t>
            </a:r>
            <a:r>
              <a:rPr spc="-60" dirty="0"/>
              <a:t> </a:t>
            </a:r>
            <a:r>
              <a:rPr spc="-5" dirty="0"/>
              <a:t>ХОЗЯЙСТВО</a:t>
            </a:r>
          </a:p>
        </p:txBody>
      </p:sp>
      <p:sp>
        <p:nvSpPr>
          <p:cNvPr id="12" name="object 12"/>
          <p:cNvSpPr/>
          <p:nvPr/>
        </p:nvSpPr>
        <p:spPr>
          <a:xfrm>
            <a:off x="5652134" y="548639"/>
            <a:ext cx="3263266" cy="1648831"/>
          </a:xfrm>
          <a:custGeom>
            <a:avLst/>
            <a:gdLst/>
            <a:ahLst/>
            <a:cxnLst/>
            <a:rect l="l" t="t" r="r" b="b"/>
            <a:pathLst>
              <a:path w="3240404" h="2778125">
                <a:moveTo>
                  <a:pt x="0" y="2777743"/>
                </a:moveTo>
                <a:lnTo>
                  <a:pt x="3240405" y="2777743"/>
                </a:lnTo>
                <a:lnTo>
                  <a:pt x="3240405" y="0"/>
                </a:lnTo>
                <a:lnTo>
                  <a:pt x="0" y="0"/>
                </a:lnTo>
                <a:lnTo>
                  <a:pt x="0" y="2777743"/>
                </a:lnTo>
                <a:close/>
              </a:path>
            </a:pathLst>
          </a:custGeom>
          <a:ln w="28575">
            <a:solidFill>
              <a:srgbClr val="5C6E7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744590" y="578866"/>
            <a:ext cx="2915920" cy="1750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latin typeface="Century Gothic"/>
                <a:cs typeface="Century Gothic"/>
              </a:rPr>
              <a:t>Расходы </a:t>
            </a:r>
            <a:r>
              <a:rPr sz="1050" spc="-5" dirty="0" err="1">
                <a:latin typeface="Century Gothic"/>
                <a:cs typeface="Century Gothic"/>
              </a:rPr>
              <a:t>будут</a:t>
            </a:r>
            <a:r>
              <a:rPr sz="1050" spc="-5" dirty="0">
                <a:latin typeface="Century Gothic"/>
                <a:cs typeface="Century Gothic"/>
              </a:rPr>
              <a:t> </a:t>
            </a:r>
            <a:r>
              <a:rPr sz="1050" spc="-5" dirty="0" err="1" smtClean="0">
                <a:latin typeface="Century Gothic"/>
                <a:cs typeface="Century Gothic"/>
              </a:rPr>
              <a:t>финансироваться</a:t>
            </a:r>
            <a:r>
              <a:rPr lang="ru-RU" sz="1050" spc="-5" dirty="0" smtClean="0">
                <a:latin typeface="Century Gothic"/>
                <a:cs typeface="Century Gothic"/>
              </a:rPr>
              <a:t>:</a:t>
            </a:r>
            <a:r>
              <a:rPr sz="1050" spc="-5" dirty="0" smtClean="0">
                <a:latin typeface="Century Gothic"/>
                <a:cs typeface="Century Gothic"/>
              </a:rPr>
              <a:t> </a:t>
            </a:r>
            <a:endParaRPr sz="1050" dirty="0">
              <a:latin typeface="Century Gothic"/>
              <a:cs typeface="Century Gothic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44590" y="762000"/>
            <a:ext cx="3068320" cy="1397306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71450" marR="5080" indent="-171450">
              <a:lnSpc>
                <a:spcPct val="96000"/>
              </a:lnSpc>
              <a:spcBef>
                <a:spcPts val="740"/>
              </a:spcBef>
              <a:buSzPct val="140909"/>
              <a:buFont typeface="Wingdings" panose="05000000000000000000" pitchFamily="2" charset="2"/>
              <a:buChar char="ü"/>
              <a:tabLst>
                <a:tab pos="166370" algn="l"/>
              </a:tabLst>
            </a:pPr>
            <a:r>
              <a:rPr lang="ru-RU" sz="11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В рамках муниципальной программы МО Дачное «По организации благоустройства и озеленения территории МО Дачное» </a:t>
            </a:r>
          </a:p>
          <a:p>
            <a:pPr marL="171450" marR="5080" indent="-171450">
              <a:lnSpc>
                <a:spcPct val="96000"/>
              </a:lnSpc>
              <a:spcBef>
                <a:spcPts val="740"/>
              </a:spcBef>
              <a:buSzPct val="140909"/>
              <a:buFont typeface="Wingdings" panose="05000000000000000000" pitchFamily="2" charset="2"/>
              <a:buChar char="ü"/>
              <a:tabLst>
                <a:tab pos="166370" algn="l"/>
              </a:tabLst>
            </a:pPr>
            <a:r>
              <a:rPr lang="ru-RU" sz="1100" b="1" spc="-5" dirty="0">
                <a:solidFill>
                  <a:srgbClr val="3BB7B9"/>
                </a:solidFill>
                <a:latin typeface="Century Gothic"/>
                <a:cs typeface="Century Gothic"/>
              </a:rPr>
              <a:t>За счет средств субсидии из бюджета Санкт-Петербурга в рамках непрограммных </a:t>
            </a:r>
            <a:r>
              <a:rPr lang="ru-RU" sz="11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мероприятий в 2024 году</a:t>
            </a:r>
            <a:endParaRPr sz="1100" b="1" spc="-5" dirty="0">
              <a:solidFill>
                <a:srgbClr val="3BB7B9"/>
              </a:solidFill>
              <a:latin typeface="Century Gothic"/>
              <a:cs typeface="Century Gothic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286000" y="1371600"/>
            <a:ext cx="1600200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b="1" spc="-5" dirty="0" smtClean="0">
                <a:latin typeface="Century Gothic"/>
                <a:cs typeface="Century Gothic"/>
              </a:rPr>
              <a:t>98 751</a:t>
            </a:r>
            <a:r>
              <a:rPr sz="1800" b="1" spc="-5" dirty="0" smtClean="0">
                <a:latin typeface="Century Gothic"/>
                <a:cs typeface="Century Gothic"/>
              </a:rPr>
              <a:t>,</a:t>
            </a:r>
            <a:r>
              <a:rPr lang="ru-RU" sz="1800" b="1" spc="-5" dirty="0" smtClean="0">
                <a:latin typeface="Century Gothic"/>
                <a:cs typeface="Century Gothic"/>
              </a:rPr>
              <a:t>7</a:t>
            </a:r>
            <a:endParaRPr sz="18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5"/>
              </a:spcBef>
            </a:pPr>
            <a:r>
              <a:rPr lang="ru-RU" sz="1100" dirty="0" err="1" smtClean="0">
                <a:latin typeface="Century Gothic"/>
                <a:cs typeface="Century Gothic"/>
              </a:rPr>
              <a:t>тыс</a:t>
            </a:r>
            <a:r>
              <a:rPr sz="1100" dirty="0" smtClean="0">
                <a:latin typeface="Century Gothic"/>
                <a:cs typeface="Century Gothic"/>
              </a:rPr>
              <a:t>.</a:t>
            </a:r>
            <a:r>
              <a:rPr sz="1100" spc="-85" dirty="0" smtClean="0">
                <a:latin typeface="Century Gothic"/>
                <a:cs typeface="Century Gothic"/>
              </a:rPr>
              <a:t> </a:t>
            </a:r>
            <a:r>
              <a:rPr sz="1100" spc="-5" dirty="0">
                <a:latin typeface="Century Gothic"/>
                <a:cs typeface="Century Gothic"/>
              </a:rPr>
              <a:t>рублей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038600" y="1371600"/>
            <a:ext cx="1371600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1800" b="1" spc="-5" dirty="0" smtClean="0">
                <a:latin typeface="Century Gothic"/>
                <a:cs typeface="Century Gothic"/>
              </a:rPr>
              <a:t>97 684</a:t>
            </a:r>
            <a:r>
              <a:rPr sz="1800" b="1" spc="-5" dirty="0" smtClean="0">
                <a:latin typeface="Century Gothic"/>
                <a:cs typeface="Century Gothic"/>
              </a:rPr>
              <a:t>,</a:t>
            </a:r>
            <a:r>
              <a:rPr lang="ru-RU" sz="1800" b="1" spc="-5" dirty="0" smtClean="0">
                <a:latin typeface="Century Gothic"/>
                <a:cs typeface="Century Gothic"/>
              </a:rPr>
              <a:t>2</a:t>
            </a:r>
            <a:endParaRPr sz="18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5"/>
              </a:spcBef>
            </a:pPr>
            <a:r>
              <a:rPr lang="ru-RU" sz="1100" dirty="0" err="1" smtClean="0">
                <a:latin typeface="Century Gothic"/>
                <a:cs typeface="Century Gothic"/>
              </a:rPr>
              <a:t>тыс</a:t>
            </a:r>
            <a:r>
              <a:rPr sz="1100" dirty="0" smtClean="0">
                <a:latin typeface="Century Gothic"/>
                <a:cs typeface="Century Gothic"/>
              </a:rPr>
              <a:t>.</a:t>
            </a:r>
            <a:r>
              <a:rPr sz="1100" spc="-85" dirty="0" smtClean="0">
                <a:latin typeface="Century Gothic"/>
                <a:cs typeface="Century Gothic"/>
              </a:rPr>
              <a:t> </a:t>
            </a:r>
            <a:r>
              <a:rPr sz="1100" spc="-5" dirty="0">
                <a:latin typeface="Century Gothic"/>
                <a:cs typeface="Century Gothic"/>
              </a:rPr>
              <a:t>рублей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14400" y="4114800"/>
            <a:ext cx="4953000" cy="169084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endParaRPr lang="ru-RU" sz="1050" b="1" dirty="0" smtClean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endParaRPr lang="ru-RU" sz="1050" b="1" dirty="0" smtClean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endParaRPr lang="ru-RU" sz="1050" b="1" dirty="0" smtClean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050" b="1" dirty="0" smtClean="0">
                <a:latin typeface="Century Gothic"/>
                <a:cs typeface="Century Gothic"/>
              </a:rPr>
              <a:t>БЛАГОУСТРОЙСТВО</a:t>
            </a:r>
            <a:endParaRPr sz="1050" dirty="0">
              <a:latin typeface="Century Gothic"/>
              <a:cs typeface="Century Gothic"/>
            </a:endParaRPr>
          </a:p>
          <a:p>
            <a:pPr marL="12700" marR="257175">
              <a:lnSpc>
                <a:spcPct val="100000"/>
              </a:lnSpc>
            </a:pPr>
            <a:r>
              <a:rPr sz="1050" spc="-5" dirty="0" err="1" smtClean="0">
                <a:latin typeface="Century Gothic"/>
                <a:cs typeface="Century Gothic"/>
              </a:rPr>
              <a:t>формировани</a:t>
            </a:r>
            <a:r>
              <a:rPr lang="ru-RU" sz="1050" spc="-5" dirty="0" smtClean="0">
                <a:latin typeface="Century Gothic"/>
                <a:cs typeface="Century Gothic"/>
              </a:rPr>
              <a:t>е</a:t>
            </a:r>
            <a:r>
              <a:rPr sz="1050" spc="-5" dirty="0" smtClean="0">
                <a:latin typeface="Century Gothic"/>
                <a:cs typeface="Century Gothic"/>
              </a:rPr>
              <a:t> </a:t>
            </a:r>
            <a:r>
              <a:rPr sz="1050" dirty="0" err="1" smtClean="0">
                <a:latin typeface="Century Gothic"/>
                <a:cs typeface="Century Gothic"/>
              </a:rPr>
              <a:t>современной</a:t>
            </a:r>
            <a:r>
              <a:rPr lang="ru-RU" sz="1050" dirty="0" smtClean="0">
                <a:latin typeface="Century Gothic"/>
                <a:cs typeface="Century Gothic"/>
              </a:rPr>
              <a:t> </a:t>
            </a:r>
            <a:r>
              <a:rPr sz="1050" dirty="0" err="1" smtClean="0">
                <a:latin typeface="Century Gothic"/>
                <a:cs typeface="Century Gothic"/>
              </a:rPr>
              <a:t>городской</a:t>
            </a:r>
            <a:r>
              <a:rPr sz="1050" dirty="0" smtClean="0">
                <a:latin typeface="Century Gothic"/>
                <a:cs typeface="Century Gothic"/>
              </a:rPr>
              <a:t>  </a:t>
            </a:r>
            <a:r>
              <a:rPr sz="1050" dirty="0">
                <a:latin typeface="Century Gothic"/>
                <a:cs typeface="Century Gothic"/>
              </a:rPr>
              <a:t>среды</a:t>
            </a:r>
          </a:p>
          <a:p>
            <a:pPr>
              <a:lnSpc>
                <a:spcPct val="100000"/>
              </a:lnSpc>
            </a:pPr>
            <a:endParaRPr sz="11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050" b="1" dirty="0">
                <a:latin typeface="Century Gothic"/>
                <a:cs typeface="Century Gothic"/>
              </a:rPr>
              <a:t>ДРУГИЕ</a:t>
            </a:r>
            <a:r>
              <a:rPr sz="1050" b="1" spc="-15" dirty="0">
                <a:latin typeface="Century Gothic"/>
                <a:cs typeface="Century Gothic"/>
              </a:rPr>
              <a:t> </a:t>
            </a:r>
            <a:r>
              <a:rPr sz="1050" b="1" dirty="0" smtClean="0">
                <a:latin typeface="Century Gothic"/>
                <a:cs typeface="Century Gothic"/>
              </a:rPr>
              <a:t>ВОПРОСЫ</a:t>
            </a:r>
            <a:r>
              <a:rPr lang="ru-RU" sz="1050" b="1" dirty="0" smtClean="0">
                <a:latin typeface="Century Gothic"/>
                <a:cs typeface="Century Gothic"/>
              </a:rPr>
              <a:t> В ОБЛАСТИ ЖИЛИЩНО-КОММУНАЛЬНОГО ХОЗЯЙСТВА</a:t>
            </a:r>
            <a:endParaRPr sz="1050" dirty="0">
              <a:latin typeface="Century Gothic"/>
              <a:cs typeface="Century Gothic"/>
            </a:endParaRPr>
          </a:p>
          <a:p>
            <a:pPr marL="12700" marR="15875">
              <a:lnSpc>
                <a:spcPct val="100000"/>
              </a:lnSpc>
            </a:pPr>
            <a:r>
              <a:rPr sz="1050" dirty="0">
                <a:latin typeface="Century Gothic"/>
                <a:cs typeface="Century Gothic"/>
              </a:rPr>
              <a:t>финансовое обеспечение </a:t>
            </a:r>
            <a:r>
              <a:rPr sz="1050" dirty="0" err="1">
                <a:latin typeface="Century Gothic"/>
                <a:cs typeface="Century Gothic"/>
              </a:rPr>
              <a:t>деятельности</a:t>
            </a:r>
            <a:r>
              <a:rPr sz="1050" dirty="0">
                <a:latin typeface="Century Gothic"/>
                <a:cs typeface="Century Gothic"/>
              </a:rPr>
              <a:t> </a:t>
            </a:r>
            <a:r>
              <a:rPr sz="1050" dirty="0" smtClean="0">
                <a:latin typeface="Century Gothic"/>
                <a:cs typeface="Century Gothic"/>
              </a:rPr>
              <a:t> </a:t>
            </a:r>
            <a:r>
              <a:rPr lang="ru-RU" sz="1050" dirty="0" smtClean="0">
                <a:latin typeface="Century Gothic"/>
                <a:cs typeface="Century Gothic"/>
              </a:rPr>
              <a:t>муниципального казенного</a:t>
            </a:r>
            <a:r>
              <a:rPr sz="1050" dirty="0" smtClean="0">
                <a:latin typeface="Century Gothic"/>
                <a:cs typeface="Century Gothic"/>
              </a:rPr>
              <a:t> </a:t>
            </a:r>
            <a:r>
              <a:rPr sz="1050" spc="-5" dirty="0" err="1" smtClean="0">
                <a:latin typeface="Century Gothic"/>
                <a:cs typeface="Century Gothic"/>
              </a:rPr>
              <a:t>учреждени</a:t>
            </a:r>
            <a:r>
              <a:rPr lang="ru-RU" sz="1050" spc="-5" dirty="0" smtClean="0">
                <a:latin typeface="Century Gothic"/>
                <a:cs typeface="Century Gothic"/>
              </a:rPr>
              <a:t>я</a:t>
            </a:r>
            <a:endParaRPr sz="1050" dirty="0">
              <a:latin typeface="Century Gothic"/>
              <a:cs typeface="Century Gothic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346444" y="3979290"/>
            <a:ext cx="2284095" cy="2284095"/>
          </a:xfrm>
          <a:custGeom>
            <a:avLst/>
            <a:gdLst/>
            <a:ahLst/>
            <a:cxnLst/>
            <a:rect l="l" t="t" r="r" b="b"/>
            <a:pathLst>
              <a:path w="2284095" h="2284095">
                <a:moveTo>
                  <a:pt x="0" y="1141856"/>
                </a:moveTo>
                <a:lnTo>
                  <a:pt x="1001" y="1093594"/>
                </a:lnTo>
                <a:lnTo>
                  <a:pt x="3981" y="1045842"/>
                </a:lnTo>
                <a:lnTo>
                  <a:pt x="8897" y="998639"/>
                </a:lnTo>
                <a:lnTo>
                  <a:pt x="15712" y="952026"/>
                </a:lnTo>
                <a:lnTo>
                  <a:pt x="24385" y="906042"/>
                </a:lnTo>
                <a:lnTo>
                  <a:pt x="34877" y="860726"/>
                </a:lnTo>
                <a:lnTo>
                  <a:pt x="47148" y="816119"/>
                </a:lnTo>
                <a:lnTo>
                  <a:pt x="61159" y="772260"/>
                </a:lnTo>
                <a:lnTo>
                  <a:pt x="76869" y="729189"/>
                </a:lnTo>
                <a:lnTo>
                  <a:pt x="94239" y="686945"/>
                </a:lnTo>
                <a:lnTo>
                  <a:pt x="113229" y="645568"/>
                </a:lnTo>
                <a:lnTo>
                  <a:pt x="133801" y="605097"/>
                </a:lnTo>
                <a:lnTo>
                  <a:pt x="155913" y="565573"/>
                </a:lnTo>
                <a:lnTo>
                  <a:pt x="179527" y="527035"/>
                </a:lnTo>
                <a:lnTo>
                  <a:pt x="204603" y="489522"/>
                </a:lnTo>
                <a:lnTo>
                  <a:pt x="231101" y="453074"/>
                </a:lnTo>
                <a:lnTo>
                  <a:pt x="258981" y="417732"/>
                </a:lnTo>
                <a:lnTo>
                  <a:pt x="288204" y="383534"/>
                </a:lnTo>
                <a:lnTo>
                  <a:pt x="318730" y="350520"/>
                </a:lnTo>
                <a:lnTo>
                  <a:pt x="350520" y="318730"/>
                </a:lnTo>
                <a:lnTo>
                  <a:pt x="383534" y="288204"/>
                </a:lnTo>
                <a:lnTo>
                  <a:pt x="417732" y="258981"/>
                </a:lnTo>
                <a:lnTo>
                  <a:pt x="453074" y="231101"/>
                </a:lnTo>
                <a:lnTo>
                  <a:pt x="489522" y="204603"/>
                </a:lnTo>
                <a:lnTo>
                  <a:pt x="527035" y="179527"/>
                </a:lnTo>
                <a:lnTo>
                  <a:pt x="565573" y="155913"/>
                </a:lnTo>
                <a:lnTo>
                  <a:pt x="605097" y="133801"/>
                </a:lnTo>
                <a:lnTo>
                  <a:pt x="645568" y="113229"/>
                </a:lnTo>
                <a:lnTo>
                  <a:pt x="686945" y="94239"/>
                </a:lnTo>
                <a:lnTo>
                  <a:pt x="729189" y="76869"/>
                </a:lnTo>
                <a:lnTo>
                  <a:pt x="772260" y="61159"/>
                </a:lnTo>
                <a:lnTo>
                  <a:pt x="816119" y="47148"/>
                </a:lnTo>
                <a:lnTo>
                  <a:pt x="860726" y="34877"/>
                </a:lnTo>
                <a:lnTo>
                  <a:pt x="906042" y="24385"/>
                </a:lnTo>
                <a:lnTo>
                  <a:pt x="952026" y="15712"/>
                </a:lnTo>
                <a:lnTo>
                  <a:pt x="998639" y="8897"/>
                </a:lnTo>
                <a:lnTo>
                  <a:pt x="1045842" y="3981"/>
                </a:lnTo>
                <a:lnTo>
                  <a:pt x="1093594" y="1001"/>
                </a:lnTo>
                <a:lnTo>
                  <a:pt x="1141856" y="0"/>
                </a:lnTo>
                <a:lnTo>
                  <a:pt x="1190128" y="1001"/>
                </a:lnTo>
                <a:lnTo>
                  <a:pt x="1237889" y="3981"/>
                </a:lnTo>
                <a:lnTo>
                  <a:pt x="1285099" y="8897"/>
                </a:lnTo>
                <a:lnTo>
                  <a:pt x="1331719" y="15712"/>
                </a:lnTo>
                <a:lnTo>
                  <a:pt x="1377708" y="24385"/>
                </a:lnTo>
                <a:lnTo>
                  <a:pt x="1423029" y="34877"/>
                </a:lnTo>
                <a:lnTo>
                  <a:pt x="1467640" y="47148"/>
                </a:lnTo>
                <a:lnTo>
                  <a:pt x="1511502" y="61159"/>
                </a:lnTo>
                <a:lnTo>
                  <a:pt x="1554576" y="76869"/>
                </a:lnTo>
                <a:lnTo>
                  <a:pt x="1596822" y="94239"/>
                </a:lnTo>
                <a:lnTo>
                  <a:pt x="1638201" y="113229"/>
                </a:lnTo>
                <a:lnTo>
                  <a:pt x="1678672" y="133801"/>
                </a:lnTo>
                <a:lnTo>
                  <a:pt x="1718197" y="155913"/>
                </a:lnTo>
                <a:lnTo>
                  <a:pt x="1756735" y="179527"/>
                </a:lnTo>
                <a:lnTo>
                  <a:pt x="1794247" y="204603"/>
                </a:lnTo>
                <a:lnTo>
                  <a:pt x="1830693" y="231101"/>
                </a:lnTo>
                <a:lnTo>
                  <a:pt x="1866034" y="258981"/>
                </a:lnTo>
                <a:lnTo>
                  <a:pt x="1900230" y="288204"/>
                </a:lnTo>
                <a:lnTo>
                  <a:pt x="1933242" y="318730"/>
                </a:lnTo>
                <a:lnTo>
                  <a:pt x="1965029" y="350520"/>
                </a:lnTo>
                <a:lnTo>
                  <a:pt x="1995553" y="383534"/>
                </a:lnTo>
                <a:lnTo>
                  <a:pt x="2024773" y="417732"/>
                </a:lnTo>
                <a:lnTo>
                  <a:pt x="2052650" y="453074"/>
                </a:lnTo>
                <a:lnTo>
                  <a:pt x="2079145" y="489522"/>
                </a:lnTo>
                <a:lnTo>
                  <a:pt x="2104217" y="527035"/>
                </a:lnTo>
                <a:lnTo>
                  <a:pt x="2127828" y="565573"/>
                </a:lnTo>
                <a:lnTo>
                  <a:pt x="2149937" y="605097"/>
                </a:lnTo>
                <a:lnTo>
                  <a:pt x="2170505" y="645568"/>
                </a:lnTo>
                <a:lnTo>
                  <a:pt x="2189493" y="686945"/>
                </a:lnTo>
                <a:lnTo>
                  <a:pt x="2206860" y="729189"/>
                </a:lnTo>
                <a:lnTo>
                  <a:pt x="2222567" y="772260"/>
                </a:lnTo>
                <a:lnTo>
                  <a:pt x="2236575" y="816119"/>
                </a:lnTo>
                <a:lnTo>
                  <a:pt x="2248843" y="860726"/>
                </a:lnTo>
                <a:lnTo>
                  <a:pt x="2259333" y="906042"/>
                </a:lnTo>
                <a:lnTo>
                  <a:pt x="2268004" y="952026"/>
                </a:lnTo>
                <a:lnTo>
                  <a:pt x="2274818" y="998639"/>
                </a:lnTo>
                <a:lnTo>
                  <a:pt x="2279733" y="1045842"/>
                </a:lnTo>
                <a:lnTo>
                  <a:pt x="2282712" y="1093594"/>
                </a:lnTo>
                <a:lnTo>
                  <a:pt x="2283713" y="1141856"/>
                </a:lnTo>
                <a:lnTo>
                  <a:pt x="2282712" y="1190127"/>
                </a:lnTo>
                <a:lnTo>
                  <a:pt x="2279733" y="1237887"/>
                </a:lnTo>
                <a:lnTo>
                  <a:pt x="2274818" y="1285097"/>
                </a:lnTo>
                <a:lnTo>
                  <a:pt x="2268004" y="1331716"/>
                </a:lnTo>
                <a:lnTo>
                  <a:pt x="2259333" y="1377706"/>
                </a:lnTo>
                <a:lnTo>
                  <a:pt x="2248843" y="1423026"/>
                </a:lnTo>
                <a:lnTo>
                  <a:pt x="2236575" y="1467637"/>
                </a:lnTo>
                <a:lnTo>
                  <a:pt x="2222567" y="1511500"/>
                </a:lnTo>
                <a:lnTo>
                  <a:pt x="2206860" y="1554574"/>
                </a:lnTo>
                <a:lnTo>
                  <a:pt x="2189493" y="1596821"/>
                </a:lnTo>
                <a:lnTo>
                  <a:pt x="2170505" y="1638200"/>
                </a:lnTo>
                <a:lnTo>
                  <a:pt x="2149937" y="1678672"/>
                </a:lnTo>
                <a:lnTo>
                  <a:pt x="2127828" y="1718198"/>
                </a:lnTo>
                <a:lnTo>
                  <a:pt x="2104217" y="1756736"/>
                </a:lnTo>
                <a:lnTo>
                  <a:pt x="2079145" y="1794249"/>
                </a:lnTo>
                <a:lnTo>
                  <a:pt x="2052650" y="1830697"/>
                </a:lnTo>
                <a:lnTo>
                  <a:pt x="2024773" y="1866039"/>
                </a:lnTo>
                <a:lnTo>
                  <a:pt x="1995553" y="1900236"/>
                </a:lnTo>
                <a:lnTo>
                  <a:pt x="1965029" y="1933249"/>
                </a:lnTo>
                <a:lnTo>
                  <a:pt x="1933242" y="1965038"/>
                </a:lnTo>
                <a:lnTo>
                  <a:pt x="1900230" y="1995562"/>
                </a:lnTo>
                <a:lnTo>
                  <a:pt x="1866034" y="2024784"/>
                </a:lnTo>
                <a:lnTo>
                  <a:pt x="1830693" y="2052663"/>
                </a:lnTo>
                <a:lnTo>
                  <a:pt x="1794247" y="2079158"/>
                </a:lnTo>
                <a:lnTo>
                  <a:pt x="1756735" y="2104232"/>
                </a:lnTo>
                <a:lnTo>
                  <a:pt x="1718197" y="2127844"/>
                </a:lnTo>
                <a:lnTo>
                  <a:pt x="1678672" y="2149954"/>
                </a:lnTo>
                <a:lnTo>
                  <a:pt x="1638201" y="2170524"/>
                </a:lnTo>
                <a:lnTo>
                  <a:pt x="1596822" y="2189512"/>
                </a:lnTo>
                <a:lnTo>
                  <a:pt x="1554576" y="2206880"/>
                </a:lnTo>
                <a:lnTo>
                  <a:pt x="1511502" y="2222588"/>
                </a:lnTo>
                <a:lnTo>
                  <a:pt x="1467640" y="2236597"/>
                </a:lnTo>
                <a:lnTo>
                  <a:pt x="1423029" y="2248866"/>
                </a:lnTo>
                <a:lnTo>
                  <a:pt x="1377708" y="2259357"/>
                </a:lnTo>
                <a:lnTo>
                  <a:pt x="1331719" y="2268029"/>
                </a:lnTo>
                <a:lnTo>
                  <a:pt x="1285099" y="2274842"/>
                </a:lnTo>
                <a:lnTo>
                  <a:pt x="1237889" y="2279758"/>
                </a:lnTo>
                <a:lnTo>
                  <a:pt x="1190128" y="2282737"/>
                </a:lnTo>
                <a:lnTo>
                  <a:pt x="1141856" y="2283739"/>
                </a:lnTo>
                <a:lnTo>
                  <a:pt x="1093594" y="2282737"/>
                </a:lnTo>
                <a:lnTo>
                  <a:pt x="1045842" y="2279758"/>
                </a:lnTo>
                <a:lnTo>
                  <a:pt x="998639" y="2274842"/>
                </a:lnTo>
                <a:lnTo>
                  <a:pt x="952026" y="2268029"/>
                </a:lnTo>
                <a:lnTo>
                  <a:pt x="906042" y="2259357"/>
                </a:lnTo>
                <a:lnTo>
                  <a:pt x="860726" y="2248866"/>
                </a:lnTo>
                <a:lnTo>
                  <a:pt x="816119" y="2236597"/>
                </a:lnTo>
                <a:lnTo>
                  <a:pt x="772260" y="2222588"/>
                </a:lnTo>
                <a:lnTo>
                  <a:pt x="729189" y="2206880"/>
                </a:lnTo>
                <a:lnTo>
                  <a:pt x="686945" y="2189512"/>
                </a:lnTo>
                <a:lnTo>
                  <a:pt x="645568" y="2170524"/>
                </a:lnTo>
                <a:lnTo>
                  <a:pt x="605097" y="2149954"/>
                </a:lnTo>
                <a:lnTo>
                  <a:pt x="565573" y="2127844"/>
                </a:lnTo>
                <a:lnTo>
                  <a:pt x="527035" y="2104232"/>
                </a:lnTo>
                <a:lnTo>
                  <a:pt x="489522" y="2079158"/>
                </a:lnTo>
                <a:lnTo>
                  <a:pt x="453074" y="2052663"/>
                </a:lnTo>
                <a:lnTo>
                  <a:pt x="417732" y="2024784"/>
                </a:lnTo>
                <a:lnTo>
                  <a:pt x="383534" y="1995562"/>
                </a:lnTo>
                <a:lnTo>
                  <a:pt x="350520" y="1965038"/>
                </a:lnTo>
                <a:lnTo>
                  <a:pt x="318730" y="1933249"/>
                </a:lnTo>
                <a:lnTo>
                  <a:pt x="288204" y="1900236"/>
                </a:lnTo>
                <a:lnTo>
                  <a:pt x="258981" y="1866039"/>
                </a:lnTo>
                <a:lnTo>
                  <a:pt x="231101" y="1830697"/>
                </a:lnTo>
                <a:lnTo>
                  <a:pt x="204603" y="1794249"/>
                </a:lnTo>
                <a:lnTo>
                  <a:pt x="179527" y="1756736"/>
                </a:lnTo>
                <a:lnTo>
                  <a:pt x="155913" y="1718198"/>
                </a:lnTo>
                <a:lnTo>
                  <a:pt x="133801" y="1678672"/>
                </a:lnTo>
                <a:lnTo>
                  <a:pt x="113229" y="1638200"/>
                </a:lnTo>
                <a:lnTo>
                  <a:pt x="94239" y="1596821"/>
                </a:lnTo>
                <a:lnTo>
                  <a:pt x="76869" y="1554574"/>
                </a:lnTo>
                <a:lnTo>
                  <a:pt x="61159" y="1511500"/>
                </a:lnTo>
                <a:lnTo>
                  <a:pt x="47148" y="1467637"/>
                </a:lnTo>
                <a:lnTo>
                  <a:pt x="34877" y="1423026"/>
                </a:lnTo>
                <a:lnTo>
                  <a:pt x="24385" y="1377706"/>
                </a:lnTo>
                <a:lnTo>
                  <a:pt x="15712" y="1331716"/>
                </a:lnTo>
                <a:lnTo>
                  <a:pt x="8897" y="1285097"/>
                </a:lnTo>
                <a:lnTo>
                  <a:pt x="3981" y="1237887"/>
                </a:lnTo>
                <a:lnTo>
                  <a:pt x="1001" y="1190127"/>
                </a:lnTo>
                <a:lnTo>
                  <a:pt x="0" y="1141856"/>
                </a:lnTo>
                <a:close/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52400" y="3088341"/>
            <a:ext cx="609600" cy="2819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8" name="Picture 4" descr="Z:\Гаращенко Анастасия\для отчёта\благоустройство\ул. Зины Портновой, д. 7 (3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4991" y="3825937"/>
            <a:ext cx="2667000" cy="2590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" name="Прямоугольник 24"/>
          <p:cNvSpPr/>
          <p:nvPr/>
        </p:nvSpPr>
        <p:spPr>
          <a:xfrm>
            <a:off x="0" y="0"/>
            <a:ext cx="762000" cy="990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Рисунок 27" descr="МО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18</a:t>
            </a:r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0" y="2819400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2" name="Диаграмма 31"/>
          <p:cNvGraphicFramePr/>
          <p:nvPr>
            <p:extLst>
              <p:ext uri="{D42A27DB-BD31-4B8C-83A1-F6EECF244321}">
                <p14:modId xmlns:p14="http://schemas.microsoft.com/office/powerpoint/2010/main" val="2938198967"/>
              </p:ext>
            </p:extLst>
          </p:nvPr>
        </p:nvGraphicFramePr>
        <p:xfrm>
          <a:off x="609600" y="1448452"/>
          <a:ext cx="5029200" cy="28949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0" name="object 21"/>
          <p:cNvSpPr txBox="1"/>
          <p:nvPr/>
        </p:nvSpPr>
        <p:spPr>
          <a:xfrm>
            <a:off x="762000" y="1371600"/>
            <a:ext cx="1371600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b="1" spc="-5" dirty="0" smtClean="0">
                <a:latin typeface="Century Gothic"/>
                <a:cs typeface="Century Gothic"/>
              </a:rPr>
              <a:t>146 349</a:t>
            </a:r>
            <a:r>
              <a:rPr sz="1800" b="1" spc="-5" dirty="0" smtClean="0">
                <a:latin typeface="Century Gothic"/>
                <a:cs typeface="Century Gothic"/>
              </a:rPr>
              <a:t>,</a:t>
            </a:r>
            <a:r>
              <a:rPr lang="ru-RU" sz="1800" b="1" spc="-5" dirty="0" smtClean="0">
                <a:latin typeface="Century Gothic"/>
                <a:cs typeface="Century Gothic"/>
              </a:rPr>
              <a:t>7</a:t>
            </a:r>
            <a:endParaRPr sz="18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5"/>
              </a:spcBef>
            </a:pPr>
            <a:r>
              <a:rPr lang="ru-RU" sz="1100" spc="-5" dirty="0" err="1" smtClean="0">
                <a:latin typeface="Century Gothic"/>
                <a:cs typeface="Century Gothic"/>
              </a:rPr>
              <a:t>тыс</a:t>
            </a:r>
            <a:r>
              <a:rPr sz="1100" spc="-5" dirty="0" smtClean="0">
                <a:latin typeface="Century Gothic"/>
                <a:cs typeface="Century Gothic"/>
              </a:rPr>
              <a:t>.</a:t>
            </a:r>
            <a:r>
              <a:rPr sz="1100" spc="-75" dirty="0" smtClean="0">
                <a:latin typeface="Century Gothic"/>
                <a:cs typeface="Century Gothic"/>
              </a:rPr>
              <a:t> </a:t>
            </a:r>
            <a:r>
              <a:rPr sz="1100" spc="-5" dirty="0">
                <a:latin typeface="Century Gothic"/>
                <a:cs typeface="Century Gothic"/>
              </a:rPr>
              <a:t>рублей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33" name="object 21"/>
          <p:cNvSpPr txBox="1"/>
          <p:nvPr/>
        </p:nvSpPr>
        <p:spPr>
          <a:xfrm>
            <a:off x="152400" y="2895600"/>
            <a:ext cx="762000" cy="728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endParaRPr lang="ru-RU" sz="1100" dirty="0" smtClean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endParaRPr lang="ru-RU" sz="1100" dirty="0" smtClean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endParaRPr lang="ru-RU" sz="1100" dirty="0" smtClean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endParaRPr sz="11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4339" y="145160"/>
            <a:ext cx="333565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РАСХОДЫ НА</a:t>
            </a:r>
            <a:r>
              <a:rPr spc="-50" dirty="0"/>
              <a:t> </a:t>
            </a:r>
            <a:r>
              <a:rPr spc="-5" dirty="0"/>
              <a:t>ОБРАЗОВАНИЕ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76200" y="4572000"/>
            <a:ext cx="369332" cy="1310640"/>
          </a:xfrm>
          <a:prstGeom prst="rect">
            <a:avLst/>
          </a:prstGeom>
        </p:spPr>
        <p:txBody>
          <a:bodyPr vert="vert270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b="1" spc="-5" dirty="0" smtClean="0">
                <a:solidFill>
                  <a:srgbClr val="9AA9B5"/>
                </a:solidFill>
                <a:latin typeface="Century Gothic"/>
                <a:cs typeface="Century Gothic"/>
              </a:rPr>
              <a:t>20</a:t>
            </a:r>
            <a:r>
              <a:rPr lang="ru-RU" sz="2400" b="1" spc="-5" dirty="0" smtClean="0">
                <a:solidFill>
                  <a:srgbClr val="9AA9B5"/>
                </a:solidFill>
                <a:latin typeface="Century Gothic"/>
                <a:cs typeface="Century Gothic"/>
              </a:rPr>
              <a:t>26</a:t>
            </a:r>
            <a:r>
              <a:rPr sz="2400" b="1" spc="-80" dirty="0" smtClean="0">
                <a:solidFill>
                  <a:srgbClr val="9AA9B5"/>
                </a:solidFill>
                <a:latin typeface="Century Gothic"/>
                <a:cs typeface="Century Gothic"/>
              </a:rPr>
              <a:t> </a:t>
            </a:r>
            <a:r>
              <a:rPr sz="2400" b="1" dirty="0">
                <a:solidFill>
                  <a:srgbClr val="9AA9B5"/>
                </a:solidFill>
                <a:latin typeface="Century Gothic"/>
                <a:cs typeface="Century Gothic"/>
              </a:rPr>
              <a:t>год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457200" y="1447800"/>
            <a:ext cx="1152525" cy="1152525"/>
          </a:xfrm>
          <a:custGeom>
            <a:avLst/>
            <a:gdLst/>
            <a:ahLst/>
            <a:cxnLst/>
            <a:rect l="l" t="t" r="r" b="b"/>
            <a:pathLst>
              <a:path w="1152525" h="1152525">
                <a:moveTo>
                  <a:pt x="576071" y="0"/>
                </a:moveTo>
                <a:lnTo>
                  <a:pt x="528827" y="1909"/>
                </a:lnTo>
                <a:lnTo>
                  <a:pt x="482635" y="7540"/>
                </a:lnTo>
                <a:lnTo>
                  <a:pt x="437641" y="16743"/>
                </a:lnTo>
                <a:lnTo>
                  <a:pt x="393996" y="29370"/>
                </a:lnTo>
                <a:lnTo>
                  <a:pt x="351847" y="45273"/>
                </a:lnTo>
                <a:lnTo>
                  <a:pt x="311342" y="64304"/>
                </a:lnTo>
                <a:lnTo>
                  <a:pt x="272631" y="86313"/>
                </a:lnTo>
                <a:lnTo>
                  <a:pt x="235860" y="111154"/>
                </a:lnTo>
                <a:lnTo>
                  <a:pt x="201179" y="138677"/>
                </a:lnTo>
                <a:lnTo>
                  <a:pt x="168735" y="168735"/>
                </a:lnTo>
                <a:lnTo>
                  <a:pt x="138677" y="201179"/>
                </a:lnTo>
                <a:lnTo>
                  <a:pt x="111154" y="235860"/>
                </a:lnTo>
                <a:lnTo>
                  <a:pt x="86313" y="272631"/>
                </a:lnTo>
                <a:lnTo>
                  <a:pt x="64304" y="311342"/>
                </a:lnTo>
                <a:lnTo>
                  <a:pt x="45273" y="351847"/>
                </a:lnTo>
                <a:lnTo>
                  <a:pt x="29370" y="393996"/>
                </a:lnTo>
                <a:lnTo>
                  <a:pt x="16743" y="437641"/>
                </a:lnTo>
                <a:lnTo>
                  <a:pt x="7540" y="482635"/>
                </a:lnTo>
                <a:lnTo>
                  <a:pt x="1909" y="528827"/>
                </a:lnTo>
                <a:lnTo>
                  <a:pt x="0" y="576071"/>
                </a:lnTo>
                <a:lnTo>
                  <a:pt x="1909" y="623316"/>
                </a:lnTo>
                <a:lnTo>
                  <a:pt x="7540" y="669508"/>
                </a:lnTo>
                <a:lnTo>
                  <a:pt x="16743" y="714502"/>
                </a:lnTo>
                <a:lnTo>
                  <a:pt x="29370" y="758147"/>
                </a:lnTo>
                <a:lnTo>
                  <a:pt x="45273" y="800296"/>
                </a:lnTo>
                <a:lnTo>
                  <a:pt x="64304" y="840801"/>
                </a:lnTo>
                <a:lnTo>
                  <a:pt x="86313" y="879512"/>
                </a:lnTo>
                <a:lnTo>
                  <a:pt x="111154" y="916283"/>
                </a:lnTo>
                <a:lnTo>
                  <a:pt x="138677" y="950964"/>
                </a:lnTo>
                <a:lnTo>
                  <a:pt x="168735" y="983408"/>
                </a:lnTo>
                <a:lnTo>
                  <a:pt x="201179" y="1013466"/>
                </a:lnTo>
                <a:lnTo>
                  <a:pt x="235860" y="1040989"/>
                </a:lnTo>
                <a:lnTo>
                  <a:pt x="272631" y="1065830"/>
                </a:lnTo>
                <a:lnTo>
                  <a:pt x="311342" y="1087839"/>
                </a:lnTo>
                <a:lnTo>
                  <a:pt x="351847" y="1106870"/>
                </a:lnTo>
                <a:lnTo>
                  <a:pt x="393996" y="1122773"/>
                </a:lnTo>
                <a:lnTo>
                  <a:pt x="437641" y="1135400"/>
                </a:lnTo>
                <a:lnTo>
                  <a:pt x="482635" y="1144603"/>
                </a:lnTo>
                <a:lnTo>
                  <a:pt x="528827" y="1150234"/>
                </a:lnTo>
                <a:lnTo>
                  <a:pt x="576071" y="1152143"/>
                </a:lnTo>
                <a:lnTo>
                  <a:pt x="623316" y="1150234"/>
                </a:lnTo>
                <a:lnTo>
                  <a:pt x="669508" y="1144603"/>
                </a:lnTo>
                <a:lnTo>
                  <a:pt x="714502" y="1135400"/>
                </a:lnTo>
                <a:lnTo>
                  <a:pt x="758147" y="1122773"/>
                </a:lnTo>
                <a:lnTo>
                  <a:pt x="800296" y="1106870"/>
                </a:lnTo>
                <a:lnTo>
                  <a:pt x="840801" y="1087839"/>
                </a:lnTo>
                <a:lnTo>
                  <a:pt x="879512" y="1065830"/>
                </a:lnTo>
                <a:lnTo>
                  <a:pt x="916283" y="1040989"/>
                </a:lnTo>
                <a:lnTo>
                  <a:pt x="950964" y="1013466"/>
                </a:lnTo>
                <a:lnTo>
                  <a:pt x="983408" y="983408"/>
                </a:lnTo>
                <a:lnTo>
                  <a:pt x="1013466" y="950964"/>
                </a:lnTo>
                <a:lnTo>
                  <a:pt x="1040989" y="916283"/>
                </a:lnTo>
                <a:lnTo>
                  <a:pt x="1065830" y="879512"/>
                </a:lnTo>
                <a:lnTo>
                  <a:pt x="1087839" y="840801"/>
                </a:lnTo>
                <a:lnTo>
                  <a:pt x="1106870" y="800296"/>
                </a:lnTo>
                <a:lnTo>
                  <a:pt x="1122773" y="758147"/>
                </a:lnTo>
                <a:lnTo>
                  <a:pt x="1135400" y="714502"/>
                </a:lnTo>
                <a:lnTo>
                  <a:pt x="1144603" y="669508"/>
                </a:lnTo>
                <a:lnTo>
                  <a:pt x="1150234" y="623316"/>
                </a:lnTo>
                <a:lnTo>
                  <a:pt x="1152144" y="576071"/>
                </a:lnTo>
                <a:lnTo>
                  <a:pt x="1150234" y="528827"/>
                </a:lnTo>
                <a:lnTo>
                  <a:pt x="1144603" y="482635"/>
                </a:lnTo>
                <a:lnTo>
                  <a:pt x="1135400" y="437641"/>
                </a:lnTo>
                <a:lnTo>
                  <a:pt x="1122773" y="393996"/>
                </a:lnTo>
                <a:lnTo>
                  <a:pt x="1106870" y="351847"/>
                </a:lnTo>
                <a:lnTo>
                  <a:pt x="1087839" y="311342"/>
                </a:lnTo>
                <a:lnTo>
                  <a:pt x="1065830" y="272631"/>
                </a:lnTo>
                <a:lnTo>
                  <a:pt x="1040989" y="235860"/>
                </a:lnTo>
                <a:lnTo>
                  <a:pt x="1013466" y="201179"/>
                </a:lnTo>
                <a:lnTo>
                  <a:pt x="983408" y="168735"/>
                </a:lnTo>
                <a:lnTo>
                  <a:pt x="950964" y="138677"/>
                </a:lnTo>
                <a:lnTo>
                  <a:pt x="916283" y="111154"/>
                </a:lnTo>
                <a:lnTo>
                  <a:pt x="879512" y="86313"/>
                </a:lnTo>
                <a:lnTo>
                  <a:pt x="840801" y="64304"/>
                </a:lnTo>
                <a:lnTo>
                  <a:pt x="800296" y="45273"/>
                </a:lnTo>
                <a:lnTo>
                  <a:pt x="758147" y="29370"/>
                </a:lnTo>
                <a:lnTo>
                  <a:pt x="714502" y="16743"/>
                </a:lnTo>
                <a:lnTo>
                  <a:pt x="669508" y="7540"/>
                </a:lnTo>
                <a:lnTo>
                  <a:pt x="623316" y="1909"/>
                </a:lnTo>
                <a:lnTo>
                  <a:pt x="576071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533400" y="1752600"/>
            <a:ext cx="980440" cy="484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" algn="ctr">
              <a:lnSpc>
                <a:spcPct val="100000"/>
              </a:lnSpc>
              <a:spcBef>
                <a:spcPts val="100"/>
              </a:spcBef>
            </a:pPr>
            <a:r>
              <a:rPr lang="ru-RU" b="1" spc="-5" dirty="0">
                <a:solidFill>
                  <a:srgbClr val="FFFFFF"/>
                </a:solidFill>
                <a:latin typeface="Century Gothic"/>
                <a:cs typeface="Century Gothic"/>
              </a:rPr>
              <a:t>4</a:t>
            </a:r>
            <a:r>
              <a:rPr lang="ru-RU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466</a:t>
            </a:r>
            <a:r>
              <a:rPr sz="18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,</a:t>
            </a:r>
            <a:r>
              <a:rPr lang="ru-RU" sz="18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endParaRPr sz="18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5"/>
              </a:spcBef>
            </a:pPr>
            <a:r>
              <a:rPr lang="ru-RU" sz="120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тыс</a:t>
            </a:r>
            <a:r>
              <a:rPr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.</a:t>
            </a:r>
            <a:r>
              <a:rPr sz="1200" spc="-7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рублей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33400" y="2895600"/>
            <a:ext cx="1152525" cy="1152525"/>
          </a:xfrm>
          <a:custGeom>
            <a:avLst/>
            <a:gdLst/>
            <a:ahLst/>
            <a:cxnLst/>
            <a:rect l="l" t="t" r="r" b="b"/>
            <a:pathLst>
              <a:path w="1152525" h="1152525">
                <a:moveTo>
                  <a:pt x="576072" y="0"/>
                </a:moveTo>
                <a:lnTo>
                  <a:pt x="528827" y="1909"/>
                </a:lnTo>
                <a:lnTo>
                  <a:pt x="482635" y="7540"/>
                </a:lnTo>
                <a:lnTo>
                  <a:pt x="437641" y="16743"/>
                </a:lnTo>
                <a:lnTo>
                  <a:pt x="393996" y="29370"/>
                </a:lnTo>
                <a:lnTo>
                  <a:pt x="351847" y="45273"/>
                </a:lnTo>
                <a:lnTo>
                  <a:pt x="311342" y="64304"/>
                </a:lnTo>
                <a:lnTo>
                  <a:pt x="272631" y="86313"/>
                </a:lnTo>
                <a:lnTo>
                  <a:pt x="235860" y="111154"/>
                </a:lnTo>
                <a:lnTo>
                  <a:pt x="201179" y="138677"/>
                </a:lnTo>
                <a:lnTo>
                  <a:pt x="168735" y="168735"/>
                </a:lnTo>
                <a:lnTo>
                  <a:pt x="138677" y="201179"/>
                </a:lnTo>
                <a:lnTo>
                  <a:pt x="111154" y="235860"/>
                </a:lnTo>
                <a:lnTo>
                  <a:pt x="86313" y="272631"/>
                </a:lnTo>
                <a:lnTo>
                  <a:pt x="64304" y="311342"/>
                </a:lnTo>
                <a:lnTo>
                  <a:pt x="45273" y="351847"/>
                </a:lnTo>
                <a:lnTo>
                  <a:pt x="29370" y="393996"/>
                </a:lnTo>
                <a:lnTo>
                  <a:pt x="16743" y="437641"/>
                </a:lnTo>
                <a:lnTo>
                  <a:pt x="7540" y="482635"/>
                </a:lnTo>
                <a:lnTo>
                  <a:pt x="1909" y="528827"/>
                </a:lnTo>
                <a:lnTo>
                  <a:pt x="0" y="576072"/>
                </a:lnTo>
                <a:lnTo>
                  <a:pt x="1909" y="623316"/>
                </a:lnTo>
                <a:lnTo>
                  <a:pt x="7540" y="669508"/>
                </a:lnTo>
                <a:lnTo>
                  <a:pt x="16743" y="714502"/>
                </a:lnTo>
                <a:lnTo>
                  <a:pt x="29370" y="758147"/>
                </a:lnTo>
                <a:lnTo>
                  <a:pt x="45273" y="800296"/>
                </a:lnTo>
                <a:lnTo>
                  <a:pt x="64304" y="840801"/>
                </a:lnTo>
                <a:lnTo>
                  <a:pt x="86313" y="879512"/>
                </a:lnTo>
                <a:lnTo>
                  <a:pt x="111154" y="916283"/>
                </a:lnTo>
                <a:lnTo>
                  <a:pt x="138677" y="950964"/>
                </a:lnTo>
                <a:lnTo>
                  <a:pt x="168735" y="983408"/>
                </a:lnTo>
                <a:lnTo>
                  <a:pt x="201179" y="1013466"/>
                </a:lnTo>
                <a:lnTo>
                  <a:pt x="235860" y="1040989"/>
                </a:lnTo>
                <a:lnTo>
                  <a:pt x="272631" y="1065830"/>
                </a:lnTo>
                <a:lnTo>
                  <a:pt x="311342" y="1087839"/>
                </a:lnTo>
                <a:lnTo>
                  <a:pt x="351847" y="1106870"/>
                </a:lnTo>
                <a:lnTo>
                  <a:pt x="393996" y="1122773"/>
                </a:lnTo>
                <a:lnTo>
                  <a:pt x="437641" y="1135400"/>
                </a:lnTo>
                <a:lnTo>
                  <a:pt x="482635" y="1144603"/>
                </a:lnTo>
                <a:lnTo>
                  <a:pt x="528827" y="1150234"/>
                </a:lnTo>
                <a:lnTo>
                  <a:pt x="576072" y="1152144"/>
                </a:lnTo>
                <a:lnTo>
                  <a:pt x="623316" y="1150234"/>
                </a:lnTo>
                <a:lnTo>
                  <a:pt x="669508" y="1144603"/>
                </a:lnTo>
                <a:lnTo>
                  <a:pt x="714502" y="1135400"/>
                </a:lnTo>
                <a:lnTo>
                  <a:pt x="758147" y="1122773"/>
                </a:lnTo>
                <a:lnTo>
                  <a:pt x="800296" y="1106870"/>
                </a:lnTo>
                <a:lnTo>
                  <a:pt x="840801" y="1087839"/>
                </a:lnTo>
                <a:lnTo>
                  <a:pt x="879512" y="1065830"/>
                </a:lnTo>
                <a:lnTo>
                  <a:pt x="916283" y="1040989"/>
                </a:lnTo>
                <a:lnTo>
                  <a:pt x="950964" y="1013466"/>
                </a:lnTo>
                <a:lnTo>
                  <a:pt x="983408" y="983408"/>
                </a:lnTo>
                <a:lnTo>
                  <a:pt x="1013466" y="950964"/>
                </a:lnTo>
                <a:lnTo>
                  <a:pt x="1040989" y="916283"/>
                </a:lnTo>
                <a:lnTo>
                  <a:pt x="1065830" y="879512"/>
                </a:lnTo>
                <a:lnTo>
                  <a:pt x="1087839" y="840801"/>
                </a:lnTo>
                <a:lnTo>
                  <a:pt x="1106870" y="800296"/>
                </a:lnTo>
                <a:lnTo>
                  <a:pt x="1122773" y="758147"/>
                </a:lnTo>
                <a:lnTo>
                  <a:pt x="1135400" y="714502"/>
                </a:lnTo>
                <a:lnTo>
                  <a:pt x="1144603" y="669508"/>
                </a:lnTo>
                <a:lnTo>
                  <a:pt x="1150234" y="623316"/>
                </a:lnTo>
                <a:lnTo>
                  <a:pt x="1152144" y="576072"/>
                </a:lnTo>
                <a:lnTo>
                  <a:pt x="1150234" y="528827"/>
                </a:lnTo>
                <a:lnTo>
                  <a:pt x="1144603" y="482635"/>
                </a:lnTo>
                <a:lnTo>
                  <a:pt x="1135400" y="437641"/>
                </a:lnTo>
                <a:lnTo>
                  <a:pt x="1122773" y="393996"/>
                </a:lnTo>
                <a:lnTo>
                  <a:pt x="1106870" y="351847"/>
                </a:lnTo>
                <a:lnTo>
                  <a:pt x="1087839" y="311342"/>
                </a:lnTo>
                <a:lnTo>
                  <a:pt x="1065830" y="272631"/>
                </a:lnTo>
                <a:lnTo>
                  <a:pt x="1040989" y="235860"/>
                </a:lnTo>
                <a:lnTo>
                  <a:pt x="1013466" y="201179"/>
                </a:lnTo>
                <a:lnTo>
                  <a:pt x="983408" y="168735"/>
                </a:lnTo>
                <a:lnTo>
                  <a:pt x="950964" y="138677"/>
                </a:lnTo>
                <a:lnTo>
                  <a:pt x="916283" y="111154"/>
                </a:lnTo>
                <a:lnTo>
                  <a:pt x="879512" y="86313"/>
                </a:lnTo>
                <a:lnTo>
                  <a:pt x="840801" y="64304"/>
                </a:lnTo>
                <a:lnTo>
                  <a:pt x="800296" y="45273"/>
                </a:lnTo>
                <a:lnTo>
                  <a:pt x="758147" y="29370"/>
                </a:lnTo>
                <a:lnTo>
                  <a:pt x="714502" y="16743"/>
                </a:lnTo>
                <a:lnTo>
                  <a:pt x="669508" y="7540"/>
                </a:lnTo>
                <a:lnTo>
                  <a:pt x="623316" y="1909"/>
                </a:lnTo>
                <a:lnTo>
                  <a:pt x="576072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609600" y="3200400"/>
            <a:ext cx="980440" cy="484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" algn="ctr">
              <a:lnSpc>
                <a:spcPct val="100000"/>
              </a:lnSpc>
              <a:spcBef>
                <a:spcPts val="100"/>
              </a:spcBef>
            </a:pPr>
            <a:r>
              <a:rPr lang="ru-RU" sz="1800" b="1" spc="-70" dirty="0" smtClean="0">
                <a:solidFill>
                  <a:srgbClr val="FFFFFF"/>
                </a:solidFill>
                <a:latin typeface="Century Gothic"/>
                <a:cs typeface="Century Gothic"/>
              </a:rPr>
              <a:t>3</a:t>
            </a:r>
            <a:r>
              <a:rPr sz="1800" b="1" spc="-70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ru-RU" sz="1800" b="1" spc="-70" dirty="0" smtClean="0">
                <a:solidFill>
                  <a:srgbClr val="FFFFFF"/>
                </a:solidFill>
                <a:latin typeface="Century Gothic"/>
                <a:cs typeface="Century Gothic"/>
              </a:rPr>
              <a:t>341</a:t>
            </a:r>
            <a:r>
              <a:rPr sz="18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,</a:t>
            </a:r>
            <a:r>
              <a:rPr lang="ru-RU" sz="18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6</a:t>
            </a:r>
            <a:endParaRPr sz="18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0"/>
              </a:spcBef>
            </a:pPr>
            <a:r>
              <a:rPr lang="ru-RU" sz="120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тыс</a:t>
            </a:r>
            <a:r>
              <a:rPr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.</a:t>
            </a:r>
            <a:r>
              <a:rPr sz="1200" spc="-7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рублей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533400" y="4724400"/>
            <a:ext cx="1152525" cy="1152525"/>
          </a:xfrm>
          <a:custGeom>
            <a:avLst/>
            <a:gdLst/>
            <a:ahLst/>
            <a:cxnLst/>
            <a:rect l="l" t="t" r="r" b="b"/>
            <a:pathLst>
              <a:path w="1152525" h="1152525">
                <a:moveTo>
                  <a:pt x="576071" y="0"/>
                </a:moveTo>
                <a:lnTo>
                  <a:pt x="528827" y="1909"/>
                </a:lnTo>
                <a:lnTo>
                  <a:pt x="482635" y="7540"/>
                </a:lnTo>
                <a:lnTo>
                  <a:pt x="437641" y="16743"/>
                </a:lnTo>
                <a:lnTo>
                  <a:pt x="393996" y="29370"/>
                </a:lnTo>
                <a:lnTo>
                  <a:pt x="351847" y="45273"/>
                </a:lnTo>
                <a:lnTo>
                  <a:pt x="311342" y="64304"/>
                </a:lnTo>
                <a:lnTo>
                  <a:pt x="272631" y="86313"/>
                </a:lnTo>
                <a:lnTo>
                  <a:pt x="235860" y="111154"/>
                </a:lnTo>
                <a:lnTo>
                  <a:pt x="201179" y="138677"/>
                </a:lnTo>
                <a:lnTo>
                  <a:pt x="168735" y="168735"/>
                </a:lnTo>
                <a:lnTo>
                  <a:pt x="138677" y="201179"/>
                </a:lnTo>
                <a:lnTo>
                  <a:pt x="111154" y="235860"/>
                </a:lnTo>
                <a:lnTo>
                  <a:pt x="86313" y="272631"/>
                </a:lnTo>
                <a:lnTo>
                  <a:pt x="64304" y="311342"/>
                </a:lnTo>
                <a:lnTo>
                  <a:pt x="45273" y="351847"/>
                </a:lnTo>
                <a:lnTo>
                  <a:pt x="29370" y="393996"/>
                </a:lnTo>
                <a:lnTo>
                  <a:pt x="16743" y="437641"/>
                </a:lnTo>
                <a:lnTo>
                  <a:pt x="7540" y="482635"/>
                </a:lnTo>
                <a:lnTo>
                  <a:pt x="1909" y="528827"/>
                </a:lnTo>
                <a:lnTo>
                  <a:pt x="0" y="576072"/>
                </a:lnTo>
                <a:lnTo>
                  <a:pt x="1909" y="623314"/>
                </a:lnTo>
                <a:lnTo>
                  <a:pt x="7540" y="669504"/>
                </a:lnTo>
                <a:lnTo>
                  <a:pt x="16743" y="714495"/>
                </a:lnTo>
                <a:lnTo>
                  <a:pt x="29370" y="758138"/>
                </a:lnTo>
                <a:lnTo>
                  <a:pt x="45273" y="800285"/>
                </a:lnTo>
                <a:lnTo>
                  <a:pt x="64304" y="840787"/>
                </a:lnTo>
                <a:lnTo>
                  <a:pt x="86313" y="879496"/>
                </a:lnTo>
                <a:lnTo>
                  <a:pt x="111154" y="916264"/>
                </a:lnTo>
                <a:lnTo>
                  <a:pt x="138677" y="950943"/>
                </a:lnTo>
                <a:lnTo>
                  <a:pt x="168735" y="983384"/>
                </a:lnTo>
                <a:lnTo>
                  <a:pt x="201179" y="1013440"/>
                </a:lnTo>
                <a:lnTo>
                  <a:pt x="235860" y="1040961"/>
                </a:lnTo>
                <a:lnTo>
                  <a:pt x="272631" y="1065799"/>
                </a:lnTo>
                <a:lnTo>
                  <a:pt x="311342" y="1087807"/>
                </a:lnTo>
                <a:lnTo>
                  <a:pt x="351847" y="1106836"/>
                </a:lnTo>
                <a:lnTo>
                  <a:pt x="393996" y="1122738"/>
                </a:lnTo>
                <a:lnTo>
                  <a:pt x="437641" y="1135364"/>
                </a:lnTo>
                <a:lnTo>
                  <a:pt x="482635" y="1144566"/>
                </a:lnTo>
                <a:lnTo>
                  <a:pt x="528827" y="1150196"/>
                </a:lnTo>
                <a:lnTo>
                  <a:pt x="576071" y="1152105"/>
                </a:lnTo>
                <a:lnTo>
                  <a:pt x="623316" y="1150196"/>
                </a:lnTo>
                <a:lnTo>
                  <a:pt x="669508" y="1144566"/>
                </a:lnTo>
                <a:lnTo>
                  <a:pt x="714502" y="1135364"/>
                </a:lnTo>
                <a:lnTo>
                  <a:pt x="758147" y="1122738"/>
                </a:lnTo>
                <a:lnTo>
                  <a:pt x="800296" y="1106836"/>
                </a:lnTo>
                <a:lnTo>
                  <a:pt x="840801" y="1087807"/>
                </a:lnTo>
                <a:lnTo>
                  <a:pt x="879512" y="1065799"/>
                </a:lnTo>
                <a:lnTo>
                  <a:pt x="916283" y="1040961"/>
                </a:lnTo>
                <a:lnTo>
                  <a:pt x="950964" y="1013440"/>
                </a:lnTo>
                <a:lnTo>
                  <a:pt x="983408" y="983384"/>
                </a:lnTo>
                <a:lnTo>
                  <a:pt x="1013466" y="950943"/>
                </a:lnTo>
                <a:lnTo>
                  <a:pt x="1040989" y="916264"/>
                </a:lnTo>
                <a:lnTo>
                  <a:pt x="1065830" y="879496"/>
                </a:lnTo>
                <a:lnTo>
                  <a:pt x="1087839" y="840787"/>
                </a:lnTo>
                <a:lnTo>
                  <a:pt x="1106870" y="800285"/>
                </a:lnTo>
                <a:lnTo>
                  <a:pt x="1122773" y="758138"/>
                </a:lnTo>
                <a:lnTo>
                  <a:pt x="1135400" y="714495"/>
                </a:lnTo>
                <a:lnTo>
                  <a:pt x="1144603" y="669504"/>
                </a:lnTo>
                <a:lnTo>
                  <a:pt x="1150234" y="623314"/>
                </a:lnTo>
                <a:lnTo>
                  <a:pt x="1152144" y="576072"/>
                </a:lnTo>
                <a:lnTo>
                  <a:pt x="1150234" y="528827"/>
                </a:lnTo>
                <a:lnTo>
                  <a:pt x="1144603" y="482635"/>
                </a:lnTo>
                <a:lnTo>
                  <a:pt x="1135400" y="437641"/>
                </a:lnTo>
                <a:lnTo>
                  <a:pt x="1122773" y="393996"/>
                </a:lnTo>
                <a:lnTo>
                  <a:pt x="1106870" y="351847"/>
                </a:lnTo>
                <a:lnTo>
                  <a:pt x="1087839" y="311342"/>
                </a:lnTo>
                <a:lnTo>
                  <a:pt x="1065830" y="272631"/>
                </a:lnTo>
                <a:lnTo>
                  <a:pt x="1040989" y="235860"/>
                </a:lnTo>
                <a:lnTo>
                  <a:pt x="1013466" y="201179"/>
                </a:lnTo>
                <a:lnTo>
                  <a:pt x="983408" y="168735"/>
                </a:lnTo>
                <a:lnTo>
                  <a:pt x="950964" y="138677"/>
                </a:lnTo>
                <a:lnTo>
                  <a:pt x="916283" y="111154"/>
                </a:lnTo>
                <a:lnTo>
                  <a:pt x="879512" y="86313"/>
                </a:lnTo>
                <a:lnTo>
                  <a:pt x="840801" y="64304"/>
                </a:lnTo>
                <a:lnTo>
                  <a:pt x="800296" y="45273"/>
                </a:lnTo>
                <a:lnTo>
                  <a:pt x="758147" y="29370"/>
                </a:lnTo>
                <a:lnTo>
                  <a:pt x="714502" y="16743"/>
                </a:lnTo>
                <a:lnTo>
                  <a:pt x="669508" y="7540"/>
                </a:lnTo>
                <a:lnTo>
                  <a:pt x="623316" y="1909"/>
                </a:lnTo>
                <a:lnTo>
                  <a:pt x="576071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609600" y="5029200"/>
            <a:ext cx="980440" cy="484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" algn="ctr">
              <a:lnSpc>
                <a:spcPct val="100000"/>
              </a:lnSpc>
              <a:spcBef>
                <a:spcPts val="100"/>
              </a:spcBef>
            </a:pPr>
            <a:r>
              <a:rPr lang="ru-RU" b="1" spc="-70" dirty="0" smtClean="0">
                <a:solidFill>
                  <a:srgbClr val="FFFFFF"/>
                </a:solidFill>
                <a:latin typeface="Century Gothic"/>
                <a:cs typeface="Century Gothic"/>
              </a:rPr>
              <a:t>3 486</a:t>
            </a:r>
            <a:r>
              <a:rPr sz="18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,</a:t>
            </a:r>
            <a:r>
              <a:rPr lang="ru-RU" sz="18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2</a:t>
            </a:r>
            <a:endParaRPr sz="1800" dirty="0">
              <a:latin typeface="Century Gothic"/>
              <a:cs typeface="Century Gothic"/>
            </a:endParaRPr>
          </a:p>
          <a:p>
            <a:pPr marL="12700" algn="ctr">
              <a:lnSpc>
                <a:spcPct val="100000"/>
              </a:lnSpc>
              <a:spcBef>
                <a:spcPts val="10"/>
              </a:spcBef>
            </a:pPr>
            <a:r>
              <a:rPr lang="ru-RU" sz="120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тыс</a:t>
            </a:r>
            <a:r>
              <a:rPr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.</a:t>
            </a:r>
            <a:r>
              <a:rPr sz="1200" spc="-7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рублей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6200" y="2819400"/>
            <a:ext cx="369332" cy="1311275"/>
          </a:xfrm>
          <a:prstGeom prst="rect">
            <a:avLst/>
          </a:prstGeom>
        </p:spPr>
        <p:txBody>
          <a:bodyPr vert="vert270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b="1" spc="-5" dirty="0" smtClean="0">
                <a:solidFill>
                  <a:srgbClr val="9AA9B5"/>
                </a:solidFill>
                <a:latin typeface="Century Gothic"/>
                <a:cs typeface="Century Gothic"/>
              </a:rPr>
              <a:t>20</a:t>
            </a:r>
            <a:r>
              <a:rPr lang="ru-RU" sz="2400" b="1" spc="-5" dirty="0" smtClean="0">
                <a:solidFill>
                  <a:srgbClr val="9AA9B5"/>
                </a:solidFill>
                <a:latin typeface="Century Gothic"/>
                <a:cs typeface="Century Gothic"/>
              </a:rPr>
              <a:t>25</a:t>
            </a:r>
            <a:r>
              <a:rPr sz="2400" b="1" spc="-70" dirty="0" smtClean="0">
                <a:solidFill>
                  <a:srgbClr val="9AA9B5"/>
                </a:solidFill>
                <a:latin typeface="Century Gothic"/>
                <a:cs typeface="Century Gothic"/>
              </a:rPr>
              <a:t> </a:t>
            </a:r>
            <a:r>
              <a:rPr sz="2400" b="1" dirty="0">
                <a:solidFill>
                  <a:srgbClr val="9AA9B5"/>
                </a:solidFill>
                <a:latin typeface="Century Gothic"/>
                <a:cs typeface="Century Gothic"/>
              </a:rPr>
              <a:t>год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6200" y="1295400"/>
            <a:ext cx="369332" cy="1310640"/>
          </a:xfrm>
          <a:prstGeom prst="rect">
            <a:avLst/>
          </a:prstGeom>
        </p:spPr>
        <p:txBody>
          <a:bodyPr vert="vert270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b="1" spc="-5" dirty="0" smtClean="0">
                <a:solidFill>
                  <a:srgbClr val="9AA9B5"/>
                </a:solidFill>
                <a:latin typeface="Century Gothic"/>
                <a:cs typeface="Century Gothic"/>
              </a:rPr>
              <a:t>20</a:t>
            </a:r>
            <a:r>
              <a:rPr lang="ru-RU" sz="2400" b="1" spc="-5" dirty="0" smtClean="0">
                <a:solidFill>
                  <a:srgbClr val="9AA9B5"/>
                </a:solidFill>
                <a:latin typeface="Century Gothic"/>
                <a:cs typeface="Century Gothic"/>
              </a:rPr>
              <a:t>24</a:t>
            </a:r>
            <a:r>
              <a:rPr sz="2400" b="1" spc="-80" dirty="0" smtClean="0">
                <a:solidFill>
                  <a:srgbClr val="9AA9B5"/>
                </a:solidFill>
                <a:latin typeface="Century Gothic"/>
                <a:cs typeface="Century Gothic"/>
              </a:rPr>
              <a:t> </a:t>
            </a:r>
            <a:r>
              <a:rPr sz="2400" b="1" dirty="0">
                <a:solidFill>
                  <a:srgbClr val="9AA9B5"/>
                </a:solidFill>
                <a:latin typeface="Century Gothic"/>
                <a:cs typeface="Century Gothic"/>
              </a:rPr>
              <a:t>год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6281165" y="5066157"/>
            <a:ext cx="1624965" cy="1625600"/>
          </a:xfrm>
          <a:custGeom>
            <a:avLst/>
            <a:gdLst/>
            <a:ahLst/>
            <a:cxnLst/>
            <a:rect l="l" t="t" r="r" b="b"/>
            <a:pathLst>
              <a:path w="1624965" h="1625600">
                <a:moveTo>
                  <a:pt x="812418" y="0"/>
                </a:moveTo>
                <a:lnTo>
                  <a:pt x="895223" y="4064"/>
                </a:lnTo>
                <a:lnTo>
                  <a:pt x="976122" y="16637"/>
                </a:lnTo>
                <a:lnTo>
                  <a:pt x="1053718" y="36576"/>
                </a:lnTo>
                <a:lnTo>
                  <a:pt x="1128649" y="63754"/>
                </a:lnTo>
                <a:lnTo>
                  <a:pt x="1199388" y="98298"/>
                </a:lnTo>
                <a:lnTo>
                  <a:pt x="1266316" y="138938"/>
                </a:lnTo>
                <a:lnTo>
                  <a:pt x="1328928" y="185674"/>
                </a:lnTo>
                <a:lnTo>
                  <a:pt x="1386586" y="238125"/>
                </a:lnTo>
                <a:lnTo>
                  <a:pt x="1439037" y="295783"/>
                </a:lnTo>
                <a:lnTo>
                  <a:pt x="1485773" y="358394"/>
                </a:lnTo>
                <a:lnTo>
                  <a:pt x="1526413" y="425450"/>
                </a:lnTo>
                <a:lnTo>
                  <a:pt x="1560576" y="496570"/>
                </a:lnTo>
                <a:lnTo>
                  <a:pt x="1587881" y="570992"/>
                </a:lnTo>
                <a:lnTo>
                  <a:pt x="1607692" y="649008"/>
                </a:lnTo>
                <a:lnTo>
                  <a:pt x="1620392" y="729881"/>
                </a:lnTo>
                <a:lnTo>
                  <a:pt x="1624457" y="812774"/>
                </a:lnTo>
                <a:lnTo>
                  <a:pt x="1620392" y="895680"/>
                </a:lnTo>
                <a:lnTo>
                  <a:pt x="1607692" y="976541"/>
                </a:lnTo>
                <a:lnTo>
                  <a:pt x="1587881" y="1054557"/>
                </a:lnTo>
                <a:lnTo>
                  <a:pt x="1560576" y="1128953"/>
                </a:lnTo>
                <a:lnTo>
                  <a:pt x="1526413" y="1200073"/>
                </a:lnTo>
                <a:lnTo>
                  <a:pt x="1485773" y="1267142"/>
                </a:lnTo>
                <a:lnTo>
                  <a:pt x="1439037" y="1329728"/>
                </a:lnTo>
                <a:lnTo>
                  <a:pt x="1386586" y="1387449"/>
                </a:lnTo>
                <a:lnTo>
                  <a:pt x="1328928" y="1439875"/>
                </a:lnTo>
                <a:lnTo>
                  <a:pt x="1266316" y="1486611"/>
                </a:lnTo>
                <a:lnTo>
                  <a:pt x="1199388" y="1527225"/>
                </a:lnTo>
                <a:lnTo>
                  <a:pt x="1128649" y="1561769"/>
                </a:lnTo>
                <a:lnTo>
                  <a:pt x="1053718" y="1589024"/>
                </a:lnTo>
                <a:lnTo>
                  <a:pt x="976122" y="1608937"/>
                </a:lnTo>
                <a:lnTo>
                  <a:pt x="895223" y="1621536"/>
                </a:lnTo>
                <a:lnTo>
                  <a:pt x="812418" y="1625600"/>
                </a:lnTo>
                <a:lnTo>
                  <a:pt x="729488" y="1621536"/>
                </a:lnTo>
                <a:lnTo>
                  <a:pt x="648588" y="1608937"/>
                </a:lnTo>
                <a:lnTo>
                  <a:pt x="570991" y="1589024"/>
                </a:lnTo>
                <a:lnTo>
                  <a:pt x="496188" y="1561782"/>
                </a:lnTo>
                <a:lnTo>
                  <a:pt x="425068" y="1527238"/>
                </a:lnTo>
                <a:lnTo>
                  <a:pt x="358013" y="1486611"/>
                </a:lnTo>
                <a:lnTo>
                  <a:pt x="295402" y="1439875"/>
                </a:lnTo>
                <a:lnTo>
                  <a:pt x="237743" y="1387449"/>
                </a:lnTo>
                <a:lnTo>
                  <a:pt x="185293" y="1329728"/>
                </a:lnTo>
                <a:lnTo>
                  <a:pt x="138557" y="1267142"/>
                </a:lnTo>
                <a:lnTo>
                  <a:pt x="97917" y="1200073"/>
                </a:lnTo>
                <a:lnTo>
                  <a:pt x="63754" y="1128953"/>
                </a:lnTo>
                <a:lnTo>
                  <a:pt x="36575" y="1054557"/>
                </a:lnTo>
                <a:lnTo>
                  <a:pt x="16637" y="976541"/>
                </a:lnTo>
                <a:lnTo>
                  <a:pt x="4063" y="895680"/>
                </a:lnTo>
                <a:lnTo>
                  <a:pt x="0" y="812774"/>
                </a:lnTo>
                <a:lnTo>
                  <a:pt x="4063" y="729881"/>
                </a:lnTo>
                <a:lnTo>
                  <a:pt x="16637" y="649008"/>
                </a:lnTo>
                <a:lnTo>
                  <a:pt x="36575" y="570992"/>
                </a:lnTo>
                <a:lnTo>
                  <a:pt x="63754" y="496570"/>
                </a:lnTo>
                <a:lnTo>
                  <a:pt x="97917" y="425450"/>
                </a:lnTo>
                <a:lnTo>
                  <a:pt x="138557" y="358394"/>
                </a:lnTo>
                <a:lnTo>
                  <a:pt x="185293" y="295783"/>
                </a:lnTo>
                <a:lnTo>
                  <a:pt x="237743" y="238125"/>
                </a:lnTo>
                <a:lnTo>
                  <a:pt x="295402" y="185674"/>
                </a:lnTo>
                <a:lnTo>
                  <a:pt x="358013" y="138938"/>
                </a:lnTo>
                <a:lnTo>
                  <a:pt x="425068" y="98298"/>
                </a:lnTo>
                <a:lnTo>
                  <a:pt x="496188" y="63754"/>
                </a:lnTo>
                <a:lnTo>
                  <a:pt x="570991" y="36576"/>
                </a:lnTo>
                <a:lnTo>
                  <a:pt x="648588" y="16637"/>
                </a:lnTo>
                <a:lnTo>
                  <a:pt x="729488" y="4064"/>
                </a:lnTo>
                <a:lnTo>
                  <a:pt x="812418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417058" y="5066157"/>
            <a:ext cx="1624965" cy="1624965"/>
          </a:xfrm>
          <a:custGeom>
            <a:avLst/>
            <a:gdLst/>
            <a:ahLst/>
            <a:cxnLst/>
            <a:rect l="l" t="t" r="r" b="b"/>
            <a:pathLst>
              <a:path w="1624965" h="1624965">
                <a:moveTo>
                  <a:pt x="812418" y="0"/>
                </a:moveTo>
                <a:lnTo>
                  <a:pt x="895350" y="4064"/>
                </a:lnTo>
                <a:lnTo>
                  <a:pt x="976121" y="16637"/>
                </a:lnTo>
                <a:lnTo>
                  <a:pt x="1053718" y="36576"/>
                </a:lnTo>
                <a:lnTo>
                  <a:pt x="1128521" y="63754"/>
                </a:lnTo>
                <a:lnTo>
                  <a:pt x="1199261" y="97917"/>
                </a:lnTo>
                <a:lnTo>
                  <a:pt x="1266316" y="138557"/>
                </a:lnTo>
                <a:lnTo>
                  <a:pt x="1328927" y="185293"/>
                </a:lnTo>
                <a:lnTo>
                  <a:pt x="1386713" y="237744"/>
                </a:lnTo>
                <a:lnTo>
                  <a:pt x="1439037" y="295402"/>
                </a:lnTo>
                <a:lnTo>
                  <a:pt x="1485772" y="358013"/>
                </a:lnTo>
                <a:lnTo>
                  <a:pt x="1526413" y="425069"/>
                </a:lnTo>
                <a:lnTo>
                  <a:pt x="1560575" y="496189"/>
                </a:lnTo>
                <a:lnTo>
                  <a:pt x="1587881" y="570992"/>
                </a:lnTo>
                <a:lnTo>
                  <a:pt x="1607819" y="648601"/>
                </a:lnTo>
                <a:lnTo>
                  <a:pt x="1620392" y="729475"/>
                </a:lnTo>
                <a:lnTo>
                  <a:pt x="1624457" y="812380"/>
                </a:lnTo>
                <a:lnTo>
                  <a:pt x="1620392" y="895273"/>
                </a:lnTo>
                <a:lnTo>
                  <a:pt x="1607819" y="976160"/>
                </a:lnTo>
                <a:lnTo>
                  <a:pt x="1587881" y="1053757"/>
                </a:lnTo>
                <a:lnTo>
                  <a:pt x="1560575" y="1128547"/>
                </a:lnTo>
                <a:lnTo>
                  <a:pt x="1526413" y="1199705"/>
                </a:lnTo>
                <a:lnTo>
                  <a:pt x="1485772" y="1266367"/>
                </a:lnTo>
                <a:lnTo>
                  <a:pt x="1439037" y="1328940"/>
                </a:lnTo>
                <a:lnTo>
                  <a:pt x="1386713" y="1386649"/>
                </a:lnTo>
                <a:lnTo>
                  <a:pt x="1328927" y="1439075"/>
                </a:lnTo>
                <a:lnTo>
                  <a:pt x="1266316" y="1485811"/>
                </a:lnTo>
                <a:lnTo>
                  <a:pt x="1199261" y="1526451"/>
                </a:lnTo>
                <a:lnTo>
                  <a:pt x="1128521" y="1560601"/>
                </a:lnTo>
                <a:lnTo>
                  <a:pt x="1053718" y="1587842"/>
                </a:lnTo>
                <a:lnTo>
                  <a:pt x="976121" y="1607743"/>
                </a:lnTo>
                <a:lnTo>
                  <a:pt x="895350" y="1620342"/>
                </a:lnTo>
                <a:lnTo>
                  <a:pt x="812418" y="1624406"/>
                </a:lnTo>
                <a:lnTo>
                  <a:pt x="729488" y="1620342"/>
                </a:lnTo>
                <a:lnTo>
                  <a:pt x="648588" y="1607743"/>
                </a:lnTo>
                <a:lnTo>
                  <a:pt x="570991" y="1587842"/>
                </a:lnTo>
                <a:lnTo>
                  <a:pt x="496188" y="1560601"/>
                </a:lnTo>
                <a:lnTo>
                  <a:pt x="425068" y="1526463"/>
                </a:lnTo>
                <a:lnTo>
                  <a:pt x="358013" y="1485811"/>
                </a:lnTo>
                <a:lnTo>
                  <a:pt x="295401" y="1439075"/>
                </a:lnTo>
                <a:lnTo>
                  <a:pt x="237743" y="1386649"/>
                </a:lnTo>
                <a:lnTo>
                  <a:pt x="185292" y="1328940"/>
                </a:lnTo>
                <a:lnTo>
                  <a:pt x="138556" y="1266367"/>
                </a:lnTo>
                <a:lnTo>
                  <a:pt x="97916" y="1199705"/>
                </a:lnTo>
                <a:lnTo>
                  <a:pt x="63753" y="1128547"/>
                </a:lnTo>
                <a:lnTo>
                  <a:pt x="36575" y="1053757"/>
                </a:lnTo>
                <a:lnTo>
                  <a:pt x="16637" y="976160"/>
                </a:lnTo>
                <a:lnTo>
                  <a:pt x="4063" y="895273"/>
                </a:lnTo>
                <a:lnTo>
                  <a:pt x="0" y="812380"/>
                </a:lnTo>
                <a:lnTo>
                  <a:pt x="4063" y="729475"/>
                </a:lnTo>
                <a:lnTo>
                  <a:pt x="16637" y="648601"/>
                </a:lnTo>
                <a:lnTo>
                  <a:pt x="36575" y="570992"/>
                </a:lnTo>
                <a:lnTo>
                  <a:pt x="63753" y="496189"/>
                </a:lnTo>
                <a:lnTo>
                  <a:pt x="97916" y="425069"/>
                </a:lnTo>
                <a:lnTo>
                  <a:pt x="138556" y="358013"/>
                </a:lnTo>
                <a:lnTo>
                  <a:pt x="185292" y="295402"/>
                </a:lnTo>
                <a:lnTo>
                  <a:pt x="237743" y="237744"/>
                </a:lnTo>
                <a:lnTo>
                  <a:pt x="295401" y="185293"/>
                </a:lnTo>
                <a:lnTo>
                  <a:pt x="358013" y="138557"/>
                </a:lnTo>
                <a:lnTo>
                  <a:pt x="425068" y="97917"/>
                </a:lnTo>
                <a:lnTo>
                  <a:pt x="496188" y="63754"/>
                </a:lnTo>
                <a:lnTo>
                  <a:pt x="570991" y="36576"/>
                </a:lnTo>
                <a:lnTo>
                  <a:pt x="648588" y="16637"/>
                </a:lnTo>
                <a:lnTo>
                  <a:pt x="729488" y="4064"/>
                </a:lnTo>
                <a:lnTo>
                  <a:pt x="812418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336922" y="5066157"/>
            <a:ext cx="1624965" cy="1625600"/>
          </a:xfrm>
          <a:custGeom>
            <a:avLst/>
            <a:gdLst/>
            <a:ahLst/>
            <a:cxnLst/>
            <a:rect l="l" t="t" r="r" b="b"/>
            <a:pathLst>
              <a:path w="1624964" h="1625600">
                <a:moveTo>
                  <a:pt x="812418" y="0"/>
                </a:moveTo>
                <a:lnTo>
                  <a:pt x="895350" y="4064"/>
                </a:lnTo>
                <a:lnTo>
                  <a:pt x="976249" y="16637"/>
                </a:lnTo>
                <a:lnTo>
                  <a:pt x="1053846" y="36576"/>
                </a:lnTo>
                <a:lnTo>
                  <a:pt x="1128649" y="63754"/>
                </a:lnTo>
                <a:lnTo>
                  <a:pt x="1199388" y="98298"/>
                </a:lnTo>
                <a:lnTo>
                  <a:pt x="1266316" y="138938"/>
                </a:lnTo>
                <a:lnTo>
                  <a:pt x="1328927" y="185674"/>
                </a:lnTo>
                <a:lnTo>
                  <a:pt x="1386713" y="238125"/>
                </a:lnTo>
                <a:lnTo>
                  <a:pt x="1439164" y="295783"/>
                </a:lnTo>
                <a:lnTo>
                  <a:pt x="1485900" y="358394"/>
                </a:lnTo>
                <a:lnTo>
                  <a:pt x="1526539" y="425450"/>
                </a:lnTo>
                <a:lnTo>
                  <a:pt x="1560576" y="496570"/>
                </a:lnTo>
                <a:lnTo>
                  <a:pt x="1587880" y="570992"/>
                </a:lnTo>
                <a:lnTo>
                  <a:pt x="1607819" y="649008"/>
                </a:lnTo>
                <a:lnTo>
                  <a:pt x="1620392" y="729881"/>
                </a:lnTo>
                <a:lnTo>
                  <a:pt x="1624456" y="812774"/>
                </a:lnTo>
                <a:lnTo>
                  <a:pt x="1620392" y="895680"/>
                </a:lnTo>
                <a:lnTo>
                  <a:pt x="1607819" y="976541"/>
                </a:lnTo>
                <a:lnTo>
                  <a:pt x="1587880" y="1054557"/>
                </a:lnTo>
                <a:lnTo>
                  <a:pt x="1560576" y="1128953"/>
                </a:lnTo>
                <a:lnTo>
                  <a:pt x="1526539" y="1200073"/>
                </a:lnTo>
                <a:lnTo>
                  <a:pt x="1485900" y="1267142"/>
                </a:lnTo>
                <a:lnTo>
                  <a:pt x="1439164" y="1329728"/>
                </a:lnTo>
                <a:lnTo>
                  <a:pt x="1386713" y="1387449"/>
                </a:lnTo>
                <a:lnTo>
                  <a:pt x="1328927" y="1439875"/>
                </a:lnTo>
                <a:lnTo>
                  <a:pt x="1266316" y="1486611"/>
                </a:lnTo>
                <a:lnTo>
                  <a:pt x="1199388" y="1527225"/>
                </a:lnTo>
                <a:lnTo>
                  <a:pt x="1128649" y="1561769"/>
                </a:lnTo>
                <a:lnTo>
                  <a:pt x="1053846" y="1589024"/>
                </a:lnTo>
                <a:lnTo>
                  <a:pt x="976249" y="1608937"/>
                </a:lnTo>
                <a:lnTo>
                  <a:pt x="895350" y="1621536"/>
                </a:lnTo>
                <a:lnTo>
                  <a:pt x="812418" y="1625600"/>
                </a:lnTo>
                <a:lnTo>
                  <a:pt x="729488" y="1621536"/>
                </a:lnTo>
                <a:lnTo>
                  <a:pt x="648588" y="1608937"/>
                </a:lnTo>
                <a:lnTo>
                  <a:pt x="570991" y="1589024"/>
                </a:lnTo>
                <a:lnTo>
                  <a:pt x="496188" y="1561782"/>
                </a:lnTo>
                <a:lnTo>
                  <a:pt x="425068" y="1527238"/>
                </a:lnTo>
                <a:lnTo>
                  <a:pt x="358013" y="1486611"/>
                </a:lnTo>
                <a:lnTo>
                  <a:pt x="295401" y="1439875"/>
                </a:lnTo>
                <a:lnTo>
                  <a:pt x="237743" y="1387449"/>
                </a:lnTo>
                <a:lnTo>
                  <a:pt x="185292" y="1329728"/>
                </a:lnTo>
                <a:lnTo>
                  <a:pt x="138556" y="1267142"/>
                </a:lnTo>
                <a:lnTo>
                  <a:pt x="97916" y="1200073"/>
                </a:lnTo>
                <a:lnTo>
                  <a:pt x="63753" y="1128953"/>
                </a:lnTo>
                <a:lnTo>
                  <a:pt x="36575" y="1054557"/>
                </a:lnTo>
                <a:lnTo>
                  <a:pt x="16637" y="976541"/>
                </a:lnTo>
                <a:lnTo>
                  <a:pt x="4063" y="895680"/>
                </a:lnTo>
                <a:lnTo>
                  <a:pt x="0" y="812774"/>
                </a:lnTo>
                <a:lnTo>
                  <a:pt x="4063" y="729881"/>
                </a:lnTo>
                <a:lnTo>
                  <a:pt x="16637" y="649008"/>
                </a:lnTo>
                <a:lnTo>
                  <a:pt x="36575" y="570992"/>
                </a:lnTo>
                <a:lnTo>
                  <a:pt x="63753" y="496570"/>
                </a:lnTo>
                <a:lnTo>
                  <a:pt x="97916" y="425450"/>
                </a:lnTo>
                <a:lnTo>
                  <a:pt x="138556" y="358394"/>
                </a:lnTo>
                <a:lnTo>
                  <a:pt x="185292" y="295783"/>
                </a:lnTo>
                <a:lnTo>
                  <a:pt x="237743" y="238125"/>
                </a:lnTo>
                <a:lnTo>
                  <a:pt x="295401" y="185674"/>
                </a:lnTo>
                <a:lnTo>
                  <a:pt x="358013" y="138938"/>
                </a:lnTo>
                <a:lnTo>
                  <a:pt x="425068" y="98298"/>
                </a:lnTo>
                <a:lnTo>
                  <a:pt x="496188" y="63754"/>
                </a:lnTo>
                <a:lnTo>
                  <a:pt x="570991" y="36576"/>
                </a:lnTo>
                <a:lnTo>
                  <a:pt x="648588" y="16637"/>
                </a:lnTo>
                <a:lnTo>
                  <a:pt x="729488" y="4064"/>
                </a:lnTo>
                <a:lnTo>
                  <a:pt x="812418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148" name="Picture 4" descr="Z:\Гаращенко Анастасия\для отчёта\профилактика\IMG_95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0400" y="4572000"/>
            <a:ext cx="1981200" cy="1905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7" name="Picture 3" descr="Z:\Гаращенко Анастасия\для отчёта\профилактика\20170324_1801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4495800"/>
            <a:ext cx="2133600" cy="1981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6" name="Picture 2" descr="Z:\Гаращенко Анастасия\для отчёта\ВП\IMG_052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4495800"/>
            <a:ext cx="2057400" cy="2057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8" name="Прямоугольник 57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0" name="Рисунок 59" descr="МО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34" name="Прямоугольник 33"/>
          <p:cNvSpPr/>
          <p:nvPr/>
        </p:nvSpPr>
        <p:spPr>
          <a:xfrm flipV="1">
            <a:off x="4038600" y="1676400"/>
            <a:ext cx="152400" cy="15240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4055693" y="3321628"/>
            <a:ext cx="152400" cy="1524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4267200" y="1600200"/>
            <a:ext cx="4876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ru-RU" sz="1200" dirty="0" smtClean="0"/>
              <a:t>ДРУГИЕ ВОПРОСЫ В ОБЛАСТИ ОБРАЗОВАНИЯ</a:t>
            </a:r>
          </a:p>
          <a:p>
            <a:pPr fontAlgn="t"/>
            <a:r>
              <a:rPr lang="ru-RU" sz="1200" dirty="0" smtClean="0"/>
              <a:t>проведение мероприятий по военно-патриотическому воспитанию граждан</a:t>
            </a:r>
          </a:p>
          <a:p>
            <a:pPr fontAlgn="t"/>
            <a:r>
              <a:rPr lang="ru-RU" sz="1200" dirty="0" smtClean="0"/>
              <a:t>профилактика правонарушений на территории МО Дачное</a:t>
            </a:r>
          </a:p>
          <a:p>
            <a:pPr fontAlgn="t"/>
            <a:r>
              <a:rPr lang="ru-RU" sz="1200" dirty="0" smtClean="0"/>
              <a:t>профилактика терроризма и экстремизма на территории МО Дачное</a:t>
            </a:r>
          </a:p>
          <a:p>
            <a:pPr fontAlgn="t"/>
            <a:r>
              <a:rPr lang="ru-RU" sz="1200" dirty="0" smtClean="0"/>
              <a:t>профилактика дорожно-транспортного травматизма</a:t>
            </a:r>
          </a:p>
          <a:p>
            <a:pPr fontAlgn="t"/>
            <a:r>
              <a:rPr lang="ru-RU" sz="1200" dirty="0" smtClean="0"/>
              <a:t>профилактика межнациональных (межэтнических) конфликтов</a:t>
            </a:r>
          </a:p>
          <a:p>
            <a:pPr fontAlgn="t"/>
            <a:r>
              <a:rPr lang="ru-RU" sz="1200" dirty="0" smtClean="0"/>
              <a:t>экологическое просвещение</a:t>
            </a:r>
          </a:p>
          <a:p>
            <a:pPr fontAlgn="t"/>
            <a:endParaRPr lang="ru-RU" sz="1200" dirty="0" smtClean="0"/>
          </a:p>
          <a:p>
            <a:pPr fontAlgn="t"/>
            <a:r>
              <a:rPr lang="ru-RU" sz="1200" dirty="0" smtClean="0"/>
              <a:t>ПРОФПОДГОТОВКА, ПЕРЕПОДГОТОВКА И ПОВЫШЕНИЕ КВАЛИФИКАЦИИ</a:t>
            </a:r>
          </a:p>
          <a:p>
            <a:pPr fontAlgn="t"/>
            <a:r>
              <a:rPr lang="ru-RU" sz="1200" dirty="0" smtClean="0"/>
              <a:t>Организация профобразования и дополнительного профобразования</a:t>
            </a:r>
          </a:p>
          <a:p>
            <a:pPr fontAlgn="t"/>
            <a:r>
              <a:rPr lang="ru-RU" sz="1200" dirty="0" smtClean="0"/>
              <a:t>работников органов местного самоуправления, депутатов, работников муниципального учреждения </a:t>
            </a:r>
          </a:p>
        </p:txBody>
      </p:sp>
      <p:graphicFrame>
        <p:nvGraphicFramePr>
          <p:cNvPr id="39" name="Диаграмма 38"/>
          <p:cNvGraphicFramePr/>
          <p:nvPr>
            <p:extLst>
              <p:ext uri="{D42A27DB-BD31-4B8C-83A1-F6EECF244321}">
                <p14:modId xmlns:p14="http://schemas.microsoft.com/office/powerpoint/2010/main" val="411164533"/>
              </p:ext>
            </p:extLst>
          </p:nvPr>
        </p:nvGraphicFramePr>
        <p:xfrm>
          <a:off x="1371600" y="533400"/>
          <a:ext cx="2667000" cy="220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40" name="Диаграмма 39"/>
          <p:cNvGraphicFramePr/>
          <p:nvPr>
            <p:extLst>
              <p:ext uri="{D42A27DB-BD31-4B8C-83A1-F6EECF244321}">
                <p14:modId xmlns:p14="http://schemas.microsoft.com/office/powerpoint/2010/main" val="1177965889"/>
              </p:ext>
            </p:extLst>
          </p:nvPr>
        </p:nvGraphicFramePr>
        <p:xfrm>
          <a:off x="1219200" y="2209800"/>
          <a:ext cx="2667000" cy="210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41" name="Диаграмма 40"/>
          <p:cNvGraphicFramePr/>
          <p:nvPr>
            <p:extLst>
              <p:ext uri="{D42A27DB-BD31-4B8C-83A1-F6EECF244321}">
                <p14:modId xmlns:p14="http://schemas.microsoft.com/office/powerpoint/2010/main" val="1229884592"/>
              </p:ext>
            </p:extLst>
          </p:nvPr>
        </p:nvGraphicFramePr>
        <p:xfrm>
          <a:off x="1219200" y="4038600"/>
          <a:ext cx="2819400" cy="205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4495800" y="304800"/>
            <a:ext cx="457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spc="-5" dirty="0" smtClean="0">
                <a:latin typeface="Century Gothic"/>
                <a:cs typeface="Century Gothic"/>
              </a:rPr>
              <a:t>Расходы будут осуществляться </a:t>
            </a:r>
            <a:r>
              <a:rPr lang="ru-RU" sz="1400" dirty="0" smtClean="0">
                <a:latin typeface="Century Gothic"/>
                <a:cs typeface="Century Gothic"/>
              </a:rPr>
              <a:t>в </a:t>
            </a:r>
            <a:r>
              <a:rPr lang="ru-RU" sz="1400" spc="-5" dirty="0" smtClean="0">
                <a:latin typeface="Century Gothic"/>
                <a:cs typeface="Century Gothic"/>
              </a:rPr>
              <a:t>рамках</a:t>
            </a:r>
            <a:r>
              <a:rPr lang="ru-RU" sz="1400" spc="25" dirty="0" smtClean="0">
                <a:latin typeface="Century Gothic"/>
                <a:cs typeface="Century Gothic"/>
              </a:rPr>
              <a:t> </a:t>
            </a:r>
            <a:r>
              <a:rPr lang="ru-RU" sz="1400" spc="-5" dirty="0" smtClean="0">
                <a:latin typeface="Century Gothic"/>
                <a:cs typeface="Century Gothic"/>
              </a:rPr>
              <a:t>двух</a:t>
            </a:r>
            <a:endParaRPr lang="ru-RU" sz="1400" dirty="0" smtClean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lang="ru-RU" sz="1400" spc="-5" dirty="0" smtClean="0">
                <a:latin typeface="Century Gothic"/>
                <a:cs typeface="Century Gothic"/>
              </a:rPr>
              <a:t>муниципальных программ МО Дачное:</a:t>
            </a:r>
            <a:endParaRPr lang="ru-RU" sz="1400" dirty="0" smtClean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buSzPct val="91666"/>
              <a:buFont typeface="Wingdings"/>
              <a:buChar char=""/>
              <a:tabLst>
                <a:tab pos="133350" algn="l"/>
              </a:tabLst>
            </a:pPr>
            <a:r>
              <a:rPr lang="ru-RU" sz="14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По проведению работ по военно-патриотическому воспитанию граждан</a:t>
            </a:r>
            <a:endParaRPr lang="ru-RU" sz="1400" dirty="0" smtClean="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  <a:buSzPct val="91666"/>
              <a:buFont typeface="Wingdings"/>
              <a:buChar char=""/>
              <a:tabLst>
                <a:tab pos="133350" algn="l"/>
              </a:tabLst>
            </a:pPr>
            <a:r>
              <a:rPr lang="ru-RU" sz="14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По обеспечению безопасности и охраны правопорядка на территории МО дачное</a:t>
            </a:r>
            <a:endParaRPr lang="ru-RU" sz="14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4339" y="145160"/>
            <a:ext cx="27622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РАСХОДЫ НА</a:t>
            </a:r>
            <a:r>
              <a:rPr sz="1800" b="1" spc="-60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800" b="1" spc="-10" dirty="0">
                <a:solidFill>
                  <a:srgbClr val="171717"/>
                </a:solidFill>
                <a:latin typeface="Century Gothic"/>
                <a:cs typeface="Century Gothic"/>
              </a:rPr>
              <a:t>КУЛЬТУРУ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2400" y="914400"/>
            <a:ext cx="3923029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entury Gothic"/>
                <a:cs typeface="Century Gothic"/>
              </a:rPr>
              <a:t>Расходы будут осуществляться </a:t>
            </a:r>
            <a:r>
              <a:rPr sz="1200" dirty="0">
                <a:latin typeface="Century Gothic"/>
                <a:cs typeface="Century Gothic"/>
              </a:rPr>
              <a:t>в </a:t>
            </a:r>
            <a:r>
              <a:rPr sz="1200" spc="-5" dirty="0">
                <a:latin typeface="Century Gothic"/>
                <a:cs typeface="Century Gothic"/>
              </a:rPr>
              <a:t>рамках</a:t>
            </a:r>
            <a:r>
              <a:rPr sz="1200" spc="25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двух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lang="ru-RU" sz="1200" spc="-5" dirty="0" smtClean="0">
                <a:latin typeface="Century Gothic"/>
                <a:cs typeface="Century Gothic"/>
              </a:rPr>
              <a:t>муниципальных</a:t>
            </a:r>
            <a:r>
              <a:rPr sz="1200" spc="-5" dirty="0" smtClean="0">
                <a:latin typeface="Century Gothic"/>
                <a:cs typeface="Century Gothic"/>
              </a:rPr>
              <a:t> </a:t>
            </a:r>
            <a:r>
              <a:rPr sz="1200" spc="-5" dirty="0" err="1">
                <a:latin typeface="Century Gothic"/>
                <a:cs typeface="Century Gothic"/>
              </a:rPr>
              <a:t>программ</a:t>
            </a:r>
            <a:r>
              <a:rPr sz="1200" spc="-5" dirty="0">
                <a:latin typeface="Century Gothic"/>
                <a:cs typeface="Century Gothic"/>
              </a:rPr>
              <a:t> </a:t>
            </a:r>
            <a:r>
              <a:rPr lang="ru-RU" sz="1200" spc="-5" dirty="0" smtClean="0">
                <a:latin typeface="Century Gothic"/>
                <a:cs typeface="Century Gothic"/>
              </a:rPr>
              <a:t>МО Дачное</a:t>
            </a:r>
            <a:r>
              <a:rPr sz="1200" spc="-5" dirty="0" smtClean="0">
                <a:latin typeface="Century Gothic"/>
                <a:cs typeface="Century Gothic"/>
              </a:rPr>
              <a:t>: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buSzPct val="91666"/>
              <a:buFont typeface="Wingdings"/>
              <a:buChar char=""/>
              <a:tabLst>
                <a:tab pos="133350" algn="l"/>
              </a:tabLst>
            </a:pPr>
            <a:r>
              <a:rPr lang="ru-RU" sz="12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По организации и проведению местных и участие в организации и проведении городских праздничных и иных зрелищных мероприятий для граждан, проживающих на территории МО Дачное</a:t>
            </a:r>
            <a:endParaRPr sz="1200" dirty="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  <a:buSzPct val="91666"/>
              <a:buFont typeface="Wingdings"/>
              <a:buChar char=""/>
              <a:tabLst>
                <a:tab pos="133350" algn="l"/>
              </a:tabLst>
            </a:pPr>
            <a:r>
              <a:rPr lang="ru-RU" sz="12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По организации и проведению </a:t>
            </a:r>
            <a:r>
              <a:rPr lang="ru-RU" sz="1200" b="1" spc="-5" dirty="0" err="1" smtClean="0">
                <a:solidFill>
                  <a:srgbClr val="3BB7B9"/>
                </a:solidFill>
                <a:latin typeface="Century Gothic"/>
                <a:cs typeface="Century Gothic"/>
              </a:rPr>
              <a:t>досуговых</a:t>
            </a:r>
            <a:r>
              <a:rPr lang="ru-RU" sz="12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 мероприятий для жителей МО Дачное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23504" y="2743846"/>
            <a:ext cx="3695700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lang="ru-RU" sz="1000" dirty="0" smtClean="0">
                <a:latin typeface="Century Gothic"/>
                <a:cs typeface="Century Gothic"/>
              </a:rPr>
              <a:t>Организация и проведение </a:t>
            </a:r>
            <a:r>
              <a:rPr lang="ru-RU" sz="1000" dirty="0" err="1" smtClean="0">
                <a:latin typeface="Century Gothic"/>
                <a:cs typeface="Century Gothic"/>
              </a:rPr>
              <a:t>досуговых</a:t>
            </a:r>
            <a:r>
              <a:rPr lang="ru-RU" sz="1000" dirty="0" smtClean="0">
                <a:latin typeface="Century Gothic"/>
                <a:cs typeface="Century Gothic"/>
              </a:rPr>
              <a:t> мероприятий для жителей МО Дачное</a:t>
            </a:r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15467" y="3200400"/>
            <a:ext cx="3662045" cy="4738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9784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Century Gothic"/>
                <a:cs typeface="Century Gothic"/>
              </a:rPr>
              <a:t>Организация </a:t>
            </a:r>
            <a:r>
              <a:rPr sz="1000" spc="-5" dirty="0">
                <a:latin typeface="Century Gothic"/>
                <a:cs typeface="Century Gothic"/>
              </a:rPr>
              <a:t>и </a:t>
            </a:r>
            <a:r>
              <a:rPr sz="1000" spc="-5" dirty="0" err="1">
                <a:latin typeface="Century Gothic"/>
                <a:cs typeface="Century Gothic"/>
              </a:rPr>
              <a:t>проведение</a:t>
            </a:r>
            <a:r>
              <a:rPr sz="1000" spc="-5" dirty="0">
                <a:latin typeface="Century Gothic"/>
                <a:cs typeface="Century Gothic"/>
              </a:rPr>
              <a:t> </a:t>
            </a:r>
            <a:r>
              <a:rPr lang="ru-RU" sz="1000" spc="-5" dirty="0" smtClean="0">
                <a:latin typeface="Century Gothic"/>
                <a:cs typeface="Century Gothic"/>
              </a:rPr>
              <a:t>местных и участие в организации и проведении городских праздничных и иных зрелищных мероприятий</a:t>
            </a:r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708890" y="4359053"/>
            <a:ext cx="369332" cy="1310640"/>
          </a:xfrm>
          <a:prstGeom prst="rect">
            <a:avLst/>
          </a:prstGeom>
        </p:spPr>
        <p:txBody>
          <a:bodyPr vert="vert270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b="1" spc="-5" dirty="0" smtClean="0">
                <a:solidFill>
                  <a:srgbClr val="9AA9B5"/>
                </a:solidFill>
                <a:latin typeface="Century Gothic"/>
                <a:cs typeface="Century Gothic"/>
              </a:rPr>
              <a:t>20</a:t>
            </a:r>
            <a:r>
              <a:rPr lang="ru-RU" sz="2400" b="1" spc="-5" dirty="0" smtClean="0">
                <a:solidFill>
                  <a:srgbClr val="9AA9B5"/>
                </a:solidFill>
                <a:latin typeface="Century Gothic"/>
                <a:cs typeface="Century Gothic"/>
              </a:rPr>
              <a:t>26</a:t>
            </a:r>
            <a:r>
              <a:rPr sz="2400" b="1" spc="-80" dirty="0" smtClean="0">
                <a:solidFill>
                  <a:srgbClr val="9AA9B5"/>
                </a:solidFill>
                <a:latin typeface="Century Gothic"/>
                <a:cs typeface="Century Gothic"/>
              </a:rPr>
              <a:t> </a:t>
            </a:r>
            <a:r>
              <a:rPr sz="2400" b="1" dirty="0">
                <a:solidFill>
                  <a:srgbClr val="9AA9B5"/>
                </a:solidFill>
                <a:latin typeface="Century Gothic"/>
                <a:cs typeface="Century Gothic"/>
              </a:rPr>
              <a:t>год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708890" y="2485376"/>
            <a:ext cx="369332" cy="1311910"/>
          </a:xfrm>
          <a:prstGeom prst="rect">
            <a:avLst/>
          </a:prstGeom>
        </p:spPr>
        <p:txBody>
          <a:bodyPr vert="vert270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b="1" spc="-5" dirty="0" smtClean="0">
                <a:solidFill>
                  <a:srgbClr val="9AA9B5"/>
                </a:solidFill>
                <a:latin typeface="Century Gothic"/>
                <a:cs typeface="Century Gothic"/>
              </a:rPr>
              <a:t>20</a:t>
            </a:r>
            <a:r>
              <a:rPr lang="ru-RU" sz="2400" b="1" spc="-5" dirty="0" smtClean="0">
                <a:solidFill>
                  <a:srgbClr val="9AA9B5"/>
                </a:solidFill>
                <a:latin typeface="Century Gothic"/>
                <a:cs typeface="Century Gothic"/>
              </a:rPr>
              <a:t>25</a:t>
            </a:r>
            <a:r>
              <a:rPr sz="2400" b="1" spc="-70" dirty="0" smtClean="0">
                <a:solidFill>
                  <a:srgbClr val="9AA9B5"/>
                </a:solidFill>
                <a:latin typeface="Century Gothic"/>
                <a:cs typeface="Century Gothic"/>
              </a:rPr>
              <a:t> </a:t>
            </a:r>
            <a:r>
              <a:rPr sz="2400" b="1" dirty="0">
                <a:solidFill>
                  <a:srgbClr val="9AA9B5"/>
                </a:solidFill>
                <a:latin typeface="Century Gothic"/>
                <a:cs typeface="Century Gothic"/>
              </a:rPr>
              <a:t>год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708890" y="627641"/>
            <a:ext cx="369332" cy="1310640"/>
          </a:xfrm>
          <a:prstGeom prst="rect">
            <a:avLst/>
          </a:prstGeom>
        </p:spPr>
        <p:txBody>
          <a:bodyPr vert="vert270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b="1" spc="-5" dirty="0" smtClean="0">
                <a:solidFill>
                  <a:srgbClr val="9AA9B5"/>
                </a:solidFill>
                <a:latin typeface="Century Gothic"/>
                <a:cs typeface="Century Gothic"/>
              </a:rPr>
              <a:t>20</a:t>
            </a:r>
            <a:r>
              <a:rPr lang="ru-RU" sz="2400" b="1" spc="-5" dirty="0" smtClean="0">
                <a:solidFill>
                  <a:srgbClr val="9AA9B5"/>
                </a:solidFill>
                <a:latin typeface="Century Gothic"/>
                <a:cs typeface="Century Gothic"/>
              </a:rPr>
              <a:t>24</a:t>
            </a:r>
            <a:r>
              <a:rPr sz="2400" b="1" spc="-80" dirty="0" smtClean="0">
                <a:solidFill>
                  <a:srgbClr val="9AA9B5"/>
                </a:solidFill>
                <a:latin typeface="Century Gothic"/>
                <a:cs typeface="Century Gothic"/>
              </a:rPr>
              <a:t> </a:t>
            </a:r>
            <a:r>
              <a:rPr sz="2400" b="1" dirty="0">
                <a:solidFill>
                  <a:srgbClr val="9AA9B5"/>
                </a:solidFill>
                <a:latin typeface="Century Gothic"/>
                <a:cs typeface="Century Gothic"/>
              </a:rPr>
              <a:t>год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7543800" y="685800"/>
            <a:ext cx="1152525" cy="1152525"/>
          </a:xfrm>
          <a:custGeom>
            <a:avLst/>
            <a:gdLst/>
            <a:ahLst/>
            <a:cxnLst/>
            <a:rect l="l" t="t" r="r" b="b"/>
            <a:pathLst>
              <a:path w="1152525" h="1152525">
                <a:moveTo>
                  <a:pt x="576072" y="0"/>
                </a:moveTo>
                <a:lnTo>
                  <a:pt x="528827" y="1909"/>
                </a:lnTo>
                <a:lnTo>
                  <a:pt x="482635" y="7540"/>
                </a:lnTo>
                <a:lnTo>
                  <a:pt x="437641" y="16743"/>
                </a:lnTo>
                <a:lnTo>
                  <a:pt x="393996" y="29370"/>
                </a:lnTo>
                <a:lnTo>
                  <a:pt x="351847" y="45273"/>
                </a:lnTo>
                <a:lnTo>
                  <a:pt x="311342" y="64304"/>
                </a:lnTo>
                <a:lnTo>
                  <a:pt x="272631" y="86313"/>
                </a:lnTo>
                <a:lnTo>
                  <a:pt x="235860" y="111154"/>
                </a:lnTo>
                <a:lnTo>
                  <a:pt x="201179" y="138677"/>
                </a:lnTo>
                <a:lnTo>
                  <a:pt x="168735" y="168735"/>
                </a:lnTo>
                <a:lnTo>
                  <a:pt x="138677" y="201179"/>
                </a:lnTo>
                <a:lnTo>
                  <a:pt x="111154" y="235860"/>
                </a:lnTo>
                <a:lnTo>
                  <a:pt x="86313" y="272631"/>
                </a:lnTo>
                <a:lnTo>
                  <a:pt x="64304" y="311342"/>
                </a:lnTo>
                <a:lnTo>
                  <a:pt x="45273" y="351847"/>
                </a:lnTo>
                <a:lnTo>
                  <a:pt x="29370" y="393996"/>
                </a:lnTo>
                <a:lnTo>
                  <a:pt x="16743" y="437641"/>
                </a:lnTo>
                <a:lnTo>
                  <a:pt x="7540" y="482635"/>
                </a:lnTo>
                <a:lnTo>
                  <a:pt x="1909" y="528827"/>
                </a:lnTo>
                <a:lnTo>
                  <a:pt x="0" y="576071"/>
                </a:lnTo>
                <a:lnTo>
                  <a:pt x="1909" y="623316"/>
                </a:lnTo>
                <a:lnTo>
                  <a:pt x="7540" y="669508"/>
                </a:lnTo>
                <a:lnTo>
                  <a:pt x="16743" y="714502"/>
                </a:lnTo>
                <a:lnTo>
                  <a:pt x="29370" y="758147"/>
                </a:lnTo>
                <a:lnTo>
                  <a:pt x="45273" y="800296"/>
                </a:lnTo>
                <a:lnTo>
                  <a:pt x="64304" y="840801"/>
                </a:lnTo>
                <a:lnTo>
                  <a:pt x="86313" y="879512"/>
                </a:lnTo>
                <a:lnTo>
                  <a:pt x="111154" y="916283"/>
                </a:lnTo>
                <a:lnTo>
                  <a:pt x="138677" y="950964"/>
                </a:lnTo>
                <a:lnTo>
                  <a:pt x="168735" y="983408"/>
                </a:lnTo>
                <a:lnTo>
                  <a:pt x="201179" y="1013466"/>
                </a:lnTo>
                <a:lnTo>
                  <a:pt x="235860" y="1040989"/>
                </a:lnTo>
                <a:lnTo>
                  <a:pt x="272631" y="1065830"/>
                </a:lnTo>
                <a:lnTo>
                  <a:pt x="311342" y="1087839"/>
                </a:lnTo>
                <a:lnTo>
                  <a:pt x="351847" y="1106870"/>
                </a:lnTo>
                <a:lnTo>
                  <a:pt x="393996" y="1122773"/>
                </a:lnTo>
                <a:lnTo>
                  <a:pt x="437641" y="1135400"/>
                </a:lnTo>
                <a:lnTo>
                  <a:pt x="482635" y="1144603"/>
                </a:lnTo>
                <a:lnTo>
                  <a:pt x="528827" y="1150234"/>
                </a:lnTo>
                <a:lnTo>
                  <a:pt x="576072" y="1152143"/>
                </a:lnTo>
                <a:lnTo>
                  <a:pt x="623316" y="1150234"/>
                </a:lnTo>
                <a:lnTo>
                  <a:pt x="669508" y="1144603"/>
                </a:lnTo>
                <a:lnTo>
                  <a:pt x="714502" y="1135400"/>
                </a:lnTo>
                <a:lnTo>
                  <a:pt x="758147" y="1122773"/>
                </a:lnTo>
                <a:lnTo>
                  <a:pt x="800296" y="1106870"/>
                </a:lnTo>
                <a:lnTo>
                  <a:pt x="840801" y="1087839"/>
                </a:lnTo>
                <a:lnTo>
                  <a:pt x="879512" y="1065830"/>
                </a:lnTo>
                <a:lnTo>
                  <a:pt x="916283" y="1040989"/>
                </a:lnTo>
                <a:lnTo>
                  <a:pt x="950964" y="1013466"/>
                </a:lnTo>
                <a:lnTo>
                  <a:pt x="983408" y="983408"/>
                </a:lnTo>
                <a:lnTo>
                  <a:pt x="1013466" y="950964"/>
                </a:lnTo>
                <a:lnTo>
                  <a:pt x="1040989" y="916283"/>
                </a:lnTo>
                <a:lnTo>
                  <a:pt x="1065830" y="879512"/>
                </a:lnTo>
                <a:lnTo>
                  <a:pt x="1087839" y="840801"/>
                </a:lnTo>
                <a:lnTo>
                  <a:pt x="1106870" y="800296"/>
                </a:lnTo>
                <a:lnTo>
                  <a:pt x="1122773" y="758147"/>
                </a:lnTo>
                <a:lnTo>
                  <a:pt x="1135400" y="714502"/>
                </a:lnTo>
                <a:lnTo>
                  <a:pt x="1144603" y="669508"/>
                </a:lnTo>
                <a:lnTo>
                  <a:pt x="1150234" y="623316"/>
                </a:lnTo>
                <a:lnTo>
                  <a:pt x="1152144" y="576071"/>
                </a:lnTo>
                <a:lnTo>
                  <a:pt x="1150234" y="528827"/>
                </a:lnTo>
                <a:lnTo>
                  <a:pt x="1144603" y="482635"/>
                </a:lnTo>
                <a:lnTo>
                  <a:pt x="1135400" y="437641"/>
                </a:lnTo>
                <a:lnTo>
                  <a:pt x="1122773" y="393996"/>
                </a:lnTo>
                <a:lnTo>
                  <a:pt x="1106870" y="351847"/>
                </a:lnTo>
                <a:lnTo>
                  <a:pt x="1087839" y="311342"/>
                </a:lnTo>
                <a:lnTo>
                  <a:pt x="1065830" y="272631"/>
                </a:lnTo>
                <a:lnTo>
                  <a:pt x="1040989" y="235860"/>
                </a:lnTo>
                <a:lnTo>
                  <a:pt x="1013466" y="201179"/>
                </a:lnTo>
                <a:lnTo>
                  <a:pt x="983408" y="168735"/>
                </a:lnTo>
                <a:lnTo>
                  <a:pt x="950964" y="138677"/>
                </a:lnTo>
                <a:lnTo>
                  <a:pt x="916283" y="111154"/>
                </a:lnTo>
                <a:lnTo>
                  <a:pt x="879512" y="86313"/>
                </a:lnTo>
                <a:lnTo>
                  <a:pt x="840801" y="64304"/>
                </a:lnTo>
                <a:lnTo>
                  <a:pt x="800296" y="45273"/>
                </a:lnTo>
                <a:lnTo>
                  <a:pt x="758147" y="29370"/>
                </a:lnTo>
                <a:lnTo>
                  <a:pt x="714502" y="16743"/>
                </a:lnTo>
                <a:lnTo>
                  <a:pt x="669508" y="7540"/>
                </a:lnTo>
                <a:lnTo>
                  <a:pt x="623316" y="1909"/>
                </a:lnTo>
                <a:lnTo>
                  <a:pt x="576072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>
            <a:spLocks noGrp="1"/>
          </p:cNvSpPr>
          <p:nvPr>
            <p:ph type="title"/>
          </p:nvPr>
        </p:nvSpPr>
        <p:spPr>
          <a:xfrm>
            <a:off x="7620000" y="990600"/>
            <a:ext cx="1059054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ru-RU" sz="2000" spc="-5" dirty="0" smtClean="0">
                <a:solidFill>
                  <a:srgbClr val="FFFFFF"/>
                </a:solidFill>
              </a:rPr>
              <a:t>23 405,0</a:t>
            </a:r>
            <a:endParaRPr sz="2000" dirty="0"/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lang="ru-RU" sz="1200" b="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тыс</a:t>
            </a:r>
            <a:r>
              <a:rPr sz="1200" b="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.</a:t>
            </a:r>
            <a:r>
              <a:rPr sz="1200" b="0" spc="-9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0" spc="-5" dirty="0">
                <a:solidFill>
                  <a:srgbClr val="FFFFFF"/>
                </a:solidFill>
                <a:latin typeface="Century Gothic"/>
                <a:cs typeface="Century Gothic"/>
              </a:rPr>
              <a:t>рублей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7467600" y="2590800"/>
            <a:ext cx="1219200" cy="1152525"/>
          </a:xfrm>
          <a:custGeom>
            <a:avLst/>
            <a:gdLst/>
            <a:ahLst/>
            <a:cxnLst/>
            <a:rect l="l" t="t" r="r" b="b"/>
            <a:pathLst>
              <a:path w="1152525" h="1152525">
                <a:moveTo>
                  <a:pt x="576072" y="0"/>
                </a:moveTo>
                <a:lnTo>
                  <a:pt x="528827" y="1909"/>
                </a:lnTo>
                <a:lnTo>
                  <a:pt x="482635" y="7540"/>
                </a:lnTo>
                <a:lnTo>
                  <a:pt x="437641" y="16743"/>
                </a:lnTo>
                <a:lnTo>
                  <a:pt x="393996" y="29370"/>
                </a:lnTo>
                <a:lnTo>
                  <a:pt x="351847" y="45273"/>
                </a:lnTo>
                <a:lnTo>
                  <a:pt x="311342" y="64304"/>
                </a:lnTo>
                <a:lnTo>
                  <a:pt x="272631" y="86313"/>
                </a:lnTo>
                <a:lnTo>
                  <a:pt x="235860" y="111154"/>
                </a:lnTo>
                <a:lnTo>
                  <a:pt x="201179" y="138677"/>
                </a:lnTo>
                <a:lnTo>
                  <a:pt x="168735" y="168735"/>
                </a:lnTo>
                <a:lnTo>
                  <a:pt x="138677" y="201179"/>
                </a:lnTo>
                <a:lnTo>
                  <a:pt x="111154" y="235860"/>
                </a:lnTo>
                <a:lnTo>
                  <a:pt x="86313" y="272631"/>
                </a:lnTo>
                <a:lnTo>
                  <a:pt x="64304" y="311342"/>
                </a:lnTo>
                <a:lnTo>
                  <a:pt x="45273" y="351847"/>
                </a:lnTo>
                <a:lnTo>
                  <a:pt x="29370" y="393996"/>
                </a:lnTo>
                <a:lnTo>
                  <a:pt x="16743" y="437641"/>
                </a:lnTo>
                <a:lnTo>
                  <a:pt x="7540" y="482635"/>
                </a:lnTo>
                <a:lnTo>
                  <a:pt x="1909" y="528827"/>
                </a:lnTo>
                <a:lnTo>
                  <a:pt x="0" y="576072"/>
                </a:lnTo>
                <a:lnTo>
                  <a:pt x="1909" y="623316"/>
                </a:lnTo>
                <a:lnTo>
                  <a:pt x="7540" y="669508"/>
                </a:lnTo>
                <a:lnTo>
                  <a:pt x="16743" y="714502"/>
                </a:lnTo>
                <a:lnTo>
                  <a:pt x="29370" y="758147"/>
                </a:lnTo>
                <a:lnTo>
                  <a:pt x="45273" y="800296"/>
                </a:lnTo>
                <a:lnTo>
                  <a:pt x="64304" y="840801"/>
                </a:lnTo>
                <a:lnTo>
                  <a:pt x="86313" y="879512"/>
                </a:lnTo>
                <a:lnTo>
                  <a:pt x="111154" y="916283"/>
                </a:lnTo>
                <a:lnTo>
                  <a:pt x="138677" y="950964"/>
                </a:lnTo>
                <a:lnTo>
                  <a:pt x="168735" y="983408"/>
                </a:lnTo>
                <a:lnTo>
                  <a:pt x="201179" y="1013466"/>
                </a:lnTo>
                <a:lnTo>
                  <a:pt x="235860" y="1040989"/>
                </a:lnTo>
                <a:lnTo>
                  <a:pt x="272631" y="1065830"/>
                </a:lnTo>
                <a:lnTo>
                  <a:pt x="311342" y="1087839"/>
                </a:lnTo>
                <a:lnTo>
                  <a:pt x="351847" y="1106870"/>
                </a:lnTo>
                <a:lnTo>
                  <a:pt x="393996" y="1122773"/>
                </a:lnTo>
                <a:lnTo>
                  <a:pt x="437641" y="1135400"/>
                </a:lnTo>
                <a:lnTo>
                  <a:pt x="482635" y="1144603"/>
                </a:lnTo>
                <a:lnTo>
                  <a:pt x="528827" y="1150234"/>
                </a:lnTo>
                <a:lnTo>
                  <a:pt x="576072" y="1152144"/>
                </a:lnTo>
                <a:lnTo>
                  <a:pt x="623316" y="1150234"/>
                </a:lnTo>
                <a:lnTo>
                  <a:pt x="669508" y="1144603"/>
                </a:lnTo>
                <a:lnTo>
                  <a:pt x="714502" y="1135400"/>
                </a:lnTo>
                <a:lnTo>
                  <a:pt x="758147" y="1122773"/>
                </a:lnTo>
                <a:lnTo>
                  <a:pt x="800296" y="1106870"/>
                </a:lnTo>
                <a:lnTo>
                  <a:pt x="840801" y="1087839"/>
                </a:lnTo>
                <a:lnTo>
                  <a:pt x="879512" y="1065830"/>
                </a:lnTo>
                <a:lnTo>
                  <a:pt x="916283" y="1040989"/>
                </a:lnTo>
                <a:lnTo>
                  <a:pt x="950964" y="1013466"/>
                </a:lnTo>
                <a:lnTo>
                  <a:pt x="983408" y="983408"/>
                </a:lnTo>
                <a:lnTo>
                  <a:pt x="1013466" y="950964"/>
                </a:lnTo>
                <a:lnTo>
                  <a:pt x="1040989" y="916283"/>
                </a:lnTo>
                <a:lnTo>
                  <a:pt x="1065830" y="879512"/>
                </a:lnTo>
                <a:lnTo>
                  <a:pt x="1087839" y="840801"/>
                </a:lnTo>
                <a:lnTo>
                  <a:pt x="1106870" y="800296"/>
                </a:lnTo>
                <a:lnTo>
                  <a:pt x="1122773" y="758147"/>
                </a:lnTo>
                <a:lnTo>
                  <a:pt x="1135400" y="714502"/>
                </a:lnTo>
                <a:lnTo>
                  <a:pt x="1144603" y="669508"/>
                </a:lnTo>
                <a:lnTo>
                  <a:pt x="1150234" y="623316"/>
                </a:lnTo>
                <a:lnTo>
                  <a:pt x="1152144" y="576072"/>
                </a:lnTo>
                <a:lnTo>
                  <a:pt x="1150234" y="528827"/>
                </a:lnTo>
                <a:lnTo>
                  <a:pt x="1144603" y="482635"/>
                </a:lnTo>
                <a:lnTo>
                  <a:pt x="1135400" y="437641"/>
                </a:lnTo>
                <a:lnTo>
                  <a:pt x="1122773" y="393996"/>
                </a:lnTo>
                <a:lnTo>
                  <a:pt x="1106870" y="351847"/>
                </a:lnTo>
                <a:lnTo>
                  <a:pt x="1087839" y="311342"/>
                </a:lnTo>
                <a:lnTo>
                  <a:pt x="1065830" y="272631"/>
                </a:lnTo>
                <a:lnTo>
                  <a:pt x="1040989" y="235860"/>
                </a:lnTo>
                <a:lnTo>
                  <a:pt x="1013466" y="201179"/>
                </a:lnTo>
                <a:lnTo>
                  <a:pt x="983408" y="168735"/>
                </a:lnTo>
                <a:lnTo>
                  <a:pt x="950964" y="138677"/>
                </a:lnTo>
                <a:lnTo>
                  <a:pt x="916283" y="111154"/>
                </a:lnTo>
                <a:lnTo>
                  <a:pt x="879512" y="86313"/>
                </a:lnTo>
                <a:lnTo>
                  <a:pt x="840801" y="64304"/>
                </a:lnTo>
                <a:lnTo>
                  <a:pt x="800296" y="45273"/>
                </a:lnTo>
                <a:lnTo>
                  <a:pt x="758147" y="29370"/>
                </a:lnTo>
                <a:lnTo>
                  <a:pt x="714502" y="16743"/>
                </a:lnTo>
                <a:lnTo>
                  <a:pt x="669508" y="7540"/>
                </a:lnTo>
                <a:lnTo>
                  <a:pt x="623316" y="1909"/>
                </a:lnTo>
                <a:lnTo>
                  <a:pt x="576072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7467600" y="2895600"/>
            <a:ext cx="12192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ru-RU"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11 505</a:t>
            </a:r>
            <a:r>
              <a:rPr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,</a:t>
            </a:r>
            <a:r>
              <a:rPr lang="ru-RU"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0</a:t>
            </a:r>
            <a:endParaRPr sz="2000" dirty="0"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lang="ru-RU" sz="120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тыс</a:t>
            </a:r>
            <a:r>
              <a:rPr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.</a:t>
            </a:r>
            <a:r>
              <a:rPr sz="1200" spc="-9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рублей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7467600" y="4419600"/>
            <a:ext cx="1228725" cy="1152525"/>
          </a:xfrm>
          <a:custGeom>
            <a:avLst/>
            <a:gdLst/>
            <a:ahLst/>
            <a:cxnLst/>
            <a:rect l="l" t="t" r="r" b="b"/>
            <a:pathLst>
              <a:path w="1152525" h="1152525">
                <a:moveTo>
                  <a:pt x="576072" y="0"/>
                </a:moveTo>
                <a:lnTo>
                  <a:pt x="528827" y="1909"/>
                </a:lnTo>
                <a:lnTo>
                  <a:pt x="482635" y="7540"/>
                </a:lnTo>
                <a:lnTo>
                  <a:pt x="437641" y="16743"/>
                </a:lnTo>
                <a:lnTo>
                  <a:pt x="393996" y="29370"/>
                </a:lnTo>
                <a:lnTo>
                  <a:pt x="351847" y="45273"/>
                </a:lnTo>
                <a:lnTo>
                  <a:pt x="311342" y="64304"/>
                </a:lnTo>
                <a:lnTo>
                  <a:pt x="272631" y="86313"/>
                </a:lnTo>
                <a:lnTo>
                  <a:pt x="235860" y="111154"/>
                </a:lnTo>
                <a:lnTo>
                  <a:pt x="201179" y="138677"/>
                </a:lnTo>
                <a:lnTo>
                  <a:pt x="168735" y="168735"/>
                </a:lnTo>
                <a:lnTo>
                  <a:pt x="138677" y="201179"/>
                </a:lnTo>
                <a:lnTo>
                  <a:pt x="111154" y="235860"/>
                </a:lnTo>
                <a:lnTo>
                  <a:pt x="86313" y="272631"/>
                </a:lnTo>
                <a:lnTo>
                  <a:pt x="64304" y="311342"/>
                </a:lnTo>
                <a:lnTo>
                  <a:pt x="45273" y="351847"/>
                </a:lnTo>
                <a:lnTo>
                  <a:pt x="29370" y="393996"/>
                </a:lnTo>
                <a:lnTo>
                  <a:pt x="16743" y="437641"/>
                </a:lnTo>
                <a:lnTo>
                  <a:pt x="7540" y="482635"/>
                </a:lnTo>
                <a:lnTo>
                  <a:pt x="1909" y="528827"/>
                </a:lnTo>
                <a:lnTo>
                  <a:pt x="0" y="576072"/>
                </a:lnTo>
                <a:lnTo>
                  <a:pt x="1909" y="623316"/>
                </a:lnTo>
                <a:lnTo>
                  <a:pt x="7540" y="669508"/>
                </a:lnTo>
                <a:lnTo>
                  <a:pt x="16743" y="714502"/>
                </a:lnTo>
                <a:lnTo>
                  <a:pt x="29370" y="758147"/>
                </a:lnTo>
                <a:lnTo>
                  <a:pt x="45273" y="800296"/>
                </a:lnTo>
                <a:lnTo>
                  <a:pt x="64304" y="840801"/>
                </a:lnTo>
                <a:lnTo>
                  <a:pt x="86313" y="879512"/>
                </a:lnTo>
                <a:lnTo>
                  <a:pt x="111154" y="916283"/>
                </a:lnTo>
                <a:lnTo>
                  <a:pt x="138677" y="950964"/>
                </a:lnTo>
                <a:lnTo>
                  <a:pt x="168735" y="983408"/>
                </a:lnTo>
                <a:lnTo>
                  <a:pt x="201179" y="1013466"/>
                </a:lnTo>
                <a:lnTo>
                  <a:pt x="235860" y="1040989"/>
                </a:lnTo>
                <a:lnTo>
                  <a:pt x="272631" y="1065830"/>
                </a:lnTo>
                <a:lnTo>
                  <a:pt x="311342" y="1087839"/>
                </a:lnTo>
                <a:lnTo>
                  <a:pt x="351847" y="1106870"/>
                </a:lnTo>
                <a:lnTo>
                  <a:pt x="393996" y="1122773"/>
                </a:lnTo>
                <a:lnTo>
                  <a:pt x="437641" y="1135400"/>
                </a:lnTo>
                <a:lnTo>
                  <a:pt x="482635" y="1144603"/>
                </a:lnTo>
                <a:lnTo>
                  <a:pt x="528827" y="1150234"/>
                </a:lnTo>
                <a:lnTo>
                  <a:pt x="576072" y="1152144"/>
                </a:lnTo>
                <a:lnTo>
                  <a:pt x="623316" y="1150234"/>
                </a:lnTo>
                <a:lnTo>
                  <a:pt x="669508" y="1144603"/>
                </a:lnTo>
                <a:lnTo>
                  <a:pt x="714502" y="1135400"/>
                </a:lnTo>
                <a:lnTo>
                  <a:pt x="758147" y="1122773"/>
                </a:lnTo>
                <a:lnTo>
                  <a:pt x="800296" y="1106870"/>
                </a:lnTo>
                <a:lnTo>
                  <a:pt x="840801" y="1087839"/>
                </a:lnTo>
                <a:lnTo>
                  <a:pt x="879512" y="1065830"/>
                </a:lnTo>
                <a:lnTo>
                  <a:pt x="916283" y="1040989"/>
                </a:lnTo>
                <a:lnTo>
                  <a:pt x="950964" y="1013466"/>
                </a:lnTo>
                <a:lnTo>
                  <a:pt x="983408" y="983408"/>
                </a:lnTo>
                <a:lnTo>
                  <a:pt x="1013466" y="950964"/>
                </a:lnTo>
                <a:lnTo>
                  <a:pt x="1040989" y="916283"/>
                </a:lnTo>
                <a:lnTo>
                  <a:pt x="1065830" y="879512"/>
                </a:lnTo>
                <a:lnTo>
                  <a:pt x="1087839" y="840801"/>
                </a:lnTo>
                <a:lnTo>
                  <a:pt x="1106870" y="800296"/>
                </a:lnTo>
                <a:lnTo>
                  <a:pt x="1122773" y="758147"/>
                </a:lnTo>
                <a:lnTo>
                  <a:pt x="1135400" y="714502"/>
                </a:lnTo>
                <a:lnTo>
                  <a:pt x="1144603" y="669508"/>
                </a:lnTo>
                <a:lnTo>
                  <a:pt x="1150234" y="623316"/>
                </a:lnTo>
                <a:lnTo>
                  <a:pt x="1152144" y="576072"/>
                </a:lnTo>
                <a:lnTo>
                  <a:pt x="1150234" y="528827"/>
                </a:lnTo>
                <a:lnTo>
                  <a:pt x="1144603" y="482635"/>
                </a:lnTo>
                <a:lnTo>
                  <a:pt x="1135400" y="437641"/>
                </a:lnTo>
                <a:lnTo>
                  <a:pt x="1122773" y="393996"/>
                </a:lnTo>
                <a:lnTo>
                  <a:pt x="1106870" y="351847"/>
                </a:lnTo>
                <a:lnTo>
                  <a:pt x="1087839" y="311342"/>
                </a:lnTo>
                <a:lnTo>
                  <a:pt x="1065830" y="272631"/>
                </a:lnTo>
                <a:lnTo>
                  <a:pt x="1040989" y="235860"/>
                </a:lnTo>
                <a:lnTo>
                  <a:pt x="1013466" y="201179"/>
                </a:lnTo>
                <a:lnTo>
                  <a:pt x="983408" y="168735"/>
                </a:lnTo>
                <a:lnTo>
                  <a:pt x="950964" y="138677"/>
                </a:lnTo>
                <a:lnTo>
                  <a:pt x="916283" y="111154"/>
                </a:lnTo>
                <a:lnTo>
                  <a:pt x="879512" y="86313"/>
                </a:lnTo>
                <a:lnTo>
                  <a:pt x="840801" y="64304"/>
                </a:lnTo>
                <a:lnTo>
                  <a:pt x="800296" y="45273"/>
                </a:lnTo>
                <a:lnTo>
                  <a:pt x="758147" y="29370"/>
                </a:lnTo>
                <a:lnTo>
                  <a:pt x="714502" y="16743"/>
                </a:lnTo>
                <a:lnTo>
                  <a:pt x="669508" y="7540"/>
                </a:lnTo>
                <a:lnTo>
                  <a:pt x="623316" y="1909"/>
                </a:lnTo>
                <a:lnTo>
                  <a:pt x="576072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7086600" y="4724400"/>
            <a:ext cx="19050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ru-RU"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12 240</a:t>
            </a:r>
            <a:r>
              <a:rPr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,</a:t>
            </a:r>
            <a:r>
              <a:rPr lang="ru-RU" sz="20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0</a:t>
            </a:r>
            <a:endParaRPr sz="2000" dirty="0"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lang="ru-RU" sz="1200" spc="-5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тыс</a:t>
            </a:r>
            <a:r>
              <a:rPr sz="1200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.</a:t>
            </a:r>
            <a:r>
              <a:rPr sz="1200" spc="-9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entury Gothic"/>
                <a:cs typeface="Century Gothic"/>
              </a:rPr>
              <a:t>рублей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244214" y="2706714"/>
            <a:ext cx="432434" cy="432434"/>
          </a:xfrm>
          <a:custGeom>
            <a:avLst/>
            <a:gdLst/>
            <a:ahLst/>
            <a:cxnLst/>
            <a:rect l="l" t="t" r="r" b="b"/>
            <a:pathLst>
              <a:path w="432434" h="432435">
                <a:moveTo>
                  <a:pt x="216014" y="0"/>
                </a:moveTo>
                <a:lnTo>
                  <a:pt x="166483" y="5708"/>
                </a:lnTo>
                <a:lnTo>
                  <a:pt x="121015" y="21966"/>
                </a:lnTo>
                <a:lnTo>
                  <a:pt x="80907" y="47476"/>
                </a:lnTo>
                <a:lnTo>
                  <a:pt x="47455" y="80936"/>
                </a:lnTo>
                <a:lnTo>
                  <a:pt x="21955" y="121048"/>
                </a:lnTo>
                <a:lnTo>
                  <a:pt x="5704" y="166511"/>
                </a:lnTo>
                <a:lnTo>
                  <a:pt x="0" y="216026"/>
                </a:lnTo>
                <a:lnTo>
                  <a:pt x="5704" y="265582"/>
                </a:lnTo>
                <a:lnTo>
                  <a:pt x="21955" y="311061"/>
                </a:lnTo>
                <a:lnTo>
                  <a:pt x="47455" y="351170"/>
                </a:lnTo>
                <a:lnTo>
                  <a:pt x="80907" y="384617"/>
                </a:lnTo>
                <a:lnTo>
                  <a:pt x="121015" y="410109"/>
                </a:lnTo>
                <a:lnTo>
                  <a:pt x="166483" y="426352"/>
                </a:lnTo>
                <a:lnTo>
                  <a:pt x="216014" y="432053"/>
                </a:lnTo>
                <a:lnTo>
                  <a:pt x="265549" y="426352"/>
                </a:lnTo>
                <a:lnTo>
                  <a:pt x="311021" y="410109"/>
                </a:lnTo>
                <a:lnTo>
                  <a:pt x="351131" y="384617"/>
                </a:lnTo>
                <a:lnTo>
                  <a:pt x="384585" y="351170"/>
                </a:lnTo>
                <a:lnTo>
                  <a:pt x="410085" y="311061"/>
                </a:lnTo>
                <a:lnTo>
                  <a:pt x="426336" y="265582"/>
                </a:lnTo>
                <a:lnTo>
                  <a:pt x="432041" y="216026"/>
                </a:lnTo>
                <a:lnTo>
                  <a:pt x="426336" y="166511"/>
                </a:lnTo>
                <a:lnTo>
                  <a:pt x="410085" y="121048"/>
                </a:lnTo>
                <a:lnTo>
                  <a:pt x="384585" y="80936"/>
                </a:lnTo>
                <a:lnTo>
                  <a:pt x="351131" y="47476"/>
                </a:lnTo>
                <a:lnTo>
                  <a:pt x="311021" y="21966"/>
                </a:lnTo>
                <a:lnTo>
                  <a:pt x="265549" y="5708"/>
                </a:lnTo>
                <a:lnTo>
                  <a:pt x="216014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44214" y="3241728"/>
            <a:ext cx="432434" cy="432434"/>
          </a:xfrm>
          <a:custGeom>
            <a:avLst/>
            <a:gdLst/>
            <a:ahLst/>
            <a:cxnLst/>
            <a:rect l="l" t="t" r="r" b="b"/>
            <a:pathLst>
              <a:path w="432434" h="432435">
                <a:moveTo>
                  <a:pt x="216014" y="0"/>
                </a:moveTo>
                <a:lnTo>
                  <a:pt x="166483" y="5708"/>
                </a:lnTo>
                <a:lnTo>
                  <a:pt x="121015" y="21966"/>
                </a:lnTo>
                <a:lnTo>
                  <a:pt x="80907" y="47476"/>
                </a:lnTo>
                <a:lnTo>
                  <a:pt x="47455" y="80936"/>
                </a:lnTo>
                <a:lnTo>
                  <a:pt x="21955" y="121048"/>
                </a:lnTo>
                <a:lnTo>
                  <a:pt x="5704" y="166511"/>
                </a:lnTo>
                <a:lnTo>
                  <a:pt x="0" y="216026"/>
                </a:lnTo>
                <a:lnTo>
                  <a:pt x="5704" y="265542"/>
                </a:lnTo>
                <a:lnTo>
                  <a:pt x="21955" y="311005"/>
                </a:lnTo>
                <a:lnTo>
                  <a:pt x="47455" y="351117"/>
                </a:lnTo>
                <a:lnTo>
                  <a:pt x="80907" y="384577"/>
                </a:lnTo>
                <a:lnTo>
                  <a:pt x="121015" y="410087"/>
                </a:lnTo>
                <a:lnTo>
                  <a:pt x="166483" y="426345"/>
                </a:lnTo>
                <a:lnTo>
                  <a:pt x="216014" y="432054"/>
                </a:lnTo>
                <a:lnTo>
                  <a:pt x="265549" y="426345"/>
                </a:lnTo>
                <a:lnTo>
                  <a:pt x="311021" y="410087"/>
                </a:lnTo>
                <a:lnTo>
                  <a:pt x="351131" y="384577"/>
                </a:lnTo>
                <a:lnTo>
                  <a:pt x="384585" y="351117"/>
                </a:lnTo>
                <a:lnTo>
                  <a:pt x="410085" y="311005"/>
                </a:lnTo>
                <a:lnTo>
                  <a:pt x="426336" y="265542"/>
                </a:lnTo>
                <a:lnTo>
                  <a:pt x="432041" y="216026"/>
                </a:lnTo>
                <a:lnTo>
                  <a:pt x="426336" y="166511"/>
                </a:lnTo>
                <a:lnTo>
                  <a:pt x="410085" y="121048"/>
                </a:lnTo>
                <a:lnTo>
                  <a:pt x="384585" y="80936"/>
                </a:lnTo>
                <a:lnTo>
                  <a:pt x="351131" y="47476"/>
                </a:lnTo>
                <a:lnTo>
                  <a:pt x="311021" y="21966"/>
                </a:lnTo>
                <a:lnTo>
                  <a:pt x="265549" y="5708"/>
                </a:lnTo>
                <a:lnTo>
                  <a:pt x="216014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37134" y="3325928"/>
            <a:ext cx="264033" cy="2640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Прямоугольник 78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object 16"/>
          <p:cNvSpPr/>
          <p:nvPr/>
        </p:nvSpPr>
        <p:spPr>
          <a:xfrm>
            <a:off x="175260" y="2603754"/>
            <a:ext cx="4320540" cy="1371600"/>
          </a:xfrm>
          <a:custGeom>
            <a:avLst/>
            <a:gdLst/>
            <a:ahLst/>
            <a:cxnLst/>
            <a:rect l="l" t="t" r="r" b="b"/>
            <a:pathLst>
              <a:path w="4320540" h="2708910">
                <a:moveTo>
                  <a:pt x="0" y="2708402"/>
                </a:moveTo>
                <a:lnTo>
                  <a:pt x="4320540" y="2708402"/>
                </a:lnTo>
                <a:lnTo>
                  <a:pt x="4320540" y="0"/>
                </a:lnTo>
                <a:lnTo>
                  <a:pt x="0" y="0"/>
                </a:lnTo>
                <a:lnTo>
                  <a:pt x="0" y="2708402"/>
                </a:lnTo>
                <a:close/>
              </a:path>
            </a:pathLst>
          </a:custGeom>
          <a:ln w="28575">
            <a:solidFill>
              <a:srgbClr val="5C6E7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0" name="Рисунок 79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81" name="TextBox 80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r>
              <a:rPr lang="ru-RU" dirty="0" smtClean="0"/>
              <a:t>0</a:t>
            </a:r>
            <a:endParaRPr lang="ru-RU" dirty="0"/>
          </a:p>
        </p:txBody>
      </p:sp>
      <p:sp>
        <p:nvSpPr>
          <p:cNvPr id="83" name="object 29"/>
          <p:cNvSpPr/>
          <p:nvPr/>
        </p:nvSpPr>
        <p:spPr>
          <a:xfrm>
            <a:off x="255259" y="2706714"/>
            <a:ext cx="457200" cy="4320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170" name="Picture 2" descr="E:\досуг 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572000"/>
            <a:ext cx="1981200" cy="1600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2" name="Picture 4" descr="\\Server\фото\ДАЧНОЕ АРХИВ ФОТО\2017\IV КВАРТАЛ\Новогодняя ёлка\IMG_366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47800" y="4572000"/>
            <a:ext cx="1905000" cy="1676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1" name="Picture 3" descr="E:\досуг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48000" y="4572000"/>
            <a:ext cx="1905000" cy="1676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38" name="Диаграмма 37"/>
          <p:cNvGraphicFramePr/>
          <p:nvPr>
            <p:extLst>
              <p:ext uri="{D42A27DB-BD31-4B8C-83A1-F6EECF244321}">
                <p14:modId xmlns:p14="http://schemas.microsoft.com/office/powerpoint/2010/main" val="1684448694"/>
              </p:ext>
            </p:extLst>
          </p:nvPr>
        </p:nvGraphicFramePr>
        <p:xfrm>
          <a:off x="4724400" y="0"/>
          <a:ext cx="3200400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42" name="Диаграмма 41"/>
          <p:cNvGraphicFramePr/>
          <p:nvPr>
            <p:extLst>
              <p:ext uri="{D42A27DB-BD31-4B8C-83A1-F6EECF244321}">
                <p14:modId xmlns:p14="http://schemas.microsoft.com/office/powerpoint/2010/main" val="1583848347"/>
              </p:ext>
            </p:extLst>
          </p:nvPr>
        </p:nvGraphicFramePr>
        <p:xfrm>
          <a:off x="4419600" y="1752600"/>
          <a:ext cx="33528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43" name="Диаграмма 42"/>
          <p:cNvGraphicFramePr/>
          <p:nvPr>
            <p:extLst>
              <p:ext uri="{D42A27DB-BD31-4B8C-83A1-F6EECF244321}">
                <p14:modId xmlns:p14="http://schemas.microsoft.com/office/powerpoint/2010/main" val="1609821564"/>
              </p:ext>
            </p:extLst>
          </p:nvPr>
        </p:nvGraphicFramePr>
        <p:xfrm>
          <a:off x="4648200" y="3505200"/>
          <a:ext cx="32004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834339" y="145160"/>
            <a:ext cx="4646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РАСХОДЫ НА СОЦИАЛЬНУЮ</a:t>
            </a:r>
            <a:r>
              <a:rPr sz="1800" b="1" spc="-75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ПОЛИТИКУ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33600" y="1143000"/>
            <a:ext cx="1023619" cy="51498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20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26 779</a:t>
            </a:r>
            <a:r>
              <a:rPr sz="20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,</a:t>
            </a:r>
            <a:r>
              <a:rPr lang="ru-RU" sz="20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4</a:t>
            </a:r>
            <a:endParaRPr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lang="ru-RU" sz="12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тыс</a:t>
            </a:r>
            <a:r>
              <a:rPr sz="12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.</a:t>
            </a:r>
            <a:r>
              <a:rPr sz="1200" spc="-50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171717"/>
                </a:solidFill>
                <a:latin typeface="Century Gothic"/>
                <a:cs typeface="Century Gothic"/>
              </a:rPr>
              <a:t>рублей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86200" y="1161416"/>
            <a:ext cx="1023619" cy="51498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2000" b="1" spc="-85" dirty="0" smtClean="0">
                <a:solidFill>
                  <a:srgbClr val="171717"/>
                </a:solidFill>
                <a:latin typeface="Century Gothic"/>
                <a:cs typeface="Century Gothic"/>
              </a:rPr>
              <a:t>27</a:t>
            </a:r>
            <a:r>
              <a:rPr sz="2000" b="1" spc="-85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lang="ru-RU" sz="2000" b="1" spc="-85" dirty="0" smtClean="0">
                <a:solidFill>
                  <a:srgbClr val="171717"/>
                </a:solidFill>
                <a:latin typeface="Century Gothic"/>
                <a:cs typeface="Century Gothic"/>
              </a:rPr>
              <a:t>847</a:t>
            </a:r>
            <a:r>
              <a:rPr sz="20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,</a:t>
            </a:r>
            <a:r>
              <a:rPr lang="ru-RU" sz="20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7</a:t>
            </a:r>
            <a:endParaRPr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ru-RU" sz="12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тыс</a:t>
            </a:r>
            <a:r>
              <a:rPr sz="12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.</a:t>
            </a:r>
            <a:r>
              <a:rPr sz="1200" spc="-50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171717"/>
                </a:solidFill>
                <a:latin typeface="Century Gothic"/>
                <a:cs typeface="Century Gothic"/>
              </a:rPr>
              <a:t>рублей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91200" y="2514600"/>
            <a:ext cx="3011170" cy="204479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latin typeface="Century Gothic"/>
                <a:cs typeface="Century Gothic"/>
              </a:rPr>
              <a:t>ОХРАНА СЕМЬИ И</a:t>
            </a:r>
            <a:r>
              <a:rPr sz="1100" b="1" spc="-65" dirty="0">
                <a:latin typeface="Century Gothic"/>
                <a:cs typeface="Century Gothic"/>
              </a:rPr>
              <a:t> </a:t>
            </a:r>
            <a:r>
              <a:rPr sz="1100" b="1" dirty="0">
                <a:latin typeface="Century Gothic"/>
                <a:cs typeface="Century Gothic"/>
              </a:rPr>
              <a:t>ДЕТСТВА</a:t>
            </a:r>
            <a:endParaRPr sz="1100" dirty="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</a:pPr>
            <a:r>
              <a:rPr lang="ru-RU" sz="1100" dirty="0" smtClean="0">
                <a:latin typeface="Century Gothic"/>
                <a:cs typeface="Century Gothic"/>
              </a:rPr>
              <a:t>С</a:t>
            </a:r>
            <a:r>
              <a:rPr sz="1100" dirty="0" err="1" smtClean="0">
                <a:latin typeface="Century Gothic"/>
                <a:cs typeface="Century Gothic"/>
              </a:rPr>
              <a:t>убвенции</a:t>
            </a:r>
            <a:r>
              <a:rPr lang="ru-RU" sz="1100" dirty="0" smtClean="0">
                <a:latin typeface="Century Gothic"/>
                <a:cs typeface="Century Gothic"/>
              </a:rPr>
              <a:t> бюджету</a:t>
            </a:r>
            <a:r>
              <a:rPr sz="1100" dirty="0" smtClean="0">
                <a:latin typeface="Century Gothic"/>
                <a:cs typeface="Century Gothic"/>
              </a:rPr>
              <a:t> </a:t>
            </a:r>
            <a:r>
              <a:rPr lang="ru-RU" sz="1100" dirty="0" smtClean="0">
                <a:latin typeface="Century Gothic"/>
                <a:cs typeface="Century Gothic"/>
              </a:rPr>
              <a:t>МО Дачное на исполнение государственного полномочия Санкт-Петербурга по выплате денежных средств на содержание ребенка  в семье опекуна, приемной семье и денежных средств на вознаграждение приемным родителям</a:t>
            </a:r>
          </a:p>
          <a:p>
            <a:pPr marL="12700" marR="5080">
              <a:lnSpc>
                <a:spcPct val="100000"/>
              </a:lnSpc>
            </a:pPr>
            <a:endParaRPr lang="ru-RU" sz="1100" dirty="0" smtClean="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</a:pPr>
            <a:endParaRPr lang="ru-RU" sz="1100" dirty="0" smtClean="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</a:pPr>
            <a:endParaRPr lang="ru-RU" sz="1100" dirty="0" smtClean="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</a:pP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791200" y="1524000"/>
            <a:ext cx="3012440" cy="85985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latin typeface="Century Gothic"/>
                <a:cs typeface="Century Gothic"/>
              </a:rPr>
              <a:t>ПЕНСИОННОЕ</a:t>
            </a:r>
            <a:r>
              <a:rPr sz="1100" b="1" spc="-45" dirty="0">
                <a:latin typeface="Century Gothic"/>
                <a:cs typeface="Century Gothic"/>
              </a:rPr>
              <a:t> </a:t>
            </a:r>
            <a:r>
              <a:rPr sz="1100" b="1" spc="-5" dirty="0">
                <a:latin typeface="Century Gothic"/>
                <a:cs typeface="Century Gothic"/>
              </a:rPr>
              <a:t>ОБЕСПЕЧЕНИЕ</a:t>
            </a:r>
            <a:endParaRPr sz="1100" dirty="0">
              <a:latin typeface="Century Gothic"/>
              <a:cs typeface="Century Gothic"/>
            </a:endParaRPr>
          </a:p>
          <a:p>
            <a:pPr marL="12700" marR="5080" algn="just">
              <a:lnSpc>
                <a:spcPct val="100000"/>
              </a:lnSpc>
            </a:pPr>
            <a:r>
              <a:rPr lang="ru-RU" sz="1100" spc="-5" dirty="0" smtClean="0">
                <a:latin typeface="Century Gothic"/>
                <a:cs typeface="Century Gothic"/>
              </a:rPr>
              <a:t>Выплаты пенсии, выплаты доплаты к пенсии лицам, замещавшим муниципальные должности, должности муниципальной службы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029200" y="16764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576579" h="576580">
                <a:moveTo>
                  <a:pt x="288036" y="0"/>
                </a:moveTo>
                <a:lnTo>
                  <a:pt x="241302" y="3771"/>
                </a:lnTo>
                <a:lnTo>
                  <a:pt x="196973" y="14691"/>
                </a:lnTo>
                <a:lnTo>
                  <a:pt x="155643" y="32164"/>
                </a:lnTo>
                <a:lnTo>
                  <a:pt x="117902" y="55595"/>
                </a:lnTo>
                <a:lnTo>
                  <a:pt x="84343" y="84391"/>
                </a:lnTo>
                <a:lnTo>
                  <a:pt x="55558" y="117957"/>
                </a:lnTo>
                <a:lnTo>
                  <a:pt x="32140" y="155699"/>
                </a:lnTo>
                <a:lnTo>
                  <a:pt x="14679" y="197022"/>
                </a:lnTo>
                <a:lnTo>
                  <a:pt x="3768" y="241333"/>
                </a:lnTo>
                <a:lnTo>
                  <a:pt x="0" y="288036"/>
                </a:lnTo>
                <a:lnTo>
                  <a:pt x="3768" y="334769"/>
                </a:lnTo>
                <a:lnTo>
                  <a:pt x="14679" y="379098"/>
                </a:lnTo>
                <a:lnTo>
                  <a:pt x="32140" y="420428"/>
                </a:lnTo>
                <a:lnTo>
                  <a:pt x="55558" y="458169"/>
                </a:lnTo>
                <a:lnTo>
                  <a:pt x="84343" y="491728"/>
                </a:lnTo>
                <a:lnTo>
                  <a:pt x="117902" y="520513"/>
                </a:lnTo>
                <a:lnTo>
                  <a:pt x="155643" y="543931"/>
                </a:lnTo>
                <a:lnTo>
                  <a:pt x="196973" y="561392"/>
                </a:lnTo>
                <a:lnTo>
                  <a:pt x="241302" y="572303"/>
                </a:lnTo>
                <a:lnTo>
                  <a:pt x="288036" y="576072"/>
                </a:lnTo>
                <a:lnTo>
                  <a:pt x="334738" y="572303"/>
                </a:lnTo>
                <a:lnTo>
                  <a:pt x="379049" y="561392"/>
                </a:lnTo>
                <a:lnTo>
                  <a:pt x="420372" y="543931"/>
                </a:lnTo>
                <a:lnTo>
                  <a:pt x="458114" y="520513"/>
                </a:lnTo>
                <a:lnTo>
                  <a:pt x="491680" y="491728"/>
                </a:lnTo>
                <a:lnTo>
                  <a:pt x="520476" y="458169"/>
                </a:lnTo>
                <a:lnTo>
                  <a:pt x="543907" y="420428"/>
                </a:lnTo>
                <a:lnTo>
                  <a:pt x="561380" y="379098"/>
                </a:lnTo>
                <a:lnTo>
                  <a:pt x="572300" y="334769"/>
                </a:lnTo>
                <a:lnTo>
                  <a:pt x="576072" y="288036"/>
                </a:lnTo>
                <a:lnTo>
                  <a:pt x="572300" y="241333"/>
                </a:lnTo>
                <a:lnTo>
                  <a:pt x="561380" y="197022"/>
                </a:lnTo>
                <a:lnTo>
                  <a:pt x="543907" y="155699"/>
                </a:lnTo>
                <a:lnTo>
                  <a:pt x="520476" y="117957"/>
                </a:lnTo>
                <a:lnTo>
                  <a:pt x="491680" y="84391"/>
                </a:lnTo>
                <a:lnTo>
                  <a:pt x="458114" y="55595"/>
                </a:lnTo>
                <a:lnTo>
                  <a:pt x="420372" y="32164"/>
                </a:lnTo>
                <a:lnTo>
                  <a:pt x="379049" y="14691"/>
                </a:lnTo>
                <a:lnTo>
                  <a:pt x="334738" y="3771"/>
                </a:lnTo>
                <a:lnTo>
                  <a:pt x="288036" y="0"/>
                </a:lnTo>
                <a:close/>
              </a:path>
            </a:pathLst>
          </a:custGeom>
          <a:solidFill>
            <a:srgbClr val="2C888A"/>
          </a:solidFill>
        </p:spPr>
        <p:txBody>
          <a:bodyPr wrap="square" lIns="0" tIns="0" rIns="0" bIns="0" rtlCol="0"/>
          <a:lstStyle/>
          <a:p>
            <a:endParaRPr>
              <a:solidFill>
                <a:srgbClr val="002060"/>
              </a:solidFill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105400" y="1752600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029200" y="24384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576579" h="576579">
                <a:moveTo>
                  <a:pt x="288036" y="0"/>
                </a:moveTo>
                <a:lnTo>
                  <a:pt x="241302" y="3768"/>
                </a:lnTo>
                <a:lnTo>
                  <a:pt x="196973" y="14679"/>
                </a:lnTo>
                <a:lnTo>
                  <a:pt x="155643" y="32140"/>
                </a:lnTo>
                <a:lnTo>
                  <a:pt x="117902" y="55558"/>
                </a:lnTo>
                <a:lnTo>
                  <a:pt x="84343" y="84343"/>
                </a:lnTo>
                <a:lnTo>
                  <a:pt x="55558" y="117902"/>
                </a:lnTo>
                <a:lnTo>
                  <a:pt x="32140" y="155643"/>
                </a:lnTo>
                <a:lnTo>
                  <a:pt x="14679" y="196973"/>
                </a:lnTo>
                <a:lnTo>
                  <a:pt x="3768" y="241302"/>
                </a:lnTo>
                <a:lnTo>
                  <a:pt x="0" y="288036"/>
                </a:lnTo>
                <a:lnTo>
                  <a:pt x="3768" y="334769"/>
                </a:lnTo>
                <a:lnTo>
                  <a:pt x="14679" y="379098"/>
                </a:lnTo>
                <a:lnTo>
                  <a:pt x="32140" y="420428"/>
                </a:lnTo>
                <a:lnTo>
                  <a:pt x="55558" y="458169"/>
                </a:lnTo>
                <a:lnTo>
                  <a:pt x="84343" y="491728"/>
                </a:lnTo>
                <a:lnTo>
                  <a:pt x="117902" y="520513"/>
                </a:lnTo>
                <a:lnTo>
                  <a:pt x="155643" y="543931"/>
                </a:lnTo>
                <a:lnTo>
                  <a:pt x="196973" y="561392"/>
                </a:lnTo>
                <a:lnTo>
                  <a:pt x="241302" y="572303"/>
                </a:lnTo>
                <a:lnTo>
                  <a:pt x="288036" y="576072"/>
                </a:lnTo>
                <a:lnTo>
                  <a:pt x="334738" y="572303"/>
                </a:lnTo>
                <a:lnTo>
                  <a:pt x="379049" y="561392"/>
                </a:lnTo>
                <a:lnTo>
                  <a:pt x="420372" y="543931"/>
                </a:lnTo>
                <a:lnTo>
                  <a:pt x="458114" y="520513"/>
                </a:lnTo>
                <a:lnTo>
                  <a:pt x="491680" y="491728"/>
                </a:lnTo>
                <a:lnTo>
                  <a:pt x="520476" y="458169"/>
                </a:lnTo>
                <a:lnTo>
                  <a:pt x="543907" y="420428"/>
                </a:lnTo>
                <a:lnTo>
                  <a:pt x="561380" y="379098"/>
                </a:lnTo>
                <a:lnTo>
                  <a:pt x="572300" y="334769"/>
                </a:lnTo>
                <a:lnTo>
                  <a:pt x="576072" y="288036"/>
                </a:lnTo>
                <a:lnTo>
                  <a:pt x="572300" y="241302"/>
                </a:lnTo>
                <a:lnTo>
                  <a:pt x="561380" y="196973"/>
                </a:lnTo>
                <a:lnTo>
                  <a:pt x="543907" y="155643"/>
                </a:lnTo>
                <a:lnTo>
                  <a:pt x="520476" y="117902"/>
                </a:lnTo>
                <a:lnTo>
                  <a:pt x="491680" y="84343"/>
                </a:lnTo>
                <a:lnTo>
                  <a:pt x="458114" y="55558"/>
                </a:lnTo>
                <a:lnTo>
                  <a:pt x="420372" y="32140"/>
                </a:lnTo>
                <a:lnTo>
                  <a:pt x="379049" y="14679"/>
                </a:lnTo>
                <a:lnTo>
                  <a:pt x="334738" y="3768"/>
                </a:lnTo>
                <a:lnTo>
                  <a:pt x="288036" y="0"/>
                </a:lnTo>
                <a:close/>
              </a:path>
            </a:pathLst>
          </a:custGeom>
          <a:solidFill>
            <a:srgbClr val="F468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105400" y="2514600"/>
            <a:ext cx="431749" cy="4317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760851" y="3986021"/>
            <a:ext cx="1334770" cy="1332865"/>
          </a:xfrm>
          <a:custGeom>
            <a:avLst/>
            <a:gdLst/>
            <a:ahLst/>
            <a:cxnLst/>
            <a:rect l="l" t="t" r="r" b="b"/>
            <a:pathLst>
              <a:path w="1334770" h="1332864">
                <a:moveTo>
                  <a:pt x="667131" y="0"/>
                </a:moveTo>
                <a:lnTo>
                  <a:pt x="735329" y="3175"/>
                </a:lnTo>
                <a:lnTo>
                  <a:pt x="801497" y="13461"/>
                </a:lnTo>
                <a:lnTo>
                  <a:pt x="865632" y="29844"/>
                </a:lnTo>
                <a:lnTo>
                  <a:pt x="926973" y="52323"/>
                </a:lnTo>
                <a:lnTo>
                  <a:pt x="985012" y="80517"/>
                </a:lnTo>
                <a:lnTo>
                  <a:pt x="1040129" y="113537"/>
                </a:lnTo>
                <a:lnTo>
                  <a:pt x="1091691" y="152019"/>
                </a:lnTo>
                <a:lnTo>
                  <a:pt x="1139063" y="195325"/>
                </a:lnTo>
                <a:lnTo>
                  <a:pt x="1181862" y="242188"/>
                </a:lnTo>
                <a:lnTo>
                  <a:pt x="1220343" y="293750"/>
                </a:lnTo>
                <a:lnTo>
                  <a:pt x="1253871" y="348488"/>
                </a:lnTo>
                <a:lnTo>
                  <a:pt x="1282064" y="406907"/>
                </a:lnTo>
                <a:lnTo>
                  <a:pt x="1304544" y="468248"/>
                </a:lnTo>
                <a:lnTo>
                  <a:pt x="1320800" y="532002"/>
                </a:lnTo>
                <a:lnTo>
                  <a:pt x="1331087" y="598169"/>
                </a:lnTo>
                <a:lnTo>
                  <a:pt x="1334389" y="666369"/>
                </a:lnTo>
                <a:lnTo>
                  <a:pt x="1331087" y="734567"/>
                </a:lnTo>
                <a:lnTo>
                  <a:pt x="1320800" y="800353"/>
                </a:lnTo>
                <a:lnTo>
                  <a:pt x="1304544" y="864488"/>
                </a:lnTo>
                <a:lnTo>
                  <a:pt x="1282064" y="925448"/>
                </a:lnTo>
                <a:lnTo>
                  <a:pt x="1253871" y="983869"/>
                </a:lnTo>
                <a:lnTo>
                  <a:pt x="1220343" y="1038605"/>
                </a:lnTo>
                <a:lnTo>
                  <a:pt x="1181989" y="1090040"/>
                </a:lnTo>
                <a:lnTo>
                  <a:pt x="1139063" y="1137411"/>
                </a:lnTo>
                <a:lnTo>
                  <a:pt x="1091564" y="1180338"/>
                </a:lnTo>
                <a:lnTo>
                  <a:pt x="1040129" y="1218819"/>
                </a:lnTo>
                <a:lnTo>
                  <a:pt x="985012" y="1251839"/>
                </a:lnTo>
                <a:lnTo>
                  <a:pt x="926973" y="1280033"/>
                </a:lnTo>
                <a:lnTo>
                  <a:pt x="865632" y="1302511"/>
                </a:lnTo>
                <a:lnTo>
                  <a:pt x="801497" y="1318894"/>
                </a:lnTo>
                <a:lnTo>
                  <a:pt x="735329" y="1329055"/>
                </a:lnTo>
                <a:lnTo>
                  <a:pt x="667131" y="1332356"/>
                </a:lnTo>
                <a:lnTo>
                  <a:pt x="598932" y="1329055"/>
                </a:lnTo>
                <a:lnTo>
                  <a:pt x="532764" y="1318894"/>
                </a:lnTo>
                <a:lnTo>
                  <a:pt x="469011" y="1302511"/>
                </a:lnTo>
                <a:lnTo>
                  <a:pt x="407670" y="1280033"/>
                </a:lnTo>
                <a:lnTo>
                  <a:pt x="349376" y="1251839"/>
                </a:lnTo>
                <a:lnTo>
                  <a:pt x="294132" y="1218691"/>
                </a:lnTo>
                <a:lnTo>
                  <a:pt x="243077" y="1180338"/>
                </a:lnTo>
                <a:lnTo>
                  <a:pt x="195707" y="1137411"/>
                </a:lnTo>
                <a:lnTo>
                  <a:pt x="152400" y="1090040"/>
                </a:lnTo>
                <a:lnTo>
                  <a:pt x="114046" y="1038605"/>
                </a:lnTo>
                <a:lnTo>
                  <a:pt x="80518" y="983869"/>
                </a:lnTo>
                <a:lnTo>
                  <a:pt x="52324" y="925448"/>
                </a:lnTo>
                <a:lnTo>
                  <a:pt x="29845" y="864488"/>
                </a:lnTo>
                <a:lnTo>
                  <a:pt x="13462" y="800353"/>
                </a:lnTo>
                <a:lnTo>
                  <a:pt x="3301" y="734567"/>
                </a:lnTo>
                <a:lnTo>
                  <a:pt x="0" y="666369"/>
                </a:lnTo>
                <a:lnTo>
                  <a:pt x="3301" y="598169"/>
                </a:lnTo>
                <a:lnTo>
                  <a:pt x="13462" y="532002"/>
                </a:lnTo>
                <a:lnTo>
                  <a:pt x="29845" y="468248"/>
                </a:lnTo>
                <a:lnTo>
                  <a:pt x="52324" y="406907"/>
                </a:lnTo>
                <a:lnTo>
                  <a:pt x="80518" y="348488"/>
                </a:lnTo>
                <a:lnTo>
                  <a:pt x="114046" y="293750"/>
                </a:lnTo>
                <a:lnTo>
                  <a:pt x="152400" y="242188"/>
                </a:lnTo>
                <a:lnTo>
                  <a:pt x="195707" y="195198"/>
                </a:lnTo>
                <a:lnTo>
                  <a:pt x="243077" y="152019"/>
                </a:lnTo>
                <a:lnTo>
                  <a:pt x="294132" y="113537"/>
                </a:lnTo>
                <a:lnTo>
                  <a:pt x="349376" y="80390"/>
                </a:lnTo>
                <a:lnTo>
                  <a:pt x="407670" y="52323"/>
                </a:lnTo>
                <a:lnTo>
                  <a:pt x="469011" y="29844"/>
                </a:lnTo>
                <a:lnTo>
                  <a:pt x="532764" y="13461"/>
                </a:lnTo>
                <a:lnTo>
                  <a:pt x="598932" y="3175"/>
                </a:lnTo>
                <a:lnTo>
                  <a:pt x="667131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896742" y="3986021"/>
            <a:ext cx="1334770" cy="1334770"/>
          </a:xfrm>
          <a:custGeom>
            <a:avLst/>
            <a:gdLst/>
            <a:ahLst/>
            <a:cxnLst/>
            <a:rect l="l" t="t" r="r" b="b"/>
            <a:pathLst>
              <a:path w="1334770" h="1334770">
                <a:moveTo>
                  <a:pt x="667131" y="0"/>
                </a:moveTo>
                <a:lnTo>
                  <a:pt x="735330" y="3175"/>
                </a:lnTo>
                <a:lnTo>
                  <a:pt x="801496" y="13461"/>
                </a:lnTo>
                <a:lnTo>
                  <a:pt x="865758" y="29844"/>
                </a:lnTo>
                <a:lnTo>
                  <a:pt x="927099" y="52323"/>
                </a:lnTo>
                <a:lnTo>
                  <a:pt x="985011" y="80517"/>
                </a:lnTo>
                <a:lnTo>
                  <a:pt x="1040130" y="113918"/>
                </a:lnTo>
                <a:lnTo>
                  <a:pt x="1091692" y="152400"/>
                </a:lnTo>
                <a:lnTo>
                  <a:pt x="1139062" y="195706"/>
                </a:lnTo>
                <a:lnTo>
                  <a:pt x="1181989" y="243077"/>
                </a:lnTo>
                <a:lnTo>
                  <a:pt x="1220343" y="294131"/>
                </a:lnTo>
                <a:lnTo>
                  <a:pt x="1253870" y="349250"/>
                </a:lnTo>
                <a:lnTo>
                  <a:pt x="1282065" y="407669"/>
                </a:lnTo>
                <a:lnTo>
                  <a:pt x="1304544" y="469010"/>
                </a:lnTo>
                <a:lnTo>
                  <a:pt x="1320799" y="532764"/>
                </a:lnTo>
                <a:lnTo>
                  <a:pt x="1331086" y="598932"/>
                </a:lnTo>
                <a:lnTo>
                  <a:pt x="1334389" y="667130"/>
                </a:lnTo>
                <a:lnTo>
                  <a:pt x="1331086" y="735329"/>
                </a:lnTo>
                <a:lnTo>
                  <a:pt x="1320799" y="801496"/>
                </a:lnTo>
                <a:lnTo>
                  <a:pt x="1304544" y="865632"/>
                </a:lnTo>
                <a:lnTo>
                  <a:pt x="1282065" y="926972"/>
                </a:lnTo>
                <a:lnTo>
                  <a:pt x="1253870" y="985011"/>
                </a:lnTo>
                <a:lnTo>
                  <a:pt x="1220343" y="1040129"/>
                </a:lnTo>
                <a:lnTo>
                  <a:pt x="1181989" y="1091564"/>
                </a:lnTo>
                <a:lnTo>
                  <a:pt x="1139062" y="1139063"/>
                </a:lnTo>
                <a:lnTo>
                  <a:pt x="1091692" y="1181989"/>
                </a:lnTo>
                <a:lnTo>
                  <a:pt x="1040130" y="1220342"/>
                </a:lnTo>
                <a:lnTo>
                  <a:pt x="985011" y="1253743"/>
                </a:lnTo>
                <a:lnTo>
                  <a:pt x="927099" y="1281937"/>
                </a:lnTo>
                <a:lnTo>
                  <a:pt x="865758" y="1304543"/>
                </a:lnTo>
                <a:lnTo>
                  <a:pt x="801496" y="1320799"/>
                </a:lnTo>
                <a:lnTo>
                  <a:pt x="735330" y="1331086"/>
                </a:lnTo>
                <a:lnTo>
                  <a:pt x="667131" y="1334261"/>
                </a:lnTo>
                <a:lnTo>
                  <a:pt x="598932" y="1331086"/>
                </a:lnTo>
                <a:lnTo>
                  <a:pt x="532765" y="1320799"/>
                </a:lnTo>
                <a:lnTo>
                  <a:pt x="469010" y="1304416"/>
                </a:lnTo>
                <a:lnTo>
                  <a:pt x="407669" y="1281937"/>
                </a:lnTo>
                <a:lnTo>
                  <a:pt x="349250" y="1253870"/>
                </a:lnTo>
                <a:lnTo>
                  <a:pt x="294131" y="1220342"/>
                </a:lnTo>
                <a:lnTo>
                  <a:pt x="243077" y="1181861"/>
                </a:lnTo>
                <a:lnTo>
                  <a:pt x="195706" y="1139063"/>
                </a:lnTo>
                <a:lnTo>
                  <a:pt x="152400" y="1091691"/>
                </a:lnTo>
                <a:lnTo>
                  <a:pt x="114045" y="1040129"/>
                </a:lnTo>
                <a:lnTo>
                  <a:pt x="80518" y="985011"/>
                </a:lnTo>
                <a:lnTo>
                  <a:pt x="52324" y="926972"/>
                </a:lnTo>
                <a:lnTo>
                  <a:pt x="29844" y="865632"/>
                </a:lnTo>
                <a:lnTo>
                  <a:pt x="13462" y="801496"/>
                </a:lnTo>
                <a:lnTo>
                  <a:pt x="3301" y="735329"/>
                </a:lnTo>
                <a:lnTo>
                  <a:pt x="0" y="667130"/>
                </a:lnTo>
                <a:lnTo>
                  <a:pt x="3301" y="598932"/>
                </a:lnTo>
                <a:lnTo>
                  <a:pt x="13462" y="532764"/>
                </a:lnTo>
                <a:lnTo>
                  <a:pt x="29844" y="469010"/>
                </a:lnTo>
                <a:lnTo>
                  <a:pt x="52324" y="407669"/>
                </a:lnTo>
                <a:lnTo>
                  <a:pt x="80518" y="349250"/>
                </a:lnTo>
                <a:lnTo>
                  <a:pt x="114045" y="294131"/>
                </a:lnTo>
                <a:lnTo>
                  <a:pt x="152400" y="242950"/>
                </a:lnTo>
                <a:lnTo>
                  <a:pt x="195706" y="195706"/>
                </a:lnTo>
                <a:lnTo>
                  <a:pt x="243077" y="152400"/>
                </a:lnTo>
                <a:lnTo>
                  <a:pt x="294131" y="113918"/>
                </a:lnTo>
                <a:lnTo>
                  <a:pt x="349250" y="80517"/>
                </a:lnTo>
                <a:lnTo>
                  <a:pt x="407669" y="52323"/>
                </a:lnTo>
                <a:lnTo>
                  <a:pt x="469010" y="29844"/>
                </a:lnTo>
                <a:lnTo>
                  <a:pt x="532765" y="13461"/>
                </a:lnTo>
                <a:lnTo>
                  <a:pt x="598932" y="3175"/>
                </a:lnTo>
                <a:lnTo>
                  <a:pt x="667131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888617" y="3986021"/>
            <a:ext cx="1334770" cy="1334770"/>
          </a:xfrm>
          <a:custGeom>
            <a:avLst/>
            <a:gdLst/>
            <a:ahLst/>
            <a:cxnLst/>
            <a:rect l="l" t="t" r="r" b="b"/>
            <a:pathLst>
              <a:path w="1334770" h="1334770">
                <a:moveTo>
                  <a:pt x="667131" y="0"/>
                </a:moveTo>
                <a:lnTo>
                  <a:pt x="735330" y="3175"/>
                </a:lnTo>
                <a:lnTo>
                  <a:pt x="801624" y="13461"/>
                </a:lnTo>
                <a:lnTo>
                  <a:pt x="865758" y="29844"/>
                </a:lnTo>
                <a:lnTo>
                  <a:pt x="927100" y="52323"/>
                </a:lnTo>
                <a:lnTo>
                  <a:pt x="985138" y="80517"/>
                </a:lnTo>
                <a:lnTo>
                  <a:pt x="1040257" y="113918"/>
                </a:lnTo>
                <a:lnTo>
                  <a:pt x="1091691" y="152400"/>
                </a:lnTo>
                <a:lnTo>
                  <a:pt x="1139063" y="195706"/>
                </a:lnTo>
                <a:lnTo>
                  <a:pt x="1181989" y="243077"/>
                </a:lnTo>
                <a:lnTo>
                  <a:pt x="1220343" y="294131"/>
                </a:lnTo>
                <a:lnTo>
                  <a:pt x="1253870" y="349250"/>
                </a:lnTo>
                <a:lnTo>
                  <a:pt x="1282064" y="407669"/>
                </a:lnTo>
                <a:lnTo>
                  <a:pt x="1304544" y="469010"/>
                </a:lnTo>
                <a:lnTo>
                  <a:pt x="1320927" y="532764"/>
                </a:lnTo>
                <a:lnTo>
                  <a:pt x="1331087" y="598932"/>
                </a:lnTo>
                <a:lnTo>
                  <a:pt x="1334389" y="667130"/>
                </a:lnTo>
                <a:lnTo>
                  <a:pt x="1331087" y="735329"/>
                </a:lnTo>
                <a:lnTo>
                  <a:pt x="1320927" y="801496"/>
                </a:lnTo>
                <a:lnTo>
                  <a:pt x="1304544" y="865632"/>
                </a:lnTo>
                <a:lnTo>
                  <a:pt x="1282064" y="926972"/>
                </a:lnTo>
                <a:lnTo>
                  <a:pt x="1253870" y="985011"/>
                </a:lnTo>
                <a:lnTo>
                  <a:pt x="1220343" y="1040129"/>
                </a:lnTo>
                <a:lnTo>
                  <a:pt x="1181989" y="1091564"/>
                </a:lnTo>
                <a:lnTo>
                  <a:pt x="1139063" y="1139063"/>
                </a:lnTo>
                <a:lnTo>
                  <a:pt x="1091691" y="1181989"/>
                </a:lnTo>
                <a:lnTo>
                  <a:pt x="1040257" y="1220342"/>
                </a:lnTo>
                <a:lnTo>
                  <a:pt x="985138" y="1253743"/>
                </a:lnTo>
                <a:lnTo>
                  <a:pt x="927100" y="1281937"/>
                </a:lnTo>
                <a:lnTo>
                  <a:pt x="865758" y="1304543"/>
                </a:lnTo>
                <a:lnTo>
                  <a:pt x="801624" y="1320799"/>
                </a:lnTo>
                <a:lnTo>
                  <a:pt x="735330" y="1331086"/>
                </a:lnTo>
                <a:lnTo>
                  <a:pt x="667131" y="1334261"/>
                </a:lnTo>
                <a:lnTo>
                  <a:pt x="598932" y="1331086"/>
                </a:lnTo>
                <a:lnTo>
                  <a:pt x="532764" y="1320799"/>
                </a:lnTo>
                <a:lnTo>
                  <a:pt x="469010" y="1304416"/>
                </a:lnTo>
                <a:lnTo>
                  <a:pt x="407669" y="1281937"/>
                </a:lnTo>
                <a:lnTo>
                  <a:pt x="349250" y="1253870"/>
                </a:lnTo>
                <a:lnTo>
                  <a:pt x="294131" y="1220342"/>
                </a:lnTo>
                <a:lnTo>
                  <a:pt x="243077" y="1181861"/>
                </a:lnTo>
                <a:lnTo>
                  <a:pt x="195706" y="1139063"/>
                </a:lnTo>
                <a:lnTo>
                  <a:pt x="152400" y="1091691"/>
                </a:lnTo>
                <a:lnTo>
                  <a:pt x="114045" y="1040129"/>
                </a:lnTo>
                <a:lnTo>
                  <a:pt x="80518" y="985011"/>
                </a:lnTo>
                <a:lnTo>
                  <a:pt x="52324" y="926972"/>
                </a:lnTo>
                <a:lnTo>
                  <a:pt x="29844" y="865632"/>
                </a:lnTo>
                <a:lnTo>
                  <a:pt x="13462" y="801496"/>
                </a:lnTo>
                <a:lnTo>
                  <a:pt x="3301" y="735329"/>
                </a:lnTo>
                <a:lnTo>
                  <a:pt x="0" y="667130"/>
                </a:lnTo>
                <a:lnTo>
                  <a:pt x="3301" y="598932"/>
                </a:lnTo>
                <a:lnTo>
                  <a:pt x="13462" y="532764"/>
                </a:lnTo>
                <a:lnTo>
                  <a:pt x="29844" y="469010"/>
                </a:lnTo>
                <a:lnTo>
                  <a:pt x="52324" y="407669"/>
                </a:lnTo>
                <a:lnTo>
                  <a:pt x="80518" y="349250"/>
                </a:lnTo>
                <a:lnTo>
                  <a:pt x="114045" y="294131"/>
                </a:lnTo>
                <a:lnTo>
                  <a:pt x="152400" y="242950"/>
                </a:lnTo>
                <a:lnTo>
                  <a:pt x="195706" y="195706"/>
                </a:lnTo>
                <a:lnTo>
                  <a:pt x="243077" y="152400"/>
                </a:lnTo>
                <a:lnTo>
                  <a:pt x="294131" y="113918"/>
                </a:lnTo>
                <a:lnTo>
                  <a:pt x="349250" y="80517"/>
                </a:lnTo>
                <a:lnTo>
                  <a:pt x="407669" y="52323"/>
                </a:lnTo>
                <a:lnTo>
                  <a:pt x="469010" y="29844"/>
                </a:lnTo>
                <a:lnTo>
                  <a:pt x="532764" y="13461"/>
                </a:lnTo>
                <a:lnTo>
                  <a:pt x="598932" y="3175"/>
                </a:lnTo>
                <a:lnTo>
                  <a:pt x="667131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024534" y="3986021"/>
            <a:ext cx="1334770" cy="1334770"/>
          </a:xfrm>
          <a:custGeom>
            <a:avLst/>
            <a:gdLst/>
            <a:ahLst/>
            <a:cxnLst/>
            <a:rect l="l" t="t" r="r" b="b"/>
            <a:pathLst>
              <a:path w="1334770" h="1334770">
                <a:moveTo>
                  <a:pt x="667232" y="0"/>
                </a:moveTo>
                <a:lnTo>
                  <a:pt x="735304" y="3175"/>
                </a:lnTo>
                <a:lnTo>
                  <a:pt x="801598" y="13461"/>
                </a:lnTo>
                <a:lnTo>
                  <a:pt x="865733" y="29844"/>
                </a:lnTo>
                <a:lnTo>
                  <a:pt x="927074" y="52323"/>
                </a:lnTo>
                <a:lnTo>
                  <a:pt x="985113" y="80517"/>
                </a:lnTo>
                <a:lnTo>
                  <a:pt x="1040231" y="113918"/>
                </a:lnTo>
                <a:lnTo>
                  <a:pt x="1091666" y="152400"/>
                </a:lnTo>
                <a:lnTo>
                  <a:pt x="1139037" y="195706"/>
                </a:lnTo>
                <a:lnTo>
                  <a:pt x="1181963" y="243077"/>
                </a:lnTo>
                <a:lnTo>
                  <a:pt x="1220317" y="294131"/>
                </a:lnTo>
                <a:lnTo>
                  <a:pt x="1253845" y="349250"/>
                </a:lnTo>
                <a:lnTo>
                  <a:pt x="1282039" y="407669"/>
                </a:lnTo>
                <a:lnTo>
                  <a:pt x="1304518" y="469010"/>
                </a:lnTo>
                <a:lnTo>
                  <a:pt x="1320901" y="532764"/>
                </a:lnTo>
                <a:lnTo>
                  <a:pt x="1331061" y="598932"/>
                </a:lnTo>
                <a:lnTo>
                  <a:pt x="1334363" y="667130"/>
                </a:lnTo>
                <a:lnTo>
                  <a:pt x="1331061" y="735329"/>
                </a:lnTo>
                <a:lnTo>
                  <a:pt x="1320901" y="801496"/>
                </a:lnTo>
                <a:lnTo>
                  <a:pt x="1304518" y="865632"/>
                </a:lnTo>
                <a:lnTo>
                  <a:pt x="1282039" y="926972"/>
                </a:lnTo>
                <a:lnTo>
                  <a:pt x="1253845" y="985011"/>
                </a:lnTo>
                <a:lnTo>
                  <a:pt x="1220317" y="1040129"/>
                </a:lnTo>
                <a:lnTo>
                  <a:pt x="1181963" y="1091564"/>
                </a:lnTo>
                <a:lnTo>
                  <a:pt x="1139037" y="1139063"/>
                </a:lnTo>
                <a:lnTo>
                  <a:pt x="1091666" y="1181989"/>
                </a:lnTo>
                <a:lnTo>
                  <a:pt x="1040231" y="1220342"/>
                </a:lnTo>
                <a:lnTo>
                  <a:pt x="985113" y="1253743"/>
                </a:lnTo>
                <a:lnTo>
                  <a:pt x="927074" y="1281937"/>
                </a:lnTo>
                <a:lnTo>
                  <a:pt x="865733" y="1304543"/>
                </a:lnTo>
                <a:lnTo>
                  <a:pt x="801598" y="1320799"/>
                </a:lnTo>
                <a:lnTo>
                  <a:pt x="735304" y="1331086"/>
                </a:lnTo>
                <a:lnTo>
                  <a:pt x="667232" y="1334261"/>
                </a:lnTo>
                <a:lnTo>
                  <a:pt x="599033" y="1331086"/>
                </a:lnTo>
                <a:lnTo>
                  <a:pt x="532739" y="1320799"/>
                </a:lnTo>
                <a:lnTo>
                  <a:pt x="468985" y="1304416"/>
                </a:lnTo>
                <a:lnTo>
                  <a:pt x="407771" y="1281937"/>
                </a:lnTo>
                <a:lnTo>
                  <a:pt x="349351" y="1253870"/>
                </a:lnTo>
                <a:lnTo>
                  <a:pt x="294106" y="1220342"/>
                </a:lnTo>
                <a:lnTo>
                  <a:pt x="243078" y="1181861"/>
                </a:lnTo>
                <a:lnTo>
                  <a:pt x="195719" y="1139063"/>
                </a:lnTo>
                <a:lnTo>
                  <a:pt x="152400" y="1091691"/>
                </a:lnTo>
                <a:lnTo>
                  <a:pt x="113995" y="1040129"/>
                </a:lnTo>
                <a:lnTo>
                  <a:pt x="80518" y="985011"/>
                </a:lnTo>
                <a:lnTo>
                  <a:pt x="52324" y="926972"/>
                </a:lnTo>
                <a:lnTo>
                  <a:pt x="29819" y="865632"/>
                </a:lnTo>
                <a:lnTo>
                  <a:pt x="13487" y="801496"/>
                </a:lnTo>
                <a:lnTo>
                  <a:pt x="3263" y="735329"/>
                </a:lnTo>
                <a:lnTo>
                  <a:pt x="0" y="667130"/>
                </a:lnTo>
                <a:lnTo>
                  <a:pt x="3263" y="598932"/>
                </a:lnTo>
                <a:lnTo>
                  <a:pt x="13487" y="532764"/>
                </a:lnTo>
                <a:lnTo>
                  <a:pt x="29832" y="469010"/>
                </a:lnTo>
                <a:lnTo>
                  <a:pt x="52311" y="407669"/>
                </a:lnTo>
                <a:lnTo>
                  <a:pt x="80505" y="349250"/>
                </a:lnTo>
                <a:lnTo>
                  <a:pt x="114007" y="294131"/>
                </a:lnTo>
                <a:lnTo>
                  <a:pt x="152425" y="242950"/>
                </a:lnTo>
                <a:lnTo>
                  <a:pt x="195694" y="195706"/>
                </a:lnTo>
                <a:lnTo>
                  <a:pt x="243039" y="152400"/>
                </a:lnTo>
                <a:lnTo>
                  <a:pt x="294106" y="113918"/>
                </a:lnTo>
                <a:lnTo>
                  <a:pt x="349351" y="80517"/>
                </a:lnTo>
                <a:lnTo>
                  <a:pt x="407771" y="52323"/>
                </a:lnTo>
                <a:lnTo>
                  <a:pt x="468985" y="29844"/>
                </a:lnTo>
                <a:lnTo>
                  <a:pt x="532739" y="13461"/>
                </a:lnTo>
                <a:lnTo>
                  <a:pt x="599033" y="3175"/>
                </a:lnTo>
                <a:lnTo>
                  <a:pt x="667232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Прямоугольник 40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object 11"/>
          <p:cNvSpPr txBox="1"/>
          <p:nvPr/>
        </p:nvSpPr>
        <p:spPr>
          <a:xfrm>
            <a:off x="469539" y="1143000"/>
            <a:ext cx="1023619" cy="51498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2000" b="1" spc="-90" dirty="0" smtClean="0">
                <a:solidFill>
                  <a:srgbClr val="171717"/>
                </a:solidFill>
                <a:latin typeface="Century Gothic"/>
                <a:cs typeface="Century Gothic"/>
              </a:rPr>
              <a:t>25</a:t>
            </a:r>
            <a:r>
              <a:rPr sz="2000" b="1" spc="-90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lang="ru-RU" sz="2000" b="1" spc="-90" dirty="0" smtClean="0">
                <a:solidFill>
                  <a:srgbClr val="171717"/>
                </a:solidFill>
                <a:latin typeface="Century Gothic"/>
                <a:cs typeface="Century Gothic"/>
              </a:rPr>
              <a:t>709</a:t>
            </a:r>
            <a:r>
              <a:rPr sz="20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,</a:t>
            </a:r>
            <a:r>
              <a:rPr lang="ru-RU" sz="2000" b="1" dirty="0" smtClean="0">
                <a:solidFill>
                  <a:srgbClr val="171717"/>
                </a:solidFill>
                <a:latin typeface="Century Gothic"/>
                <a:cs typeface="Century Gothic"/>
              </a:rPr>
              <a:t>7</a:t>
            </a:r>
            <a:endParaRPr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lang="ru-RU" sz="1200" spc="-5" dirty="0" err="1" smtClean="0">
                <a:solidFill>
                  <a:srgbClr val="171717"/>
                </a:solidFill>
                <a:latin typeface="Century Gothic"/>
                <a:cs typeface="Century Gothic"/>
              </a:rPr>
              <a:t>тыс</a:t>
            </a:r>
            <a:r>
              <a:rPr sz="1200" spc="-5" dirty="0" smtClean="0">
                <a:solidFill>
                  <a:srgbClr val="171717"/>
                </a:solidFill>
                <a:latin typeface="Century Gothic"/>
                <a:cs typeface="Century Gothic"/>
              </a:rPr>
              <a:t>.</a:t>
            </a:r>
            <a:r>
              <a:rPr sz="1200" spc="-50" dirty="0" smtClean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200" spc="-5" dirty="0">
                <a:solidFill>
                  <a:srgbClr val="171717"/>
                </a:solidFill>
                <a:latin typeface="Century Gothic"/>
                <a:cs typeface="Century Gothic"/>
              </a:rPr>
              <a:t>рублей</a:t>
            </a:r>
            <a:endParaRPr sz="1200" dirty="0">
              <a:latin typeface="Century Gothic"/>
              <a:cs typeface="Century Gothic"/>
            </a:endParaRPr>
          </a:p>
        </p:txBody>
      </p:sp>
      <p:pic>
        <p:nvPicPr>
          <p:cNvPr id="42" name="Рисунок 41" descr="МО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21</a:t>
            </a:r>
            <a:endParaRPr lang="ru-RU" dirty="0"/>
          </a:p>
        </p:txBody>
      </p:sp>
      <p:graphicFrame>
        <p:nvGraphicFramePr>
          <p:cNvPr id="29" name="Диаграмма 28"/>
          <p:cNvGraphicFramePr/>
          <p:nvPr>
            <p:extLst>
              <p:ext uri="{D42A27DB-BD31-4B8C-83A1-F6EECF244321}">
                <p14:modId xmlns:p14="http://schemas.microsoft.com/office/powerpoint/2010/main" val="3147645767"/>
              </p:ext>
            </p:extLst>
          </p:nvPr>
        </p:nvGraphicFramePr>
        <p:xfrm>
          <a:off x="-241326" y="1593895"/>
          <a:ext cx="55626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4339" y="145160"/>
            <a:ext cx="54463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РАСХОДЫ НА ФИЗИЧЕСКУЮ КУЛЬТУРУ </a:t>
            </a:r>
            <a:r>
              <a:rPr dirty="0"/>
              <a:t>И</a:t>
            </a:r>
            <a:r>
              <a:rPr spc="-60" dirty="0"/>
              <a:t> </a:t>
            </a:r>
            <a:r>
              <a:rPr dirty="0"/>
              <a:t>СПОРТ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838200" y="4191000"/>
            <a:ext cx="320675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entury Gothic"/>
                <a:cs typeface="Century Gothic"/>
              </a:rPr>
              <a:t>организация </a:t>
            </a:r>
            <a:r>
              <a:rPr sz="1200" dirty="0">
                <a:latin typeface="Century Gothic"/>
                <a:cs typeface="Century Gothic"/>
              </a:rPr>
              <a:t>и</a:t>
            </a:r>
            <a:r>
              <a:rPr sz="1200" spc="5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проведение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latin typeface="Century Gothic"/>
                <a:cs typeface="Century Gothic"/>
              </a:rPr>
              <a:t>официальных </a:t>
            </a:r>
            <a:r>
              <a:rPr sz="1200" spc="-10" dirty="0">
                <a:latin typeface="Century Gothic"/>
                <a:cs typeface="Century Gothic"/>
              </a:rPr>
              <a:t>физкультурных</a:t>
            </a:r>
            <a:r>
              <a:rPr sz="1200" dirty="0">
                <a:latin typeface="Century Gothic"/>
                <a:cs typeface="Century Gothic"/>
              </a:rPr>
              <a:t> и</a:t>
            </a:r>
          </a:p>
          <a:p>
            <a:pPr marL="12700" marR="5080">
              <a:lnSpc>
                <a:spcPct val="100000"/>
              </a:lnSpc>
            </a:pPr>
            <a:r>
              <a:rPr sz="1200" spc="-5" dirty="0">
                <a:latin typeface="Century Gothic"/>
                <a:cs typeface="Century Gothic"/>
              </a:rPr>
              <a:t>спортивных мероприятий </a:t>
            </a:r>
            <a:r>
              <a:rPr sz="1200" dirty="0">
                <a:latin typeface="Century Gothic"/>
                <a:cs typeface="Century Gothic"/>
              </a:rPr>
              <a:t>и </a:t>
            </a:r>
            <a:r>
              <a:rPr sz="1200" spc="-5" dirty="0">
                <a:latin typeface="Century Gothic"/>
                <a:cs typeface="Century Gothic"/>
              </a:rPr>
              <a:t>обеспечение  участия спортивных сборных</a:t>
            </a:r>
            <a:r>
              <a:rPr sz="1200" spc="-40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команд</a:t>
            </a:r>
            <a:endParaRPr sz="1200" dirty="0">
              <a:latin typeface="Century Gothic"/>
              <a:cs typeface="Century Gothic"/>
            </a:endParaRPr>
          </a:p>
          <a:p>
            <a:pPr marL="12700" marR="441959">
              <a:lnSpc>
                <a:spcPct val="100000"/>
              </a:lnSpc>
            </a:pPr>
            <a:r>
              <a:rPr lang="ru-RU" sz="1200" spc="-5" dirty="0" smtClean="0">
                <a:latin typeface="Century Gothic"/>
                <a:cs typeface="Century Gothic"/>
              </a:rPr>
              <a:t>МО Дачное</a:t>
            </a:r>
            <a:r>
              <a:rPr sz="1200" spc="-5" dirty="0" smtClean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в </a:t>
            </a:r>
            <a:r>
              <a:rPr sz="1200" spc="-10" dirty="0">
                <a:latin typeface="Century Gothic"/>
                <a:cs typeface="Century Gothic"/>
              </a:rPr>
              <a:t>официальных  </a:t>
            </a:r>
            <a:r>
              <a:rPr sz="1200" spc="-5" dirty="0">
                <a:latin typeface="Century Gothic"/>
                <a:cs typeface="Century Gothic"/>
              </a:rPr>
              <a:t>спортивных</a:t>
            </a:r>
            <a:r>
              <a:rPr sz="1200" spc="-40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соревнованиях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435602" y="722757"/>
            <a:ext cx="2615565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solidFill>
                  <a:srgbClr val="393939"/>
                </a:solidFill>
                <a:latin typeface="Century Gothic"/>
                <a:cs typeface="Century Gothic"/>
              </a:rPr>
              <a:t>Расходы </a:t>
            </a:r>
            <a:r>
              <a:rPr sz="1100" dirty="0">
                <a:solidFill>
                  <a:srgbClr val="393939"/>
                </a:solidFill>
                <a:latin typeface="Century Gothic"/>
                <a:cs typeface="Century Gothic"/>
              </a:rPr>
              <a:t>будут осуществляться в  </a:t>
            </a:r>
            <a:r>
              <a:rPr sz="1100" dirty="0" err="1">
                <a:solidFill>
                  <a:srgbClr val="393939"/>
                </a:solidFill>
                <a:latin typeface="Century Gothic"/>
                <a:cs typeface="Century Gothic"/>
              </a:rPr>
              <a:t>рамках</a:t>
            </a:r>
            <a:r>
              <a:rPr sz="1100" dirty="0">
                <a:solidFill>
                  <a:srgbClr val="393939"/>
                </a:solidFill>
                <a:latin typeface="Century Gothic"/>
                <a:cs typeface="Century Gothic"/>
              </a:rPr>
              <a:t> </a:t>
            </a:r>
            <a:r>
              <a:rPr lang="ru-RU" sz="1100" dirty="0" smtClean="0">
                <a:solidFill>
                  <a:srgbClr val="393939"/>
                </a:solidFill>
                <a:latin typeface="Century Gothic"/>
                <a:cs typeface="Century Gothic"/>
              </a:rPr>
              <a:t>муниципальной</a:t>
            </a:r>
            <a:r>
              <a:rPr sz="1100" spc="-145" dirty="0" smtClean="0">
                <a:solidFill>
                  <a:srgbClr val="393939"/>
                </a:solidFill>
                <a:latin typeface="Century Gothic"/>
                <a:cs typeface="Century Gothic"/>
              </a:rPr>
              <a:t> </a:t>
            </a:r>
            <a:r>
              <a:rPr sz="1100" spc="-5" dirty="0" err="1" smtClean="0">
                <a:solidFill>
                  <a:srgbClr val="393939"/>
                </a:solidFill>
                <a:latin typeface="Century Gothic"/>
                <a:cs typeface="Century Gothic"/>
              </a:rPr>
              <a:t>программ</a:t>
            </a:r>
            <a:r>
              <a:rPr lang="ru-RU" sz="1100" spc="-5" dirty="0" err="1" smtClean="0">
                <a:solidFill>
                  <a:srgbClr val="393939"/>
                </a:solidFill>
                <a:latin typeface="Century Gothic"/>
                <a:cs typeface="Century Gothic"/>
              </a:rPr>
              <a:t>ы</a:t>
            </a:r>
            <a:r>
              <a:rPr sz="1100" spc="-5" dirty="0" smtClean="0">
                <a:solidFill>
                  <a:srgbClr val="393939"/>
                </a:solidFill>
                <a:latin typeface="Century Gothic"/>
                <a:cs typeface="Century Gothic"/>
              </a:rPr>
              <a:t>  </a:t>
            </a:r>
            <a:r>
              <a:rPr lang="ru-RU" sz="1100" dirty="0" smtClean="0">
                <a:solidFill>
                  <a:srgbClr val="393939"/>
                </a:solidFill>
                <a:latin typeface="Century Gothic"/>
                <a:cs typeface="Century Gothic"/>
              </a:rPr>
              <a:t>МО Дачное</a:t>
            </a:r>
            <a:r>
              <a:rPr sz="1100" spc="-5" dirty="0" smtClean="0">
                <a:solidFill>
                  <a:srgbClr val="393939"/>
                </a:solidFill>
                <a:latin typeface="Century Gothic"/>
                <a:cs typeface="Century Gothic"/>
              </a:rPr>
              <a:t>: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435602" y="1219200"/>
            <a:ext cx="3793998" cy="17370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buSzPct val="92857"/>
              <a:buFont typeface="Wingdings"/>
              <a:buChar char=""/>
              <a:tabLst>
                <a:tab pos="153670" algn="l"/>
              </a:tabLst>
            </a:pPr>
            <a:r>
              <a:rPr lang="ru-RU" sz="14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Обеспечение условий для развития на территории МО Дачное</a:t>
            </a:r>
            <a:r>
              <a:rPr sz="1400" b="1" spc="-90" dirty="0" smtClean="0">
                <a:solidFill>
                  <a:srgbClr val="3BB7B9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3BB7B9"/>
                </a:solidFill>
                <a:latin typeface="Century Gothic"/>
                <a:cs typeface="Century Gothic"/>
              </a:rPr>
              <a:t>физической  </a:t>
            </a:r>
            <a:r>
              <a:rPr sz="1400" b="1" spc="-5" dirty="0">
                <a:solidFill>
                  <a:srgbClr val="3BB7B9"/>
                </a:solidFill>
                <a:latin typeface="Century Gothic"/>
                <a:cs typeface="Century Gothic"/>
              </a:rPr>
              <a:t>культуры </a:t>
            </a:r>
            <a:r>
              <a:rPr sz="1400" b="1" dirty="0">
                <a:solidFill>
                  <a:srgbClr val="3BB7B9"/>
                </a:solidFill>
                <a:latin typeface="Century Gothic"/>
                <a:cs typeface="Century Gothic"/>
              </a:rPr>
              <a:t>и</a:t>
            </a:r>
            <a:r>
              <a:rPr sz="1400" b="1" spc="-75" dirty="0">
                <a:solidFill>
                  <a:srgbClr val="3BB7B9"/>
                </a:solidFill>
                <a:latin typeface="Century Gothic"/>
                <a:cs typeface="Century Gothic"/>
              </a:rPr>
              <a:t> </a:t>
            </a:r>
            <a:r>
              <a:rPr lang="ru-RU" sz="1400" b="1" spc="-75" dirty="0" smtClean="0">
                <a:solidFill>
                  <a:srgbClr val="3BB7B9"/>
                </a:solidFill>
                <a:latin typeface="Century Gothic"/>
                <a:cs typeface="Century Gothic"/>
              </a:rPr>
              <a:t> массового </a:t>
            </a:r>
            <a:r>
              <a:rPr sz="1400" b="1" spc="-5" dirty="0" err="1" smtClean="0">
                <a:solidFill>
                  <a:srgbClr val="3BB7B9"/>
                </a:solidFill>
                <a:latin typeface="Century Gothic"/>
                <a:cs typeface="Century Gothic"/>
              </a:rPr>
              <a:t>спорта</a:t>
            </a:r>
            <a:r>
              <a:rPr lang="ru-RU" sz="1400" b="1" spc="-5" dirty="0" smtClean="0">
                <a:solidFill>
                  <a:srgbClr val="3BB7B9"/>
                </a:solidFill>
                <a:latin typeface="Century Gothic"/>
                <a:cs typeface="Century Gothic"/>
              </a:rPr>
              <a:t>, организация и проведение официальных физкультурных  мероприятий, физкультурно-оздоровительных мероприятий и спортивных мероприятий МО Дачное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7361301" y="5066157"/>
            <a:ext cx="1622425" cy="1622425"/>
          </a:xfrm>
          <a:custGeom>
            <a:avLst/>
            <a:gdLst/>
            <a:ahLst/>
            <a:cxnLst/>
            <a:rect l="l" t="t" r="r" b="b"/>
            <a:pathLst>
              <a:path w="1622425" h="1622425">
                <a:moveTo>
                  <a:pt x="811149" y="0"/>
                </a:moveTo>
                <a:lnTo>
                  <a:pt x="894079" y="4064"/>
                </a:lnTo>
                <a:lnTo>
                  <a:pt x="974598" y="16637"/>
                </a:lnTo>
                <a:lnTo>
                  <a:pt x="1052576" y="36576"/>
                </a:lnTo>
                <a:lnTo>
                  <a:pt x="1126998" y="63754"/>
                </a:lnTo>
                <a:lnTo>
                  <a:pt x="1198118" y="97917"/>
                </a:lnTo>
                <a:lnTo>
                  <a:pt x="1264793" y="138557"/>
                </a:lnTo>
                <a:lnTo>
                  <a:pt x="1327277" y="185293"/>
                </a:lnTo>
                <a:lnTo>
                  <a:pt x="1385062" y="237744"/>
                </a:lnTo>
                <a:lnTo>
                  <a:pt x="1437131" y="295402"/>
                </a:lnTo>
                <a:lnTo>
                  <a:pt x="1483741" y="357632"/>
                </a:lnTo>
                <a:lnTo>
                  <a:pt x="1524507" y="424688"/>
                </a:lnTo>
                <a:lnTo>
                  <a:pt x="1558544" y="495427"/>
                </a:lnTo>
                <a:lnTo>
                  <a:pt x="1585849" y="570204"/>
                </a:lnTo>
                <a:lnTo>
                  <a:pt x="1605788" y="647801"/>
                </a:lnTo>
                <a:lnTo>
                  <a:pt x="1618360" y="728281"/>
                </a:lnTo>
                <a:lnTo>
                  <a:pt x="1622425" y="811187"/>
                </a:lnTo>
                <a:lnTo>
                  <a:pt x="1618360" y="894092"/>
                </a:lnTo>
                <a:lnTo>
                  <a:pt x="1605788" y="974572"/>
                </a:lnTo>
                <a:lnTo>
                  <a:pt x="1585849" y="1052576"/>
                </a:lnTo>
                <a:lnTo>
                  <a:pt x="1558544" y="1126972"/>
                </a:lnTo>
                <a:lnTo>
                  <a:pt x="1524507" y="1198118"/>
                </a:lnTo>
                <a:lnTo>
                  <a:pt x="1483741" y="1264780"/>
                </a:lnTo>
                <a:lnTo>
                  <a:pt x="1437131" y="1327327"/>
                </a:lnTo>
                <a:lnTo>
                  <a:pt x="1385062" y="1385062"/>
                </a:lnTo>
                <a:lnTo>
                  <a:pt x="1327277" y="1437119"/>
                </a:lnTo>
                <a:lnTo>
                  <a:pt x="1264793" y="1483817"/>
                </a:lnTo>
                <a:lnTo>
                  <a:pt x="1198118" y="1524469"/>
                </a:lnTo>
                <a:lnTo>
                  <a:pt x="1126998" y="1558620"/>
                </a:lnTo>
                <a:lnTo>
                  <a:pt x="1052576" y="1585849"/>
                </a:lnTo>
                <a:lnTo>
                  <a:pt x="974598" y="1605762"/>
                </a:lnTo>
                <a:lnTo>
                  <a:pt x="894079" y="1618361"/>
                </a:lnTo>
                <a:lnTo>
                  <a:pt x="811149" y="1622425"/>
                </a:lnTo>
                <a:lnTo>
                  <a:pt x="728218" y="1618361"/>
                </a:lnTo>
                <a:lnTo>
                  <a:pt x="647826" y="1605762"/>
                </a:lnTo>
                <a:lnTo>
                  <a:pt x="570229" y="1585849"/>
                </a:lnTo>
                <a:lnTo>
                  <a:pt x="495426" y="1558620"/>
                </a:lnTo>
                <a:lnTo>
                  <a:pt x="424688" y="1524469"/>
                </a:lnTo>
                <a:lnTo>
                  <a:pt x="357631" y="1483817"/>
                </a:lnTo>
                <a:lnTo>
                  <a:pt x="295401" y="1437093"/>
                </a:lnTo>
                <a:lnTo>
                  <a:pt x="237744" y="1385087"/>
                </a:lnTo>
                <a:lnTo>
                  <a:pt x="185293" y="1327353"/>
                </a:lnTo>
                <a:lnTo>
                  <a:pt x="138556" y="1264780"/>
                </a:lnTo>
                <a:lnTo>
                  <a:pt x="97917" y="1198118"/>
                </a:lnTo>
                <a:lnTo>
                  <a:pt x="63753" y="1126972"/>
                </a:lnTo>
                <a:lnTo>
                  <a:pt x="36449" y="1052576"/>
                </a:lnTo>
                <a:lnTo>
                  <a:pt x="16637" y="974572"/>
                </a:lnTo>
                <a:lnTo>
                  <a:pt x="4064" y="894092"/>
                </a:lnTo>
                <a:lnTo>
                  <a:pt x="0" y="811187"/>
                </a:lnTo>
                <a:lnTo>
                  <a:pt x="4064" y="728281"/>
                </a:lnTo>
                <a:lnTo>
                  <a:pt x="16637" y="647801"/>
                </a:lnTo>
                <a:lnTo>
                  <a:pt x="36449" y="570204"/>
                </a:lnTo>
                <a:lnTo>
                  <a:pt x="63753" y="495427"/>
                </a:lnTo>
                <a:lnTo>
                  <a:pt x="97917" y="424688"/>
                </a:lnTo>
                <a:lnTo>
                  <a:pt x="138556" y="357632"/>
                </a:lnTo>
                <a:lnTo>
                  <a:pt x="185293" y="295402"/>
                </a:lnTo>
                <a:lnTo>
                  <a:pt x="237744" y="237744"/>
                </a:lnTo>
                <a:lnTo>
                  <a:pt x="295401" y="185293"/>
                </a:lnTo>
                <a:lnTo>
                  <a:pt x="357631" y="138557"/>
                </a:lnTo>
                <a:lnTo>
                  <a:pt x="424688" y="97917"/>
                </a:lnTo>
                <a:lnTo>
                  <a:pt x="495426" y="63754"/>
                </a:lnTo>
                <a:lnTo>
                  <a:pt x="570229" y="36576"/>
                </a:lnTo>
                <a:lnTo>
                  <a:pt x="647826" y="16637"/>
                </a:lnTo>
                <a:lnTo>
                  <a:pt x="728218" y="4064"/>
                </a:lnTo>
                <a:lnTo>
                  <a:pt x="811149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239000" y="3657600"/>
            <a:ext cx="1622425" cy="1622425"/>
          </a:xfrm>
          <a:custGeom>
            <a:avLst/>
            <a:gdLst/>
            <a:ahLst/>
            <a:cxnLst/>
            <a:rect l="l" t="t" r="r" b="b"/>
            <a:pathLst>
              <a:path w="1622425" h="1622425">
                <a:moveTo>
                  <a:pt x="811149" y="0"/>
                </a:moveTo>
                <a:lnTo>
                  <a:pt x="894079" y="4064"/>
                </a:lnTo>
                <a:lnTo>
                  <a:pt x="974598" y="16637"/>
                </a:lnTo>
                <a:lnTo>
                  <a:pt x="1052576" y="36576"/>
                </a:lnTo>
                <a:lnTo>
                  <a:pt x="1126998" y="63754"/>
                </a:lnTo>
                <a:lnTo>
                  <a:pt x="1198118" y="97917"/>
                </a:lnTo>
                <a:lnTo>
                  <a:pt x="1264793" y="138557"/>
                </a:lnTo>
                <a:lnTo>
                  <a:pt x="1327277" y="185293"/>
                </a:lnTo>
                <a:lnTo>
                  <a:pt x="1385062" y="237744"/>
                </a:lnTo>
                <a:lnTo>
                  <a:pt x="1437131" y="295402"/>
                </a:lnTo>
                <a:lnTo>
                  <a:pt x="1483741" y="357632"/>
                </a:lnTo>
                <a:lnTo>
                  <a:pt x="1524507" y="424688"/>
                </a:lnTo>
                <a:lnTo>
                  <a:pt x="1558544" y="495427"/>
                </a:lnTo>
                <a:lnTo>
                  <a:pt x="1585849" y="570230"/>
                </a:lnTo>
                <a:lnTo>
                  <a:pt x="1605788" y="647827"/>
                </a:lnTo>
                <a:lnTo>
                  <a:pt x="1618360" y="728345"/>
                </a:lnTo>
                <a:lnTo>
                  <a:pt x="1622425" y="811149"/>
                </a:lnTo>
                <a:lnTo>
                  <a:pt x="1618360" y="894080"/>
                </a:lnTo>
                <a:lnTo>
                  <a:pt x="1605788" y="974598"/>
                </a:lnTo>
                <a:lnTo>
                  <a:pt x="1585849" y="1052576"/>
                </a:lnTo>
                <a:lnTo>
                  <a:pt x="1558544" y="1126998"/>
                </a:lnTo>
                <a:lnTo>
                  <a:pt x="1524507" y="1198118"/>
                </a:lnTo>
                <a:lnTo>
                  <a:pt x="1483741" y="1264793"/>
                </a:lnTo>
                <a:lnTo>
                  <a:pt x="1437131" y="1327277"/>
                </a:lnTo>
                <a:lnTo>
                  <a:pt x="1385062" y="1385062"/>
                </a:lnTo>
                <a:lnTo>
                  <a:pt x="1327277" y="1437132"/>
                </a:lnTo>
                <a:lnTo>
                  <a:pt x="1264793" y="1483868"/>
                </a:lnTo>
                <a:lnTo>
                  <a:pt x="1198118" y="1524508"/>
                </a:lnTo>
                <a:lnTo>
                  <a:pt x="1126998" y="1558671"/>
                </a:lnTo>
                <a:lnTo>
                  <a:pt x="1052576" y="1585849"/>
                </a:lnTo>
                <a:lnTo>
                  <a:pt x="974598" y="1605788"/>
                </a:lnTo>
                <a:lnTo>
                  <a:pt x="894079" y="1618361"/>
                </a:lnTo>
                <a:lnTo>
                  <a:pt x="811149" y="1622425"/>
                </a:lnTo>
                <a:lnTo>
                  <a:pt x="728218" y="1618361"/>
                </a:lnTo>
                <a:lnTo>
                  <a:pt x="647826" y="1605788"/>
                </a:lnTo>
                <a:lnTo>
                  <a:pt x="570229" y="1585849"/>
                </a:lnTo>
                <a:lnTo>
                  <a:pt x="495426" y="1558671"/>
                </a:lnTo>
                <a:lnTo>
                  <a:pt x="424688" y="1524508"/>
                </a:lnTo>
                <a:lnTo>
                  <a:pt x="357631" y="1483868"/>
                </a:lnTo>
                <a:lnTo>
                  <a:pt x="295401" y="1437132"/>
                </a:lnTo>
                <a:lnTo>
                  <a:pt x="237744" y="1385062"/>
                </a:lnTo>
                <a:lnTo>
                  <a:pt x="185293" y="1327404"/>
                </a:lnTo>
                <a:lnTo>
                  <a:pt x="138556" y="1264793"/>
                </a:lnTo>
                <a:lnTo>
                  <a:pt x="97917" y="1198118"/>
                </a:lnTo>
                <a:lnTo>
                  <a:pt x="63753" y="1126998"/>
                </a:lnTo>
                <a:lnTo>
                  <a:pt x="36449" y="1052576"/>
                </a:lnTo>
                <a:lnTo>
                  <a:pt x="16637" y="974598"/>
                </a:lnTo>
                <a:lnTo>
                  <a:pt x="4064" y="894080"/>
                </a:lnTo>
                <a:lnTo>
                  <a:pt x="0" y="811149"/>
                </a:lnTo>
                <a:lnTo>
                  <a:pt x="4064" y="728345"/>
                </a:lnTo>
                <a:lnTo>
                  <a:pt x="16637" y="647827"/>
                </a:lnTo>
                <a:lnTo>
                  <a:pt x="36449" y="570230"/>
                </a:lnTo>
                <a:lnTo>
                  <a:pt x="63753" y="495427"/>
                </a:lnTo>
                <a:lnTo>
                  <a:pt x="97917" y="424688"/>
                </a:lnTo>
                <a:lnTo>
                  <a:pt x="138556" y="357632"/>
                </a:lnTo>
                <a:lnTo>
                  <a:pt x="185293" y="295402"/>
                </a:lnTo>
                <a:lnTo>
                  <a:pt x="237744" y="237744"/>
                </a:lnTo>
                <a:lnTo>
                  <a:pt x="295401" y="185293"/>
                </a:lnTo>
                <a:lnTo>
                  <a:pt x="357631" y="138557"/>
                </a:lnTo>
                <a:lnTo>
                  <a:pt x="424688" y="97917"/>
                </a:lnTo>
                <a:lnTo>
                  <a:pt x="495426" y="63754"/>
                </a:lnTo>
                <a:lnTo>
                  <a:pt x="570229" y="36576"/>
                </a:lnTo>
                <a:lnTo>
                  <a:pt x="647826" y="16637"/>
                </a:lnTo>
                <a:lnTo>
                  <a:pt x="728218" y="4064"/>
                </a:lnTo>
                <a:lnTo>
                  <a:pt x="811149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361301" y="3276600"/>
            <a:ext cx="1622425" cy="964946"/>
          </a:xfrm>
          <a:custGeom>
            <a:avLst/>
            <a:gdLst/>
            <a:ahLst/>
            <a:cxnLst/>
            <a:rect l="l" t="t" r="r" b="b"/>
            <a:pathLst>
              <a:path w="1622425" h="1623695">
                <a:moveTo>
                  <a:pt x="811149" y="0"/>
                </a:moveTo>
                <a:lnTo>
                  <a:pt x="894079" y="4063"/>
                </a:lnTo>
                <a:lnTo>
                  <a:pt x="974598" y="16637"/>
                </a:lnTo>
                <a:lnTo>
                  <a:pt x="1052576" y="36575"/>
                </a:lnTo>
                <a:lnTo>
                  <a:pt x="1126998" y="63753"/>
                </a:lnTo>
                <a:lnTo>
                  <a:pt x="1198118" y="97916"/>
                </a:lnTo>
                <a:lnTo>
                  <a:pt x="1264793" y="138557"/>
                </a:lnTo>
                <a:lnTo>
                  <a:pt x="1327277" y="185293"/>
                </a:lnTo>
                <a:lnTo>
                  <a:pt x="1385062" y="237744"/>
                </a:lnTo>
                <a:lnTo>
                  <a:pt x="1437131" y="295528"/>
                </a:lnTo>
                <a:lnTo>
                  <a:pt x="1483868" y="358013"/>
                </a:lnTo>
                <a:lnTo>
                  <a:pt x="1524507" y="425069"/>
                </a:lnTo>
                <a:lnTo>
                  <a:pt x="1558544" y="495808"/>
                </a:lnTo>
                <a:lnTo>
                  <a:pt x="1585849" y="570611"/>
                </a:lnTo>
                <a:lnTo>
                  <a:pt x="1605788" y="648208"/>
                </a:lnTo>
                <a:lnTo>
                  <a:pt x="1618360" y="729107"/>
                </a:lnTo>
                <a:lnTo>
                  <a:pt x="1622425" y="812038"/>
                </a:lnTo>
                <a:lnTo>
                  <a:pt x="1618360" y="894969"/>
                </a:lnTo>
                <a:lnTo>
                  <a:pt x="1605788" y="975360"/>
                </a:lnTo>
                <a:lnTo>
                  <a:pt x="1585849" y="1053465"/>
                </a:lnTo>
                <a:lnTo>
                  <a:pt x="1558544" y="1127760"/>
                </a:lnTo>
                <a:lnTo>
                  <a:pt x="1524507" y="1198880"/>
                </a:lnTo>
                <a:lnTo>
                  <a:pt x="1483741" y="1266063"/>
                </a:lnTo>
                <a:lnTo>
                  <a:pt x="1437131" y="1328166"/>
                </a:lnTo>
                <a:lnTo>
                  <a:pt x="1385062" y="1385824"/>
                </a:lnTo>
                <a:lnTo>
                  <a:pt x="1327277" y="1438275"/>
                </a:lnTo>
                <a:lnTo>
                  <a:pt x="1264793" y="1485011"/>
                </a:lnTo>
                <a:lnTo>
                  <a:pt x="1198118" y="1525651"/>
                </a:lnTo>
                <a:lnTo>
                  <a:pt x="1126998" y="1559814"/>
                </a:lnTo>
                <a:lnTo>
                  <a:pt x="1052576" y="1587119"/>
                </a:lnTo>
                <a:lnTo>
                  <a:pt x="974598" y="1606931"/>
                </a:lnTo>
                <a:lnTo>
                  <a:pt x="894079" y="1619631"/>
                </a:lnTo>
                <a:lnTo>
                  <a:pt x="811149" y="1623695"/>
                </a:lnTo>
                <a:lnTo>
                  <a:pt x="728218" y="1619631"/>
                </a:lnTo>
                <a:lnTo>
                  <a:pt x="647826" y="1606931"/>
                </a:lnTo>
                <a:lnTo>
                  <a:pt x="570229" y="1587119"/>
                </a:lnTo>
                <a:lnTo>
                  <a:pt x="495426" y="1559814"/>
                </a:lnTo>
                <a:lnTo>
                  <a:pt x="424688" y="1525651"/>
                </a:lnTo>
                <a:lnTo>
                  <a:pt x="357631" y="1485011"/>
                </a:lnTo>
                <a:lnTo>
                  <a:pt x="295401" y="1438275"/>
                </a:lnTo>
                <a:lnTo>
                  <a:pt x="237744" y="1385951"/>
                </a:lnTo>
                <a:lnTo>
                  <a:pt x="185293" y="1328166"/>
                </a:lnTo>
                <a:lnTo>
                  <a:pt x="138556" y="1266063"/>
                </a:lnTo>
                <a:lnTo>
                  <a:pt x="97917" y="1198880"/>
                </a:lnTo>
                <a:lnTo>
                  <a:pt x="63753" y="1127760"/>
                </a:lnTo>
                <a:lnTo>
                  <a:pt x="36449" y="1053465"/>
                </a:lnTo>
                <a:lnTo>
                  <a:pt x="16637" y="975360"/>
                </a:lnTo>
                <a:lnTo>
                  <a:pt x="4064" y="894969"/>
                </a:lnTo>
                <a:lnTo>
                  <a:pt x="0" y="812038"/>
                </a:lnTo>
                <a:lnTo>
                  <a:pt x="4064" y="729107"/>
                </a:lnTo>
                <a:lnTo>
                  <a:pt x="16637" y="648208"/>
                </a:lnTo>
                <a:lnTo>
                  <a:pt x="36449" y="570611"/>
                </a:lnTo>
                <a:lnTo>
                  <a:pt x="63753" y="495808"/>
                </a:lnTo>
                <a:lnTo>
                  <a:pt x="97917" y="425069"/>
                </a:lnTo>
                <a:lnTo>
                  <a:pt x="138556" y="358013"/>
                </a:lnTo>
                <a:lnTo>
                  <a:pt x="185293" y="295401"/>
                </a:lnTo>
                <a:lnTo>
                  <a:pt x="237744" y="237744"/>
                </a:lnTo>
                <a:lnTo>
                  <a:pt x="295401" y="185293"/>
                </a:lnTo>
                <a:lnTo>
                  <a:pt x="357631" y="138557"/>
                </a:lnTo>
                <a:lnTo>
                  <a:pt x="424688" y="97916"/>
                </a:lnTo>
                <a:lnTo>
                  <a:pt x="495426" y="63753"/>
                </a:lnTo>
                <a:lnTo>
                  <a:pt x="570229" y="36575"/>
                </a:lnTo>
                <a:lnTo>
                  <a:pt x="647826" y="16637"/>
                </a:lnTo>
                <a:lnTo>
                  <a:pt x="728218" y="4063"/>
                </a:lnTo>
                <a:lnTo>
                  <a:pt x="811149" y="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04800" y="4419600"/>
            <a:ext cx="467995" cy="467995"/>
          </a:xfrm>
          <a:custGeom>
            <a:avLst/>
            <a:gdLst/>
            <a:ahLst/>
            <a:cxnLst/>
            <a:rect l="l" t="t" r="r" b="b"/>
            <a:pathLst>
              <a:path w="467995" h="467995">
                <a:moveTo>
                  <a:pt x="233768" y="0"/>
                </a:moveTo>
                <a:lnTo>
                  <a:pt x="186655" y="4748"/>
                </a:lnTo>
                <a:lnTo>
                  <a:pt x="142774" y="18369"/>
                </a:lnTo>
                <a:lnTo>
                  <a:pt x="103065" y="39922"/>
                </a:lnTo>
                <a:lnTo>
                  <a:pt x="68468" y="68468"/>
                </a:lnTo>
                <a:lnTo>
                  <a:pt x="39923" y="103069"/>
                </a:lnTo>
                <a:lnTo>
                  <a:pt x="18370" y="142785"/>
                </a:lnTo>
                <a:lnTo>
                  <a:pt x="4749" y="186677"/>
                </a:lnTo>
                <a:lnTo>
                  <a:pt x="0" y="233806"/>
                </a:lnTo>
                <a:lnTo>
                  <a:pt x="4749" y="280894"/>
                </a:lnTo>
                <a:lnTo>
                  <a:pt x="18370" y="324754"/>
                </a:lnTo>
                <a:lnTo>
                  <a:pt x="39923" y="364448"/>
                </a:lnTo>
                <a:lnTo>
                  <a:pt x="68468" y="399034"/>
                </a:lnTo>
                <a:lnTo>
                  <a:pt x="103065" y="427571"/>
                </a:lnTo>
                <a:lnTo>
                  <a:pt x="142774" y="449119"/>
                </a:lnTo>
                <a:lnTo>
                  <a:pt x="186655" y="462738"/>
                </a:lnTo>
                <a:lnTo>
                  <a:pt x="233768" y="467487"/>
                </a:lnTo>
                <a:lnTo>
                  <a:pt x="280881" y="462738"/>
                </a:lnTo>
                <a:lnTo>
                  <a:pt x="324762" y="449119"/>
                </a:lnTo>
                <a:lnTo>
                  <a:pt x="364471" y="427571"/>
                </a:lnTo>
                <a:lnTo>
                  <a:pt x="399068" y="399034"/>
                </a:lnTo>
                <a:lnTo>
                  <a:pt x="427614" y="364448"/>
                </a:lnTo>
                <a:lnTo>
                  <a:pt x="449167" y="324754"/>
                </a:lnTo>
                <a:lnTo>
                  <a:pt x="462788" y="280894"/>
                </a:lnTo>
                <a:lnTo>
                  <a:pt x="467537" y="233806"/>
                </a:lnTo>
                <a:lnTo>
                  <a:pt x="462788" y="186677"/>
                </a:lnTo>
                <a:lnTo>
                  <a:pt x="449167" y="142785"/>
                </a:lnTo>
                <a:lnTo>
                  <a:pt x="427614" y="103069"/>
                </a:lnTo>
                <a:lnTo>
                  <a:pt x="399068" y="68468"/>
                </a:lnTo>
                <a:lnTo>
                  <a:pt x="364471" y="39922"/>
                </a:lnTo>
                <a:lnTo>
                  <a:pt x="324762" y="18369"/>
                </a:lnTo>
                <a:lnTo>
                  <a:pt x="280881" y="4748"/>
                </a:lnTo>
                <a:lnTo>
                  <a:pt x="233768" y="0"/>
                </a:lnTo>
                <a:close/>
              </a:path>
            </a:pathLst>
          </a:custGeom>
          <a:solidFill>
            <a:srgbClr val="F3AE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81000" y="4572000"/>
            <a:ext cx="282105" cy="2821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endParaRPr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0" y="0"/>
            <a:ext cx="8382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4" name="Рисунок 43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22</a:t>
            </a:r>
            <a:endParaRPr lang="ru-RU" dirty="0"/>
          </a:p>
        </p:txBody>
      </p:sp>
      <p:pic>
        <p:nvPicPr>
          <p:cNvPr id="3074" name="Picture 2" descr="Z:\Гаращенко Анастасия\для отчёта\спорт\IMG_014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0" y="2133600"/>
            <a:ext cx="2133600" cy="1752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7" name="Picture 5" descr="\\Server\фото\ДАЧНОЕ АРХИВ ФОТО\2017\IV КВАРТАЛ\ФОТО Волейбольная команда 2017\_Jwq3PyH-UU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286000"/>
            <a:ext cx="2057400" cy="16002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Z:\Гаращенко Анастасия\для отчёта\спорт\IMG_868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05000" y="762000"/>
            <a:ext cx="1981200" cy="1600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Z:\Гаращенко Анастасия\для отчёта\спорт\IMG_292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200" y="762000"/>
            <a:ext cx="1981200" cy="1600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33" name="Диаграмма 32"/>
          <p:cNvGraphicFramePr/>
          <p:nvPr>
            <p:extLst>
              <p:ext uri="{D42A27DB-BD31-4B8C-83A1-F6EECF244321}">
                <p14:modId xmlns:p14="http://schemas.microsoft.com/office/powerpoint/2010/main" val="2958813887"/>
              </p:ext>
            </p:extLst>
          </p:nvPr>
        </p:nvGraphicFramePr>
        <p:xfrm>
          <a:off x="3657600" y="2590800"/>
          <a:ext cx="53340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0037" y="119056"/>
            <a:ext cx="6559550" cy="56070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524510">
              <a:lnSpc>
                <a:spcPct val="100000"/>
              </a:lnSpc>
              <a:spcBef>
                <a:spcPts val="305"/>
              </a:spcBef>
            </a:pP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РАСХОДЫ НА </a:t>
            </a:r>
            <a:r>
              <a:rPr sz="1800" b="1" dirty="0">
                <a:solidFill>
                  <a:srgbClr val="171717"/>
                </a:solidFill>
                <a:latin typeface="Century Gothic"/>
                <a:cs typeface="Century Gothic"/>
              </a:rPr>
              <a:t>СРЕДСТВА МАССОВОЙ</a:t>
            </a:r>
            <a:r>
              <a:rPr sz="1800" b="1" spc="-80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ИНФОРМАЦИИ</a:t>
            </a:r>
            <a:endParaRPr sz="18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28600" y="1981200"/>
            <a:ext cx="3168650" cy="1039387"/>
          </a:xfrm>
          <a:prstGeom prst="rect">
            <a:avLst/>
          </a:prstGeom>
          <a:ln w="25400">
            <a:solidFill>
              <a:srgbClr val="5C6E7D"/>
            </a:solidFill>
          </a:ln>
        </p:spPr>
        <p:txBody>
          <a:bodyPr vert="horz" wrap="square" lIns="0" tIns="114935" rIns="0" bIns="0" rtlCol="0">
            <a:spAutoFit/>
          </a:bodyPr>
          <a:lstStyle/>
          <a:p>
            <a:pPr marL="235585">
              <a:lnSpc>
                <a:spcPct val="100000"/>
              </a:lnSpc>
              <a:spcBef>
                <a:spcPts val="905"/>
              </a:spcBef>
            </a:pPr>
            <a:r>
              <a:rPr sz="1200" spc="-5" dirty="0">
                <a:latin typeface="Century Gothic"/>
                <a:cs typeface="Century Gothic"/>
              </a:rPr>
              <a:t>Получение</a:t>
            </a:r>
            <a:r>
              <a:rPr sz="1200" spc="-15" dirty="0">
                <a:latin typeface="Century Gothic"/>
                <a:cs typeface="Century Gothic"/>
              </a:rPr>
              <a:t> </a:t>
            </a:r>
            <a:r>
              <a:rPr sz="1200" spc="-5" dirty="0">
                <a:latin typeface="Century Gothic"/>
                <a:cs typeface="Century Gothic"/>
              </a:rPr>
              <a:t>социально-значимой</a:t>
            </a:r>
            <a:endParaRPr sz="1200" dirty="0">
              <a:latin typeface="Century Gothic"/>
              <a:cs typeface="Century Gothic"/>
            </a:endParaRPr>
          </a:p>
          <a:p>
            <a:pPr marL="235585" marR="563880">
              <a:lnSpc>
                <a:spcPct val="100000"/>
              </a:lnSpc>
            </a:pPr>
            <a:r>
              <a:rPr sz="1200" spc="-5" dirty="0">
                <a:latin typeface="Century Gothic"/>
                <a:cs typeface="Century Gothic"/>
              </a:rPr>
              <a:t>информации </a:t>
            </a:r>
            <a:r>
              <a:rPr sz="1200" dirty="0">
                <a:latin typeface="Century Gothic"/>
                <a:cs typeface="Century Gothic"/>
              </a:rPr>
              <a:t>о </a:t>
            </a:r>
            <a:r>
              <a:rPr sz="1200" spc="-5" dirty="0" err="1">
                <a:latin typeface="Century Gothic"/>
                <a:cs typeface="Century Gothic"/>
              </a:rPr>
              <a:t>деятельности</a:t>
            </a:r>
            <a:r>
              <a:rPr sz="1200" spc="-5" dirty="0">
                <a:latin typeface="Century Gothic"/>
                <a:cs typeface="Century Gothic"/>
              </a:rPr>
              <a:t>  </a:t>
            </a:r>
            <a:r>
              <a:rPr sz="1200" spc="-5" dirty="0" smtClean="0">
                <a:latin typeface="Century Gothic"/>
                <a:cs typeface="Century Gothic"/>
              </a:rPr>
              <a:t>Г</a:t>
            </a:r>
            <a:r>
              <a:rPr lang="ru-RU" sz="1200" spc="-5" dirty="0" smtClean="0">
                <a:latin typeface="Century Gothic"/>
                <a:cs typeface="Century Gothic"/>
              </a:rPr>
              <a:t>лавы</a:t>
            </a:r>
            <a:r>
              <a:rPr sz="1200" spc="-5" dirty="0" smtClean="0">
                <a:latin typeface="Century Gothic"/>
                <a:cs typeface="Century Gothic"/>
              </a:rPr>
              <a:t>, </a:t>
            </a:r>
            <a:r>
              <a:rPr lang="ru-RU" sz="1200" spc="-5" dirty="0" smtClean="0">
                <a:latin typeface="Century Gothic"/>
                <a:cs typeface="Century Gothic"/>
              </a:rPr>
              <a:t>Муниципального Совета</a:t>
            </a:r>
            <a:r>
              <a:rPr sz="1200" spc="-5" dirty="0" smtClean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и  </a:t>
            </a:r>
            <a:r>
              <a:rPr lang="ru-RU" sz="1200" dirty="0" smtClean="0">
                <a:latin typeface="Century Gothic"/>
                <a:cs typeface="Century Gothic"/>
              </a:rPr>
              <a:t>Местной Администрации МО Дачное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14400" y="1295400"/>
            <a:ext cx="2907030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400" dirty="0" smtClean="0">
                <a:latin typeface="Century Gothic"/>
                <a:cs typeface="Century Gothic"/>
              </a:rPr>
              <a:t>Периодическая печать и издательства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57200" y="1295400"/>
            <a:ext cx="380238" cy="3802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Прямоугольник 31"/>
          <p:cNvSpPr/>
          <p:nvPr/>
        </p:nvSpPr>
        <p:spPr>
          <a:xfrm>
            <a:off x="0" y="0"/>
            <a:ext cx="762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3" name="Рисунок 32" descr="М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23</a:t>
            </a:r>
            <a:endParaRPr lang="ru-RU" dirty="0"/>
          </a:p>
        </p:txBody>
      </p:sp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val="3000305612"/>
              </p:ext>
            </p:extLst>
          </p:nvPr>
        </p:nvGraphicFramePr>
        <p:xfrm>
          <a:off x="3505200" y="304800"/>
          <a:ext cx="5143500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073" name="Picture 1" descr="C:\Users\532B~1\AppData\Local\Temp\Rar$DI00.573\DSC_059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0" y="3886200"/>
            <a:ext cx="2895600" cy="2438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C:\Users\532B~1\AppData\Local\Temp\Rar$DI16.003\DSC_059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91000" y="3962400"/>
            <a:ext cx="2971800" cy="2362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27757" y="521334"/>
            <a:ext cx="6336665" cy="63366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86D5D7">
              <a:alpha val="8392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50037" y="228600"/>
            <a:ext cx="4932045" cy="557204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524510">
              <a:lnSpc>
                <a:spcPct val="100000"/>
              </a:lnSpc>
              <a:spcBef>
                <a:spcPts val="305"/>
              </a:spcBef>
            </a:pPr>
            <a:r>
              <a:rPr sz="1800" b="1" spc="-5" dirty="0">
                <a:solidFill>
                  <a:srgbClr val="171717"/>
                </a:solidFill>
                <a:latin typeface="Century Gothic"/>
                <a:cs typeface="Century Gothic"/>
              </a:rPr>
              <a:t>ПОЛЕЗНЫЕ </a:t>
            </a:r>
            <a:r>
              <a:rPr sz="1800" b="1" dirty="0">
                <a:solidFill>
                  <a:srgbClr val="171717"/>
                </a:solidFill>
                <a:latin typeface="Century Gothic"/>
                <a:cs typeface="Century Gothic"/>
              </a:rPr>
              <a:t>ССЫЛКИ В СЕТИ</a:t>
            </a:r>
            <a:r>
              <a:rPr sz="1800" b="1" spc="-125" dirty="0">
                <a:solidFill>
                  <a:srgbClr val="171717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171717"/>
                </a:solidFill>
                <a:latin typeface="Century Gothic"/>
                <a:cs typeface="Century Gothic"/>
              </a:rPr>
              <a:t>«ИНТЕРНЕТ»</a:t>
            </a:r>
            <a:endParaRPr sz="18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58670" y="1295400"/>
            <a:ext cx="6475095" cy="48763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2000" b="1" dirty="0" smtClean="0">
                <a:latin typeface="Century Gothic"/>
                <a:cs typeface="Century Gothic"/>
              </a:rPr>
              <a:t>МУНИЦИПАЛЬНОЕ ОБРАЗОВАНИЕ МУНИЦИПАЛЬНЫЙ ОКРУГ ДАЧНОЕ</a:t>
            </a:r>
            <a:endParaRPr sz="2000" b="1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solidFill>
                  <a:srgbClr val="2D373E"/>
                </a:solidFill>
                <a:latin typeface="Century Gothic"/>
                <a:cs typeface="Century Gothic"/>
              </a:rPr>
              <a:t>(</a:t>
            </a:r>
            <a:r>
              <a:rPr sz="2000" b="1" u="heavy" spc="-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3"/>
              </a:rPr>
              <a:t>www.</a:t>
            </a:r>
            <a:r>
              <a:rPr lang="en-US" sz="2000" b="1" u="heavy" spc="-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3"/>
              </a:rPr>
              <a:t>dachnoe</a:t>
            </a:r>
            <a:r>
              <a:rPr sz="2000" b="1" u="heavy" spc="-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3"/>
              </a:rPr>
              <a:t>.ru</a:t>
            </a:r>
            <a:r>
              <a:rPr sz="2000" b="1" spc="-5" dirty="0">
                <a:solidFill>
                  <a:srgbClr val="2D373E"/>
                </a:solidFill>
                <a:latin typeface="Century Gothic"/>
                <a:cs typeface="Century Gothic"/>
              </a:rPr>
              <a:t>)</a:t>
            </a:r>
            <a:endParaRPr sz="20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7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solidFill>
                  <a:srgbClr val="393939"/>
                </a:solidFill>
                <a:latin typeface="Century Gothic"/>
                <a:cs typeface="Century Gothic"/>
              </a:rPr>
              <a:t>МИНИСТЕРСТВО ФИНАНСОВ</a:t>
            </a:r>
            <a:r>
              <a:rPr sz="2000" b="1" spc="-90" dirty="0">
                <a:solidFill>
                  <a:srgbClr val="393939"/>
                </a:solidFill>
                <a:latin typeface="Century Gothic"/>
                <a:cs typeface="Century Gothic"/>
              </a:rPr>
              <a:t> </a:t>
            </a:r>
            <a:r>
              <a:rPr sz="2000" b="1" spc="-5" dirty="0">
                <a:solidFill>
                  <a:srgbClr val="393939"/>
                </a:solidFill>
                <a:latin typeface="Century Gothic"/>
                <a:cs typeface="Century Gothic"/>
              </a:rPr>
              <a:t>РОССИЙСКОЙ</a:t>
            </a:r>
            <a:endParaRPr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solidFill>
                  <a:srgbClr val="393939"/>
                </a:solidFill>
                <a:latin typeface="Century Gothic"/>
                <a:cs typeface="Century Gothic"/>
              </a:rPr>
              <a:t>ФЕДЕРАЦИИ</a:t>
            </a:r>
            <a:r>
              <a:rPr sz="2000" b="1" spc="-40" dirty="0">
                <a:solidFill>
                  <a:srgbClr val="393939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2D373E"/>
                </a:solidFill>
                <a:latin typeface="Century Gothic"/>
                <a:cs typeface="Century Gothic"/>
              </a:rPr>
              <a:t>(</a:t>
            </a:r>
            <a:r>
              <a:rPr sz="2000" b="1" u="heavy" dirty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4"/>
              </a:rPr>
              <a:t>www.minfin.ru</a:t>
            </a:r>
            <a:r>
              <a:rPr sz="2000" b="1" dirty="0">
                <a:solidFill>
                  <a:srgbClr val="2D373E"/>
                </a:solidFill>
                <a:latin typeface="Century Gothic"/>
                <a:cs typeface="Century Gothic"/>
              </a:rPr>
              <a:t>)</a:t>
            </a:r>
            <a:endParaRPr sz="20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solidFill>
                  <a:srgbClr val="393939"/>
                </a:solidFill>
                <a:latin typeface="Century Gothic"/>
                <a:cs typeface="Century Gothic"/>
              </a:rPr>
              <a:t>ПРАВИТЕЛЬСТВО </a:t>
            </a:r>
            <a:r>
              <a:rPr lang="ru-RU" sz="2000" b="1" spc="-5" dirty="0" smtClean="0">
                <a:solidFill>
                  <a:srgbClr val="393939"/>
                </a:solidFill>
                <a:latin typeface="Century Gothic"/>
                <a:cs typeface="Century Gothic"/>
              </a:rPr>
              <a:t>САНКТ-ПЕТЕРБУРГА</a:t>
            </a:r>
            <a:endParaRPr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solidFill>
                  <a:srgbClr val="2D373E"/>
                </a:solidFill>
                <a:latin typeface="Century Gothic"/>
                <a:cs typeface="Century Gothic"/>
              </a:rPr>
              <a:t>(</a:t>
            </a:r>
            <a:r>
              <a:rPr sz="2000" b="1" u="heavy" spc="-5" dirty="0" smtClean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5"/>
              </a:rPr>
              <a:t>www.</a:t>
            </a:r>
            <a:r>
              <a:rPr lang="en-US" sz="2000" b="1" u="heavy" spc="-5" dirty="0" smtClean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5"/>
              </a:rPr>
              <a:t>gov.spb.</a:t>
            </a:r>
            <a:r>
              <a:rPr sz="2000" b="1" u="heavy" spc="-5" dirty="0" smtClean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5"/>
              </a:rPr>
              <a:t>ru</a:t>
            </a:r>
            <a:r>
              <a:rPr sz="2000" b="1" spc="-5" dirty="0" smtClean="0">
                <a:solidFill>
                  <a:srgbClr val="2D373E"/>
                </a:solidFill>
                <a:latin typeface="Century Gothic"/>
                <a:cs typeface="Century Gothic"/>
              </a:rPr>
              <a:t>)</a:t>
            </a:r>
            <a:endParaRPr lang="ru-RU" sz="2000" b="1" spc="-5" dirty="0" smtClean="0">
              <a:solidFill>
                <a:srgbClr val="2D373E"/>
              </a:solidFill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endParaRPr lang="ru-RU" sz="2000" b="1" spc="-5" dirty="0" smtClean="0">
              <a:solidFill>
                <a:srgbClr val="2D373E"/>
              </a:solidFill>
              <a:latin typeface="Century Gothic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ru-RU" sz="2000" b="1" spc="-5" dirty="0" smtClean="0">
                <a:solidFill>
                  <a:srgbClr val="2D373E"/>
                </a:solidFill>
                <a:latin typeface="Century Gothic"/>
                <a:cs typeface="Times New Roman"/>
              </a:rPr>
              <a:t>КОМИТЕТ ФИНАНСОВ САНКТ-ПЕТЕРБУРГА</a:t>
            </a:r>
          </a:p>
          <a:p>
            <a:pPr marL="12700">
              <a:lnSpc>
                <a:spcPct val="100000"/>
              </a:lnSpc>
            </a:pPr>
            <a:r>
              <a:rPr lang="ru-RU" sz="2000" b="1" spc="-5" dirty="0" smtClean="0">
                <a:solidFill>
                  <a:srgbClr val="2D373E"/>
                </a:solidFill>
                <a:latin typeface="Century Gothic"/>
                <a:cs typeface="Times New Roman"/>
              </a:rPr>
              <a:t>(</a:t>
            </a:r>
            <a:r>
              <a:rPr lang="en-US" sz="2000" b="1" u="heavy" spc="-5" dirty="0">
                <a:solidFill>
                  <a:schemeClr val="tx2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</a:rPr>
              <a:t>www.fincom.gov.spb.ru</a:t>
            </a:r>
            <a:r>
              <a:rPr lang="en-US" sz="2000" b="1" spc="-5" dirty="0" smtClean="0">
                <a:solidFill>
                  <a:srgbClr val="2D373E"/>
                </a:solidFill>
                <a:latin typeface="Century Gothic"/>
                <a:cs typeface="Times New Roman"/>
              </a:rPr>
              <a:t>)</a:t>
            </a:r>
            <a:endParaRPr lang="ru-RU" sz="2000" b="1" spc="-5" dirty="0" smtClean="0">
              <a:solidFill>
                <a:srgbClr val="2D373E"/>
              </a:solidFill>
              <a:latin typeface="Century Gothic"/>
              <a:cs typeface="Times New Roman"/>
            </a:endParaRPr>
          </a:p>
          <a:p>
            <a:pPr marL="12700">
              <a:lnSpc>
                <a:spcPct val="100000"/>
              </a:lnSpc>
            </a:pPr>
            <a:endParaRPr sz="2700" dirty="0">
              <a:latin typeface="Times New Roman"/>
              <a:cs typeface="Times New Roman"/>
            </a:endParaRPr>
          </a:p>
          <a:p>
            <a:pPr marL="12700" marR="394335">
              <a:lnSpc>
                <a:spcPct val="100000"/>
              </a:lnSpc>
            </a:pPr>
            <a:r>
              <a:rPr sz="2000" b="1" dirty="0">
                <a:solidFill>
                  <a:srgbClr val="393939"/>
                </a:solidFill>
                <a:latin typeface="Century Gothic"/>
                <a:cs typeface="Century Gothic"/>
              </a:rPr>
              <a:t>«БЮДЖЕТ ДЛЯ ГРАЖДАН» </a:t>
            </a:r>
            <a:r>
              <a:rPr lang="ru-RU" sz="2000" b="1" dirty="0" smtClean="0">
                <a:solidFill>
                  <a:srgbClr val="393939"/>
                </a:solidFill>
                <a:latin typeface="Century Gothic"/>
                <a:cs typeface="Century Gothic"/>
              </a:rPr>
              <a:t>МО ДАЧНОЕ</a:t>
            </a:r>
            <a:r>
              <a:rPr sz="2000" b="1" spc="-5" dirty="0" smtClean="0">
                <a:solidFill>
                  <a:srgbClr val="393939"/>
                </a:solidFill>
                <a:latin typeface="Century Gothic"/>
                <a:cs typeface="Century Gothic"/>
              </a:rPr>
              <a:t>  </a:t>
            </a:r>
            <a:r>
              <a:rPr sz="2000" b="1" spc="-5" dirty="0">
                <a:solidFill>
                  <a:srgbClr val="2D373E"/>
                </a:solidFill>
                <a:latin typeface="Century Gothic"/>
                <a:cs typeface="Century Gothic"/>
              </a:rPr>
              <a:t>(</a:t>
            </a:r>
            <a:r>
              <a:rPr sz="2000" b="1" u="heavy" spc="-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6"/>
              </a:rPr>
              <a:t>www.</a:t>
            </a:r>
            <a:r>
              <a:rPr lang="en-US" sz="2000" b="1" u="heavy" spc="-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6"/>
              </a:rPr>
              <a:t>dachnoe</a:t>
            </a:r>
            <a:r>
              <a:rPr sz="2000" b="1" u="heavy" spc="-5" dirty="0" smtClean="0">
                <a:solidFill>
                  <a:srgbClr val="2E3A47"/>
                </a:solidFill>
                <a:uFill>
                  <a:solidFill>
                    <a:srgbClr val="2E3A47"/>
                  </a:solidFill>
                </a:uFill>
                <a:latin typeface="Century Gothic"/>
                <a:cs typeface="Century Gothic"/>
                <a:hlinkClick r:id="rId6"/>
              </a:rPr>
              <a:t>.ru</a:t>
            </a:r>
            <a:r>
              <a:rPr sz="2000" b="1" spc="-5" dirty="0" smtClean="0">
                <a:solidFill>
                  <a:srgbClr val="2D373E"/>
                </a:solidFill>
                <a:latin typeface="Century Gothic"/>
                <a:cs typeface="Century Gothic"/>
              </a:rPr>
              <a:t>)</a:t>
            </a:r>
            <a:endParaRPr sz="2000" dirty="0">
              <a:latin typeface="Century Gothic"/>
              <a:cs typeface="Century Gothic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66800" y="3352800"/>
            <a:ext cx="794893" cy="81583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66800" y="2438400"/>
            <a:ext cx="792086" cy="79208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60185" y="1320749"/>
            <a:ext cx="794219" cy="8382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38200" y="5257800"/>
            <a:ext cx="1183754" cy="119023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 descr="МО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0" y="0"/>
            <a:ext cx="939078" cy="6858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04800" y="15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24</a:t>
            </a:r>
            <a:endParaRPr lang="ru-RU" dirty="0"/>
          </a:p>
        </p:txBody>
      </p:sp>
      <p:sp>
        <p:nvSpPr>
          <p:cNvPr id="13" name="object 7"/>
          <p:cNvSpPr/>
          <p:nvPr/>
        </p:nvSpPr>
        <p:spPr>
          <a:xfrm>
            <a:off x="1066800" y="4343400"/>
            <a:ext cx="794893" cy="81583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Z:\Гаращенко Анастасия\для отчёта\Последняя-прозрачна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286000" y="381001"/>
            <a:ext cx="457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СПАСИБО ЗА ВНИМАНИЕ!</a:t>
            </a:r>
            <a:b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1000" y="2438400"/>
            <a:ext cx="82296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140335">
              <a:lnSpc>
                <a:spcPct val="100000"/>
              </a:lnSpc>
              <a:spcBef>
                <a:spcPts val="100"/>
              </a:spcBef>
            </a:pPr>
            <a:r>
              <a:rPr lang="ru-RU" sz="2400" b="1" spc="-5" dirty="0" smtClean="0">
                <a:solidFill>
                  <a:srgbClr val="FFFFFF"/>
                </a:solidFill>
              </a:rPr>
              <a:t>Контактная информация Муниципального образования Муниципальный округ Дачное:</a:t>
            </a:r>
            <a:endParaRPr lang="ru-RU" sz="2400" b="1" dirty="0" smtClean="0"/>
          </a:p>
          <a:p>
            <a:pPr marL="12700">
              <a:lnSpc>
                <a:spcPct val="100000"/>
              </a:lnSpc>
            </a:pPr>
            <a:r>
              <a:rPr lang="ru-RU" sz="2400" b="1" dirty="0" smtClean="0">
                <a:solidFill>
                  <a:srgbClr val="FFFFFF"/>
                </a:solidFill>
              </a:rPr>
              <a:t>Адрес: 198255</a:t>
            </a:r>
            <a:r>
              <a:rPr lang="ru-RU" sz="2400" b="1" spc="-5" dirty="0" smtClean="0">
                <a:solidFill>
                  <a:srgbClr val="FFFFFF"/>
                </a:solidFill>
              </a:rPr>
              <a:t>, </a:t>
            </a:r>
            <a:r>
              <a:rPr lang="ru-RU" sz="2400" b="1" dirty="0" smtClean="0">
                <a:solidFill>
                  <a:srgbClr val="FFFFFF"/>
                </a:solidFill>
              </a:rPr>
              <a:t>г. Санкт-Петербург</a:t>
            </a:r>
            <a:r>
              <a:rPr lang="ru-RU" sz="2400" b="1" spc="-5" dirty="0" smtClean="0">
                <a:solidFill>
                  <a:srgbClr val="FFFFFF"/>
                </a:solidFill>
              </a:rPr>
              <a:t>, пр. Ветеранов, </a:t>
            </a:r>
            <a:r>
              <a:rPr lang="ru-RU" sz="2400" b="1" dirty="0" smtClean="0">
                <a:solidFill>
                  <a:srgbClr val="FFFFFF"/>
                </a:solidFill>
              </a:rPr>
              <a:t>д. </a:t>
            </a:r>
            <a:r>
              <a:rPr lang="ru-RU" sz="2400" b="1" spc="-5" dirty="0" smtClean="0">
                <a:solidFill>
                  <a:srgbClr val="FFFFFF"/>
                </a:solidFill>
              </a:rPr>
              <a:t>69</a:t>
            </a:r>
            <a:endParaRPr lang="ru-RU" sz="2400" b="1" dirty="0" smtClean="0"/>
          </a:p>
          <a:p>
            <a:pPr marL="12700">
              <a:lnSpc>
                <a:spcPct val="100000"/>
              </a:lnSpc>
            </a:pPr>
            <a:endParaRPr lang="ru-RU" sz="2400" dirty="0" smtClean="0"/>
          </a:p>
          <a:p>
            <a:pPr marL="12700">
              <a:lnSpc>
                <a:spcPct val="100000"/>
              </a:lnSpc>
            </a:pPr>
            <a:r>
              <a:rPr lang="ru-RU" sz="2400" b="1" spc="-5" dirty="0" smtClean="0">
                <a:solidFill>
                  <a:srgbClr val="FFFFFF"/>
                </a:solidFill>
              </a:rPr>
              <a:t>тел. </a:t>
            </a:r>
            <a:r>
              <a:rPr lang="ru-RU" sz="2400" b="1" dirty="0" smtClean="0">
                <a:solidFill>
                  <a:srgbClr val="FFFFFF"/>
                </a:solidFill>
              </a:rPr>
              <a:t>(812</a:t>
            </a:r>
            <a:r>
              <a:rPr lang="ru-RU" sz="2400" b="1" smtClean="0">
                <a:solidFill>
                  <a:srgbClr val="FFFFFF"/>
                </a:solidFill>
              </a:rPr>
              <a:t>) 752</a:t>
            </a:r>
            <a:r>
              <a:rPr lang="ru-RU" sz="2400" b="1" spc="-5" smtClean="0">
                <a:solidFill>
                  <a:srgbClr val="FFFFFF"/>
                </a:solidFill>
              </a:rPr>
              <a:t>-94-19, </a:t>
            </a:r>
            <a:r>
              <a:rPr lang="ru-RU" sz="2400" b="1" smtClean="0">
                <a:solidFill>
                  <a:srgbClr val="FFFFFF"/>
                </a:solidFill>
              </a:rPr>
              <a:t>факс (812)</a:t>
            </a:r>
            <a:r>
              <a:rPr lang="ru-RU" sz="2400" b="1" spc="-5" smtClean="0">
                <a:solidFill>
                  <a:srgbClr val="FFFFFF"/>
                </a:solidFill>
              </a:rPr>
              <a:t> 752-94-19</a:t>
            </a:r>
            <a:r>
              <a:rPr lang="ru-RU" sz="2400" b="1" spc="-5" dirty="0" smtClean="0">
                <a:solidFill>
                  <a:srgbClr val="FFFFFF"/>
                </a:solidFill>
              </a:rPr>
              <a:t>,</a:t>
            </a:r>
            <a:endParaRPr lang="ru-RU" sz="2400" b="1" dirty="0" smtClean="0"/>
          </a:p>
          <a:p>
            <a:pPr marL="12700" marR="3388995">
              <a:lnSpc>
                <a:spcPct val="100000"/>
              </a:lnSpc>
            </a:pPr>
            <a:r>
              <a:rPr lang="ru-RU" sz="2400" b="1" spc="-5" dirty="0" err="1" smtClean="0">
                <a:solidFill>
                  <a:srgbClr val="FFFFFF"/>
                </a:solidFill>
              </a:rPr>
              <a:t>Е-mail</a:t>
            </a:r>
            <a:r>
              <a:rPr lang="ru-RU" sz="2400" b="1" spc="-5" dirty="0" smtClean="0">
                <a:solidFill>
                  <a:srgbClr val="FFFFFF"/>
                </a:solidFill>
              </a:rPr>
              <a:t>: </a:t>
            </a:r>
            <a:r>
              <a:rPr lang="en-US" sz="2400" b="1" dirty="0" smtClean="0">
                <a:solidFill>
                  <a:srgbClr val="FFFFFF"/>
                </a:solidFill>
                <a:hlinkClick r:id="rId3"/>
              </a:rPr>
              <a:t>mo_dachnoe27@mail.</a:t>
            </a:r>
            <a:r>
              <a:rPr lang="ru-RU" sz="2400" b="1" dirty="0" err="1" smtClean="0">
                <a:solidFill>
                  <a:srgbClr val="FFFFFF"/>
                </a:solidFill>
                <a:hlinkClick r:id="rId3"/>
              </a:rPr>
              <a:t>ru</a:t>
            </a:r>
            <a:r>
              <a:rPr lang="ru-RU" sz="2400" b="1" dirty="0" smtClean="0">
                <a:solidFill>
                  <a:srgbClr val="FFFFFF"/>
                </a:solidFill>
                <a:hlinkClick r:id="rId3"/>
              </a:rPr>
              <a:t>, </a:t>
            </a:r>
            <a:endParaRPr lang="ru-RU" sz="2400" b="1" dirty="0" smtClean="0">
              <a:solidFill>
                <a:srgbClr val="FFFFFF"/>
              </a:solidFill>
            </a:endParaRPr>
          </a:p>
          <a:p>
            <a:pPr marL="12700" marR="3388995">
              <a:lnSpc>
                <a:spcPct val="100000"/>
              </a:lnSpc>
            </a:pPr>
            <a:r>
              <a:rPr lang="ru-RU" sz="2400" b="1" dirty="0" smtClean="0">
                <a:solidFill>
                  <a:srgbClr val="FFFFFF"/>
                </a:solidFill>
              </a:rPr>
              <a:t> </a:t>
            </a:r>
            <a:r>
              <a:rPr lang="ru-RU" sz="2400" b="1" spc="-5" dirty="0" smtClean="0">
                <a:solidFill>
                  <a:srgbClr val="FFFFFF"/>
                </a:solidFill>
              </a:rPr>
              <a:t>Интернет-сайт:</a:t>
            </a:r>
            <a:r>
              <a:rPr lang="ru-RU" sz="2400" b="1" spc="-40" dirty="0" smtClean="0">
                <a:solidFill>
                  <a:srgbClr val="FFFFFF"/>
                </a:solidFill>
              </a:rPr>
              <a:t> </a:t>
            </a:r>
            <a:r>
              <a:rPr lang="ru-RU" sz="2400" b="1" spc="-5" dirty="0" err="1" smtClean="0">
                <a:solidFill>
                  <a:srgbClr val="FFFFFF"/>
                </a:solidFill>
                <a:hlinkClick r:id="rId4"/>
              </a:rPr>
              <a:t>www</a:t>
            </a:r>
            <a:r>
              <a:rPr lang="ru-RU" sz="2400" b="1" spc="-5" dirty="0" smtClean="0">
                <a:solidFill>
                  <a:srgbClr val="FFFFFF"/>
                </a:solidFill>
                <a:hlinkClick r:id="rId4"/>
              </a:rPr>
              <a:t>.</a:t>
            </a:r>
            <a:r>
              <a:rPr lang="en-US" sz="2400" b="1" spc="-5" dirty="0" err="1" smtClean="0">
                <a:solidFill>
                  <a:srgbClr val="FFFFFF"/>
                </a:solidFill>
                <a:hlinkClick r:id="rId4"/>
              </a:rPr>
              <a:t>dachnoe</a:t>
            </a:r>
            <a:r>
              <a:rPr lang="ru-RU" sz="2400" b="1" spc="-5" dirty="0" smtClean="0">
                <a:solidFill>
                  <a:srgbClr val="FFFFFF"/>
                </a:solidFill>
                <a:hlinkClick r:id="rId4"/>
              </a:rPr>
              <a:t>.</a:t>
            </a:r>
            <a:r>
              <a:rPr lang="ru-RU" sz="2400" b="1" spc="-5" dirty="0" err="1" smtClean="0">
                <a:solidFill>
                  <a:srgbClr val="FFFFFF"/>
                </a:solidFill>
                <a:hlinkClick r:id="rId4"/>
              </a:rPr>
              <a:t>ru</a:t>
            </a:r>
            <a:endParaRPr lang="ru-RU" sz="2400" b="1" dirty="0" smtClean="0"/>
          </a:p>
        </p:txBody>
      </p:sp>
      <p:pic>
        <p:nvPicPr>
          <p:cNvPr id="6" name="Рисунок 5" descr="Dahnoe_11_small[1]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9600" y="304800"/>
            <a:ext cx="762000" cy="92528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4840</TotalTime>
  <Words>2562</Words>
  <Application>Microsoft Office PowerPoint</Application>
  <PresentationFormat>Экран (4:3)</PresentationFormat>
  <Paragraphs>521</Paragraphs>
  <Slides>27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2" baseType="lpstr">
      <vt:lpstr>Calibri</vt:lpstr>
      <vt:lpstr>Century Gothic</vt:lpstr>
      <vt:lpstr>Times New Roman</vt:lpstr>
      <vt:lpstr>Wingdings</vt:lpstr>
      <vt:lpstr>Office Theme</vt:lpstr>
      <vt:lpstr>Местная Администрация Муниципального образования города федерального значения Санкт-Петербурга Муниципальный округ Дачное</vt:lpstr>
      <vt:lpstr>СОДЕРЖАНИЕ</vt:lpstr>
      <vt:lpstr>ПАСПОРТ ОКРУГА</vt:lpstr>
      <vt:lpstr> ИСТОРИЯ ОКРУГА</vt:lpstr>
      <vt:lpstr>Презентация PowerPoint</vt:lpstr>
      <vt:lpstr>Презентация PowerPoint</vt:lpstr>
      <vt:lpstr>Презентация PowerPoint</vt:lpstr>
      <vt:lpstr>Презентация PowerPoint</vt:lpstr>
      <vt:lpstr>СОСТАВЛЕНИЕ ПРОЕКТА БЮДЖЕТА МО ДАЧНОЕ ОСНОВЫВАЕТСЯ НА :</vt:lpstr>
      <vt:lpstr>ОСНОВНЫЕ ХАРАКТЕРИСТИКИ БЮДЖЕТА МО ДАЧНОЕ, ТЫС. РУБЛЕЙ</vt:lpstr>
      <vt:lpstr>ДОХОДЫ</vt:lpstr>
      <vt:lpstr>ОБЪЕМ И СТРУКТУРА ДОХОДОВ МО ДАЧНОЕ</vt:lpstr>
      <vt:lpstr>ОБЪЕМ И СТРУКТУРА НАЛОГОВЫХ И НЕНАЛОГОВЫХ ДОХОДОВ</vt:lpstr>
      <vt:lpstr>ОБЪЕМ И СТРУКТУРА БЕЗВОЗМЕЗДНЫХ ПОСТУПЛЕНИЙ</vt:lpstr>
      <vt:lpstr>РАСХОДЫ</vt:lpstr>
      <vt:lpstr>РАСХОДЫ БЮДЖЕТА МО ДАЧНОЕ ПО РАЗДЕЛАМ БЮДЖЕТНОЙ</vt:lpstr>
      <vt:lpstr>РАСХОДЫ НА ОБЩЕГОСУДАРСТВЕННЫЕ ВОПРОСЫ</vt:lpstr>
      <vt:lpstr>Презентация PowerPoint</vt:lpstr>
      <vt:lpstr>Презентация PowerPoint</vt:lpstr>
      <vt:lpstr>РАСХОДЫ НА ЖИЛИЩНО-КОММУНАЛЬНОЕ ХОЗЯЙСТВО</vt:lpstr>
      <vt:lpstr>РАСХОДЫ НА ОБРАЗОВАНИЕ</vt:lpstr>
      <vt:lpstr>23 405,0 тыс. рублей</vt:lpstr>
      <vt:lpstr>Презентация PowerPoint</vt:lpstr>
      <vt:lpstr>РАСХОДЫ НА ФИЗИЧЕСКУЮ КУЛЬТУРУ И СПОРТ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Ирина</dc:creator>
  <cp:lastModifiedBy>Колюбина Ирина Николаевна</cp:lastModifiedBy>
  <cp:revision>440</cp:revision>
  <dcterms:created xsi:type="dcterms:W3CDTF">2017-12-20T11:22:07Z</dcterms:created>
  <dcterms:modified xsi:type="dcterms:W3CDTF">2024-03-06T13:33:20Z</dcterms:modified>
  <cp:contentStatus>Окончательное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2017-10-04T00:00:00Z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2017-12-20T00:00:00Z</vt:filetime>
  </property>
  <property fmtid="{D5CDD505-2E9C-101B-9397-08002B2CF9AE}" pid="5" name="_MarkAsFinal">
    <vt:bool>true</vt:bool>
  </property>
</Properties>
</file>