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.xml" ContentType="application/vnd.openxmlformats-officedocument.presentationml.notesSlide+xml"/>
  <Override PartName="/ppt/charts/chart1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317" r:id="rId5"/>
    <p:sldId id="312" r:id="rId6"/>
    <p:sldId id="315" r:id="rId7"/>
    <p:sldId id="311" r:id="rId8"/>
    <p:sldId id="316" r:id="rId9"/>
    <p:sldId id="259" r:id="rId10"/>
    <p:sldId id="261" r:id="rId11"/>
    <p:sldId id="262" r:id="rId12"/>
    <p:sldId id="263" r:id="rId13"/>
    <p:sldId id="271" r:id="rId14"/>
    <p:sldId id="272" r:id="rId15"/>
    <p:sldId id="273" r:id="rId16"/>
    <p:sldId id="274" r:id="rId17"/>
    <p:sldId id="280" r:id="rId18"/>
    <p:sldId id="281" r:id="rId19"/>
    <p:sldId id="282" r:id="rId20"/>
    <p:sldId id="285" r:id="rId21"/>
    <p:sldId id="287" r:id="rId22"/>
    <p:sldId id="289" r:id="rId23"/>
    <p:sldId id="290" r:id="rId24"/>
    <p:sldId id="291" r:id="rId25"/>
    <p:sldId id="292" r:id="rId26"/>
    <p:sldId id="309" r:id="rId27"/>
    <p:sldId id="318" r:id="rId28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68" autoAdjust="0"/>
    <p:restoredTop sz="92989" autoAdjust="0"/>
  </p:normalViewPr>
  <p:slideViewPr>
    <p:cSldViewPr>
      <p:cViewPr varScale="1">
        <p:scale>
          <a:sx n="107" d="100"/>
          <a:sy n="107" d="100"/>
        </p:scale>
        <p:origin x="210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593288985428544E-2"/>
          <c:y val="0.147250656167979"/>
          <c:w val="0.96474358974359065"/>
          <c:h val="0.706887303149606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9033283555072857E-2"/>
                  <c:y val="-2.8445386634363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9D-4273-BE76-4E0DF146F936}"/>
                </c:ext>
              </c:extLst>
            </c:dLbl>
            <c:dLbl>
              <c:idx val="1"/>
              <c:layout>
                <c:manualLayout>
                  <c:x val="-4.0174676441306907E-2"/>
                  <c:y val="1.9070512820512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9D-4273-BE76-4E0DF146F936}"/>
                </c:ext>
              </c:extLst>
            </c:dLbl>
            <c:dLbl>
              <c:idx val="2"/>
              <c:layout>
                <c:manualLayout>
                  <c:x val="-2.7298850574712645E-2"/>
                  <c:y val="-3.5416666666666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19D-4273-BE76-4E0DF146F936}"/>
                </c:ext>
              </c:extLst>
            </c:dLbl>
            <c:dLbl>
              <c:idx val="3"/>
              <c:layout>
                <c:manualLayout>
                  <c:x val="-2.1938523848312168E-2"/>
                  <c:y val="-3.8701796890773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19D-4273-BE76-4E0DF146F936}"/>
                </c:ext>
              </c:extLst>
            </c:dLbl>
            <c:dLbl>
              <c:idx val="4"/>
              <c:layout>
                <c:manualLayout>
                  <c:x val="-2.437007874015748E-2"/>
                  <c:y val="-2.5721027660004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19D-4273-BE76-4E0DF146F9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 год (отчет)</c:v>
                </c:pt>
                <c:pt idx="1">
                  <c:v>2024 год (план)</c:v>
                </c:pt>
                <c:pt idx="2">
                  <c:v>2025 год</c:v>
                </c:pt>
                <c:pt idx="3">
                  <c:v>2026 год</c:v>
                </c:pt>
                <c:pt idx="4">
                  <c:v>2027 год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220694.6</c:v>
                </c:pt>
                <c:pt idx="1">
                  <c:v>304591.8</c:v>
                </c:pt>
                <c:pt idx="2">
                  <c:v>200556.9</c:v>
                </c:pt>
                <c:pt idx="3">
                  <c:v>208360.3</c:v>
                </c:pt>
                <c:pt idx="4">
                  <c:v>216439.7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9D-4273-BE76-4E0DF146F93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470823151416418E-2"/>
                  <c:y val="2.2916666666666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19D-4273-BE76-4E0DF146F936}"/>
                </c:ext>
              </c:extLst>
            </c:dLbl>
            <c:dLbl>
              <c:idx val="1"/>
              <c:layout>
                <c:manualLayout>
                  <c:x val="2.442528735632184E-2"/>
                  <c:y val="-1.469000124002306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19D-4273-BE76-4E0DF146F936}"/>
                </c:ext>
              </c:extLst>
            </c:dLbl>
            <c:dLbl>
              <c:idx val="2"/>
              <c:layout>
                <c:manualLayout>
                  <c:x val="3.4482758620689551E-2"/>
                  <c:y val="2.3557439935392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19D-4273-BE76-4E0DF146F936}"/>
                </c:ext>
              </c:extLst>
            </c:dLbl>
            <c:dLbl>
              <c:idx val="3"/>
              <c:layout>
                <c:manualLayout>
                  <c:x val="3.4482758620689551E-2"/>
                  <c:y val="1.6986927114879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19D-4273-BE76-4E0DF146F936}"/>
                </c:ext>
              </c:extLst>
            </c:dLbl>
            <c:dLbl>
              <c:idx val="4"/>
              <c:layout>
                <c:manualLayout>
                  <c:x val="4.0229771925061122E-2"/>
                  <c:y val="9.69563900666265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19D-4273-BE76-4E0DF146F9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>
                        <a:lumMod val="6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 год (отчет)</c:v>
                </c:pt>
                <c:pt idx="1">
                  <c:v>2024 год (план)</c:v>
                </c:pt>
                <c:pt idx="2">
                  <c:v>2025 год</c:v>
                </c:pt>
                <c:pt idx="3">
                  <c:v>2026 год</c:v>
                </c:pt>
                <c:pt idx="4">
                  <c:v>2027 год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>
                  <c:v>219553.9</c:v>
                </c:pt>
                <c:pt idx="1">
                  <c:v>314030.09999999998</c:v>
                </c:pt>
                <c:pt idx="2">
                  <c:v>202080.1</c:v>
                </c:pt>
                <c:pt idx="3">
                  <c:v>208504.6</c:v>
                </c:pt>
                <c:pt idx="4">
                  <c:v>221129.4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19D-4273-BE76-4E0DF146F93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03846153846155E-2"/>
                  <c:y val="6.25000000000002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19D-4273-BE76-4E0DF146F936}"/>
                </c:ext>
              </c:extLst>
            </c:dLbl>
            <c:dLbl>
              <c:idx val="1"/>
              <c:layout>
                <c:manualLayout>
                  <c:x val="2.243589743589762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19D-4273-BE76-4E0DF146F936}"/>
                </c:ext>
              </c:extLst>
            </c:dLbl>
            <c:dLbl>
              <c:idx val="2"/>
              <c:layout>
                <c:manualLayout>
                  <c:x val="2.2435897435897623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5208,0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19D-4273-BE76-4E0DF146F936}"/>
                </c:ext>
              </c:extLst>
            </c:dLbl>
            <c:dLbl>
              <c:idx val="3"/>
              <c:layout>
                <c:manualLayout>
                  <c:x val="2.403846153846155E-2"/>
                  <c:y val="-3.12500000000001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19D-4273-BE76-4E0DF146F936}"/>
                </c:ext>
              </c:extLst>
            </c:dLbl>
            <c:dLbl>
              <c:idx val="4"/>
              <c:layout>
                <c:manualLayout>
                  <c:x val="2.2712236401484297E-2"/>
                  <c:y val="-6.2500000000000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19D-4273-BE76-4E0DF146F9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accent6">
                        <a:lumMod val="60000"/>
                        <a:lumOff val="4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 год (отчет)</c:v>
                </c:pt>
                <c:pt idx="1">
                  <c:v>2024 год (план)</c:v>
                </c:pt>
                <c:pt idx="2">
                  <c:v>2025 год</c:v>
                </c:pt>
                <c:pt idx="3">
                  <c:v>2026 год</c:v>
                </c:pt>
                <c:pt idx="4">
                  <c:v>2027 год</c:v>
                </c:pt>
              </c:strCache>
            </c:strRef>
          </c:cat>
          <c:val>
            <c:numRef>
              <c:f>Лист1!$D$2:$D$6</c:f>
              <c:numCache>
                <c:formatCode>0.0</c:formatCode>
                <c:ptCount val="5"/>
                <c:pt idx="1">
                  <c:v>9438.2999999999993</c:v>
                </c:pt>
                <c:pt idx="2">
                  <c:v>1524.4</c:v>
                </c:pt>
                <c:pt idx="3">
                  <c:v>144.30000000000001</c:v>
                </c:pt>
                <c:pt idx="4">
                  <c:v>4689.7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019D-4273-BE76-4E0DF146F93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rgbClr val="00CC6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CC66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 год (отчет)</c:v>
                </c:pt>
                <c:pt idx="1">
                  <c:v>2024 год (план)</c:v>
                </c:pt>
                <c:pt idx="2">
                  <c:v>2025 год</c:v>
                </c:pt>
                <c:pt idx="3">
                  <c:v>2026 год</c:v>
                </c:pt>
                <c:pt idx="4">
                  <c:v>2027 год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 formatCode="0.0">
                  <c:v>1140.7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19D-4273-BE76-4E0DF146F93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85217280"/>
        <c:axId val="85218816"/>
      </c:barChart>
      <c:catAx>
        <c:axId val="852172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85218816"/>
        <c:crosses val="autoZero"/>
        <c:auto val="1"/>
        <c:lblAlgn val="ctr"/>
        <c:lblOffset val="100"/>
        <c:noMultiLvlLbl val="0"/>
      </c:catAx>
      <c:valAx>
        <c:axId val="85218816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one"/>
        <c:crossAx val="85217280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chemeClr val="bg1">
                    <a:lumMod val="65000"/>
                  </a:schemeClr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>
                <a:solidFill>
                  <a:srgbClr val="00CC66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162816091954023"/>
          <c:y val="4.246794871794872E-2"/>
          <c:w val="0.59965517241379507"/>
          <c:h val="8.673499015748069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9998687664042085"/>
          <c:y val="1.7252604277219464E-2"/>
        </c:manualLayout>
      </c:layout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6503765833618629E-2"/>
          <c:y val="0.13632579980933832"/>
          <c:w val="0.76041666666666652"/>
          <c:h val="0.6297200561185127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0499-4C3F-8AB3-DF9296F97748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499-4C3F-8AB3-DF9296F97748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0499-4C3F-8AB3-DF9296F97748}"/>
              </c:ext>
            </c:extLst>
          </c:dPt>
          <c:dLbls>
            <c:dLbl>
              <c:idx val="0"/>
              <c:layout>
                <c:manualLayout>
                  <c:x val="-0.11115416493990883"/>
                  <c:y val="0.10190617503989664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499-4C3F-8AB3-DF9296F97748}"/>
                </c:ext>
              </c:extLst>
            </c:dLbl>
            <c:dLbl>
              <c:idx val="1"/>
              <c:layout>
                <c:manualLayout>
                  <c:x val="7.2265776560538633E-2"/>
                  <c:y val="0.1055726930670002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499-4C3F-8AB3-DF9296F9774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2"/>
                <c:pt idx="1">
                  <c:v>                                         </c:v>
                </c:pt>
              </c:strCache>
            </c:strRef>
          </c:cat>
          <c:val>
            <c:numRef>
              <c:f>Лист1!$B$2:$B$4</c:f>
              <c:numCache>
                <c:formatCode>#,##0.0_ ;\-#,##0.0\ </c:formatCode>
                <c:ptCount val="3"/>
                <c:pt idx="0">
                  <c:v>2381</c:v>
                </c:pt>
                <c:pt idx="1">
                  <c:v>190</c:v>
                </c:pt>
                <c:pt idx="2">
                  <c:v>205839.3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99-4C3F-8AB3-DF9296F9774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284981955380594"/>
          <c:y val="0.21184542810527096"/>
          <c:w val="0.78284202755905563"/>
          <c:h val="0.6770525643753996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F407-4001-B8D6-9B02CBEEA6C9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407-4001-B8D6-9B02CBEEA6C9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F407-4001-B8D6-9B02CBEEA6C9}"/>
              </c:ext>
            </c:extLst>
          </c:dPt>
          <c:dLbls>
            <c:dLbl>
              <c:idx val="0"/>
              <c:layout>
                <c:manualLayout>
                  <c:x val="-0.10440274752889932"/>
                  <c:y val="9.3632983377077872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07-4001-B8D6-9B02CBEEA6C9}"/>
                </c:ext>
              </c:extLst>
            </c:dLbl>
            <c:dLbl>
              <c:idx val="1"/>
              <c:layout>
                <c:manualLayout>
                  <c:x val="6.6314011280504834E-2"/>
                  <c:y val="9.0624088655584717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07-4001-B8D6-9B02CBEEA6C9}"/>
                </c:ext>
              </c:extLst>
            </c:dLbl>
            <c:dLbl>
              <c:idx val="2"/>
              <c:layout>
                <c:manualLayout>
                  <c:x val="1.4376919640364104E-2"/>
                  <c:y val="-0.164050014581510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407-4001-B8D6-9B02CBEEA6C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0.0</c:formatCode>
                <c:ptCount val="3"/>
                <c:pt idx="0" formatCode="General">
                  <c:v>1982.2</c:v>
                </c:pt>
                <c:pt idx="1">
                  <c:v>190</c:v>
                </c:pt>
                <c:pt idx="2" formatCode="General">
                  <c:v>302419.59999999998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07-4001-B8D6-9B02CBEEA6C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8570228721409864"/>
          <c:y val="0.44306855025474789"/>
        </c:manualLayout>
      </c:layout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921483218852968E-2"/>
          <c:y val="4.9339457567804022E-2"/>
          <c:w val="0.73192662087451832"/>
          <c:h val="0.6681681977252843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D748-4EDC-9B9A-4C5838492B7A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748-4EDC-9B9A-4C5838492B7A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D748-4EDC-9B9A-4C5838492B7A}"/>
              </c:ext>
            </c:extLst>
          </c:dPt>
          <c:dLbls>
            <c:dLbl>
              <c:idx val="0"/>
              <c:layout>
                <c:manualLayout>
                  <c:x val="-0.12463254593175857"/>
                  <c:y val="8.5375109361329832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48-4EDC-9B9A-4C5838492B7A}"/>
                </c:ext>
              </c:extLst>
            </c:dLbl>
            <c:dLbl>
              <c:idx val="1"/>
              <c:layout>
                <c:manualLayout>
                  <c:x val="5.7145013123359581E-2"/>
                  <c:y val="0.10852325750947799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48-4EDC-9B9A-4C5838492B7A}"/>
                </c:ext>
              </c:extLst>
            </c:dLbl>
            <c:dLbl>
              <c:idx val="2"/>
              <c:layout>
                <c:manualLayout>
                  <c:x val="2.522519126598537E-2"/>
                  <c:y val="-0.166340405365995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748-4EDC-9B9A-4C5838492B7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0.0</c:formatCode>
                <c:ptCount val="3"/>
                <c:pt idx="0">
                  <c:v>2656.6</c:v>
                </c:pt>
                <c:pt idx="1">
                  <c:v>190</c:v>
                </c:pt>
                <c:pt idx="2">
                  <c:v>205513.7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48-4EDC-9B9A-4C5838492B7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579019377896914"/>
          <c:y val="0.14204759877988227"/>
          <c:w val="0.66142837408481936"/>
          <c:h val="0.644468672185207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A449-465E-AAF7-301C1743FB32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449-465E-AAF7-301C1743FB32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A449-465E-AAF7-301C1743FB32}"/>
              </c:ext>
            </c:extLst>
          </c:dPt>
          <c:dLbls>
            <c:dLbl>
              <c:idx val="0"/>
              <c:layout>
                <c:manualLayout>
                  <c:x val="-0.12259507455185123"/>
                  <c:y val="8.2291977016386464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449-465E-AAF7-301C1743FB32}"/>
                </c:ext>
              </c:extLst>
            </c:dLbl>
            <c:dLbl>
              <c:idx val="1"/>
              <c:layout>
                <c:manualLayout>
                  <c:x val="5.9797565197967278E-2"/>
                  <c:y val="0.1036036036036036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49-465E-AAF7-301C1743FB32}"/>
                </c:ext>
              </c:extLst>
            </c:dLbl>
            <c:dLbl>
              <c:idx val="2"/>
              <c:layout>
                <c:manualLayout>
                  <c:x val="1.7965600044675203E-2"/>
                  <c:y val="-0.17896289990778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449-465E-AAF7-301C1743FB32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2964.2</c:v>
                </c:pt>
                <c:pt idx="1">
                  <c:v>190</c:v>
                </c:pt>
                <c:pt idx="2">
                  <c:v>213285.5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49-465E-AAF7-301C1743FB3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76329347720424"/>
          <c:y val="0.16373947811447812"/>
          <c:w val="0.82913823272090992"/>
          <c:h val="0.7198135521885522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explosion val="13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FFBF-4056-8309-7F30461777E7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FBF-4056-8309-7F30461777E7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FFBF-4056-8309-7F30461777E7}"/>
              </c:ext>
            </c:extLst>
          </c:dPt>
          <c:dLbls>
            <c:dLbl>
              <c:idx val="0"/>
              <c:layout>
                <c:manualLayout>
                  <c:x val="-9.8129192184310293E-2"/>
                  <c:y val="7.7462542087542094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FBF-4056-8309-7F30461777E7}"/>
                </c:ext>
              </c:extLst>
            </c:dLbl>
            <c:dLbl>
              <c:idx val="1"/>
              <c:layout>
                <c:manualLayout>
                  <c:x val="5.8044254884806065E-2"/>
                  <c:y val="7.5324915824915822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FBF-4056-8309-7F30461777E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_-* #,##0.00_р_._-;\-* #,##0.00_р_._-;_-* "-"??_р_._-;_-@_-</c:formatCode>
                <c:ptCount val="3"/>
                <c:pt idx="0">
                  <c:v>1854.6</c:v>
                </c:pt>
                <c:pt idx="1">
                  <c:v>1168.5999999999999</c:v>
                </c:pt>
                <c:pt idx="2">
                  <c:v>217671.4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BF-4056-8309-7F30461777E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26D7-4BEA-A142-8D1ED9D31F9D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6D7-4BEA-A142-8D1ED9D31F9D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26D7-4BEA-A142-8D1ED9D31F9D}"/>
              </c:ext>
            </c:extLst>
          </c:dPt>
          <c:dLbls>
            <c:dLbl>
              <c:idx val="0"/>
              <c:layout>
                <c:manualLayout>
                  <c:x val="-5.789802870385876E-2"/>
                  <c:y val="-0.1859848484848484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D7-4BEA-A142-8D1ED9D31F9D}"/>
                </c:ext>
              </c:extLst>
            </c:dLbl>
            <c:dLbl>
              <c:idx val="1"/>
              <c:layout>
                <c:manualLayout>
                  <c:x val="-1.7817613223878929E-2"/>
                  <c:y val="9.090909090909103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D7-4BEA-A142-8D1ED9D31F9D}"/>
                </c:ext>
              </c:extLst>
            </c:dLbl>
            <c:dLbl>
              <c:idx val="2"/>
              <c:layout>
                <c:manualLayout>
                  <c:x val="7.1842575529122696E-2"/>
                  <c:y val="9.185576234788847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D7-4BEA-A142-8D1ED9D31F9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2381</c:v>
                </c:pt>
                <c:pt idx="1">
                  <c:v>190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D7-4BEA-A142-8D1ED9D31F9D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2E78-42B3-A817-D7D5F2402F4D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E78-42B3-A817-D7D5F2402F4D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2E78-42B3-A817-D7D5F2402F4D}"/>
              </c:ext>
            </c:extLst>
          </c:dPt>
          <c:dLbls>
            <c:dLbl>
              <c:idx val="0"/>
              <c:layout>
                <c:manualLayout>
                  <c:x val="-4.3847232164161302E-2"/>
                  <c:y val="-0.2333333333333334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E78-42B3-A817-D7D5F2402F4D}"/>
                </c:ext>
              </c:extLst>
            </c:dLbl>
            <c:dLbl>
              <c:idx val="1"/>
              <c:layout>
                <c:manualLayout>
                  <c:x val="-1.4190825578620855E-2"/>
                  <c:y val="9.090909090909103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78-42B3-A817-D7D5F2402F4D}"/>
                </c:ext>
              </c:extLst>
            </c:dLbl>
            <c:dLbl>
              <c:idx val="2"/>
              <c:layout>
                <c:manualLayout>
                  <c:x val="6.063230732522075E-2"/>
                  <c:y val="9.753817704605105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78-42B3-A817-D7D5F2402F4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2656.6</c:v>
                </c:pt>
                <c:pt idx="1">
                  <c:v>190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78-42B3-A817-D7D5F2402F4D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BC92-4E3E-8187-5E6982E49B97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BC92-4E3E-8187-5E6982E49B97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BC92-4E3E-8187-5E6982E49B97}"/>
              </c:ext>
            </c:extLst>
          </c:dPt>
          <c:dLbls>
            <c:dLbl>
              <c:idx val="0"/>
              <c:layout>
                <c:manualLayout>
                  <c:x val="-3.2294400699912511E-2"/>
                  <c:y val="-0.2213768115942028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C92-4E3E-8187-5E6982E49B97}"/>
                </c:ext>
              </c:extLst>
            </c:dLbl>
            <c:dLbl>
              <c:idx val="1"/>
              <c:layout>
                <c:manualLayout>
                  <c:x val="-2.1492235345581798E-2"/>
                  <c:y val="8.109893871961668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C92-4E3E-8187-5E6982E49B97}"/>
                </c:ext>
              </c:extLst>
            </c:dLbl>
            <c:dLbl>
              <c:idx val="2"/>
              <c:layout>
                <c:manualLayout>
                  <c:x val="5.4888178040244984E-2"/>
                  <c:y val="8.568869108752710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C92-4E3E-8187-5E6982E49B9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2964.2</c:v>
                </c:pt>
                <c:pt idx="1">
                  <c:v>190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92-4E3E-8187-5E6982E49B9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909909909909931"/>
          <c:y val="0.1541666666666667"/>
          <c:w val="0.37387387387387516"/>
          <c:h val="0.691666666666666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2654-4851-BA04-467E2688754B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654-4851-BA04-467E2688754B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2654-4851-BA04-467E2688754B}"/>
              </c:ext>
            </c:extLst>
          </c:dPt>
          <c:dLbls>
            <c:dLbl>
              <c:idx val="0"/>
              <c:layout>
                <c:manualLayout>
                  <c:x val="-8.600340497978301E-2"/>
                  <c:y val="1.587301587301587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54-4851-BA04-467E2688754B}"/>
                </c:ext>
              </c:extLst>
            </c:dLbl>
            <c:dLbl>
              <c:idx val="1"/>
              <c:layout>
                <c:manualLayout>
                  <c:x val="-2.7265375611832305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54-4851-BA04-467E2688754B}"/>
                </c:ext>
              </c:extLst>
            </c:dLbl>
            <c:dLbl>
              <c:idx val="2"/>
              <c:layout>
                <c:manualLayout>
                  <c:x val="0.16574661275448677"/>
                  <c:y val="-0.1869047619047619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54-4851-BA04-467E2688754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14078.6</c:v>
                </c:pt>
                <c:pt idx="1">
                  <c:v>8908.4</c:v>
                </c:pt>
                <c:pt idx="2">
                  <c:v>172358.7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54-4851-BA04-467E2688754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963768115942084"/>
          <c:y val="0.19583333333333341"/>
          <c:w val="0.30072463768115942"/>
          <c:h val="0.691666666666666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D0D8-4F5D-B797-66E58572D78C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0D8-4F5D-B797-66E58572D78C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D0D8-4F5D-B797-66E58572D78C}"/>
              </c:ext>
            </c:extLst>
          </c:dPt>
          <c:dLbls>
            <c:dLbl>
              <c:idx val="0"/>
              <c:layout>
                <c:manualLayout>
                  <c:x val="-0.10115542622389592"/>
                  <c:y val="8.333333333333333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0D8-4F5D-B797-66E58572D78C}"/>
                </c:ext>
              </c:extLst>
            </c:dLbl>
            <c:dLbl>
              <c:idx val="1"/>
              <c:layout>
                <c:manualLayout>
                  <c:x val="-1.0162044961771083E-2"/>
                  <c:y val="1.03077427821522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D8-4F5D-B797-66E58572D78C}"/>
                </c:ext>
              </c:extLst>
            </c:dLbl>
            <c:dLbl>
              <c:idx val="2"/>
              <c:layout>
                <c:manualLayout>
                  <c:x val="0.16145897523679098"/>
                  <c:y val="-0.1545833333333333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0D8-4F5D-B797-66E58572D78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25192</c:v>
                </c:pt>
                <c:pt idx="1">
                  <c:v>9254.7000000000007</c:v>
                </c:pt>
                <c:pt idx="2">
                  <c:v>178838.8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D8-4F5D-B797-66E58572D78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683760683760735"/>
          <c:y val="0.12083149606299211"/>
          <c:w val="0.35470085470085488"/>
          <c:h val="0.691666666666666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94E8-4B82-B855-CDD9A7251DC8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94E8-4B82-B855-CDD9A7251DC8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94E8-4B82-B855-CDD9A7251DC8}"/>
              </c:ext>
            </c:extLst>
          </c:dPt>
          <c:dLbls>
            <c:dLbl>
              <c:idx val="0"/>
              <c:layout>
                <c:manualLayout>
                  <c:x val="-8.2078874756040116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E8-4B82-B855-CDD9A7251DC8}"/>
                </c:ext>
              </c:extLst>
            </c:dLbl>
            <c:dLbl>
              <c:idx val="1"/>
              <c:layout>
                <c:manualLayout>
                  <c:x val="-5.1356080489939537E-3"/>
                  <c:y val="2.7964167522537943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E8-4B82-B855-CDD9A7251DC8}"/>
                </c:ext>
              </c:extLst>
            </c:dLbl>
            <c:dLbl>
              <c:idx val="2"/>
              <c:layout>
                <c:manualLayout>
                  <c:x val="0.15508984453866342"/>
                  <c:y val="-0.2541013351591920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E8-4B82-B855-CDD9A7251DC8}"/>
                </c:ext>
              </c:extLst>
            </c:dLbl>
            <c:dLbl>
              <c:idx val="3"/>
              <c:layout>
                <c:manualLayout>
                  <c:x val="8.0759135877238276E-4"/>
                  <c:y val="6.521739130434782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E8-4B82-B855-CDD9A7251DC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23334.1</c:v>
                </c:pt>
                <c:pt idx="1">
                  <c:v>8571.1</c:v>
                </c:pt>
                <c:pt idx="2">
                  <c:v>166080.70000000001</c:v>
                </c:pt>
                <c:pt idx="3">
                  <c:v>7853.4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E8-4B82-B855-CDD9A7251DC8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358162126285932E-2"/>
          <c:y val="9.9899051080153643E-4"/>
          <c:w val="0.96726190476190177"/>
          <c:h val="0.86866704161980102"/>
        </c:manualLayout>
      </c:layout>
      <c:areaChart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4.9070185671235521E-2"/>
                  <c:y val="5.95238095238106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AF3-417A-9C1E-70761AE6BA4C}"/>
                </c:ext>
              </c:extLst>
            </c:dLbl>
            <c:dLbl>
              <c:idx val="1"/>
              <c:layout>
                <c:manualLayout>
                  <c:x val="-2.1494766857846474E-3"/>
                  <c:y val="1.488095238095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F3-417A-9C1E-70761AE6BA4C}"/>
                </c:ext>
              </c:extLst>
            </c:dLbl>
            <c:dLbl>
              <c:idx val="2"/>
              <c:layout>
                <c:manualLayout>
                  <c:x val="-1.0820777032500584E-2"/>
                  <c:y val="1.488095238095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AF3-417A-9C1E-70761AE6BA4C}"/>
                </c:ext>
              </c:extLst>
            </c:dLbl>
            <c:dLbl>
              <c:idx val="3"/>
              <c:layout>
                <c:manualLayout>
                  <c:x val="-2.9118952723502154E-2"/>
                  <c:y val="1.7857142857142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F3-417A-9C1E-70761AE6BA4C}"/>
                </c:ext>
              </c:extLst>
            </c:dLbl>
            <c:dLbl>
              <c:idx val="4"/>
              <c:layout>
                <c:manualLayout>
                  <c:x val="-3.4979423868312758E-2"/>
                  <c:y val="1.4880952380952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 год (отчет)</c:v>
                </c:pt>
                <c:pt idx="1">
                  <c:v>2024 год (план)</c:v>
                </c:pt>
                <c:pt idx="2">
                  <c:v>2025 год</c:v>
                </c:pt>
                <c:pt idx="3">
                  <c:v>2026 год</c:v>
                </c:pt>
                <c:pt idx="4">
                  <c:v>2027 год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2214</c:v>
                </c:pt>
                <c:pt idx="1">
                  <c:v>3189.6</c:v>
                </c:pt>
                <c:pt idx="2">
                  <c:v>3415.5</c:v>
                </c:pt>
                <c:pt idx="3">
                  <c:v>3549</c:v>
                </c:pt>
                <c:pt idx="4">
                  <c:v>3687.5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AF3-417A-9C1E-70761AE6BA4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5.2699199637082382E-2"/>
                  <c:y val="-2.2835583052118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AF3-417A-9C1E-70761AE6BA4C}"/>
                </c:ext>
              </c:extLst>
            </c:dLbl>
            <c:dLbl>
              <c:idx val="1"/>
              <c:layout>
                <c:manualLayout>
                  <c:x val="1.3777907391205352E-3"/>
                  <c:y val="-1.6071428571428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F3-417A-9C1E-70761AE6BA4C}"/>
                </c:ext>
              </c:extLst>
            </c:dLbl>
            <c:dLbl>
              <c:idx val="2"/>
              <c:layout>
                <c:manualLayout>
                  <c:x val="-9.6267133275007282E-3"/>
                  <c:y val="-1.6666666666666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AF3-417A-9C1E-70761AE6BA4C}"/>
                </c:ext>
              </c:extLst>
            </c:dLbl>
            <c:dLbl>
              <c:idx val="3"/>
              <c:layout>
                <c:manualLayout>
                  <c:x val="-2.3883056284631238E-2"/>
                  <c:y val="-3.1764154480689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AF3-417A-9C1E-70761AE6BA4C}"/>
                </c:ext>
              </c:extLst>
            </c:dLbl>
            <c:dLbl>
              <c:idx val="4"/>
              <c:layout>
                <c:manualLayout>
                  <c:x val="-4.4532581575451216E-2"/>
                  <c:y val="-2.6028074615673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 год (отчет)</c:v>
                </c:pt>
                <c:pt idx="1">
                  <c:v>2024 год (план)</c:v>
                </c:pt>
                <c:pt idx="2">
                  <c:v>2025 год</c:v>
                </c:pt>
                <c:pt idx="3">
                  <c:v>2026 год</c:v>
                </c:pt>
                <c:pt idx="4">
                  <c:v>2027 год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>
                  <c:v>1204.3</c:v>
                </c:pt>
                <c:pt idx="1">
                  <c:v>1785</c:v>
                </c:pt>
                <c:pt idx="2">
                  <c:v>2100</c:v>
                </c:pt>
                <c:pt idx="3">
                  <c:v>1530</c:v>
                </c:pt>
                <c:pt idx="4">
                  <c:v>1593.7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AF3-417A-9C1E-70761AE6BA4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6.1158906062668085E-2"/>
                  <c:y val="-2.6028308961379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AF3-417A-9C1E-70761AE6BA4C}"/>
                </c:ext>
              </c:extLst>
            </c:dLbl>
            <c:dLbl>
              <c:idx val="1"/>
              <c:layout>
                <c:manualLayout>
                  <c:x val="5.456401283172937E-3"/>
                  <c:y val="-2.2619047619047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AF3-417A-9C1E-70761AE6BA4C}"/>
                </c:ext>
              </c:extLst>
            </c:dLbl>
            <c:dLbl>
              <c:idx val="2"/>
              <c:layout>
                <c:manualLayout>
                  <c:x val="-8.5794368296555519E-3"/>
                  <c:y val="-1.4880952380952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AF3-417A-9C1E-70761AE6BA4C}"/>
                </c:ext>
              </c:extLst>
            </c:dLbl>
            <c:dLbl>
              <c:idx val="3"/>
              <c:layout>
                <c:manualLayout>
                  <c:x val="-2.4121869025631057E-2"/>
                  <c:y val="-1.8668916385451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AF3-417A-9C1E-70761AE6BA4C}"/>
                </c:ext>
              </c:extLst>
            </c:dLbl>
            <c:dLbl>
              <c:idx val="4"/>
              <c:layout>
                <c:manualLayout>
                  <c:x val="-3.292181069958848E-2"/>
                  <c:y val="-2.7814023247094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 год (отчет)</c:v>
                </c:pt>
                <c:pt idx="1">
                  <c:v>2024 год (план)</c:v>
                </c:pt>
                <c:pt idx="2">
                  <c:v>2025 год</c:v>
                </c:pt>
                <c:pt idx="3">
                  <c:v>2026 год</c:v>
                </c:pt>
                <c:pt idx="4">
                  <c:v>2027 год</c:v>
                </c:pt>
              </c:strCache>
            </c: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23433.5</c:v>
                </c:pt>
                <c:pt idx="1">
                  <c:v>23756</c:v>
                </c:pt>
                <c:pt idx="2">
                  <c:v>24923</c:v>
                </c:pt>
                <c:pt idx="3">
                  <c:v>25897.599999999999</c:v>
                </c:pt>
                <c:pt idx="4">
                  <c:v>26907.4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FAF3-417A-9C1E-70761AE6BA4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7.407407407407407E-2"/>
                  <c:y val="2.97619047619036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AF3-417A-9C1E-70761AE6BA4C}"/>
                </c:ext>
              </c:extLst>
            </c:dLbl>
            <c:dLbl>
              <c:idx val="1"/>
              <c:layout>
                <c:manualLayout>
                  <c:x val="2.0576131687242045E-3"/>
                  <c:y val="-1.488095238095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CC-4793-BF53-431446FF0FFC}"/>
                </c:ext>
              </c:extLst>
            </c:dLbl>
            <c:dLbl>
              <c:idx val="3"/>
              <c:layout>
                <c:manualLayout>
                  <c:x val="-3.4979423868312758E-2"/>
                  <c:y val="-5.95238095238095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AF3-417A-9C1E-70761AE6BA4C}"/>
                </c:ext>
              </c:extLst>
            </c:dLbl>
            <c:dLbl>
              <c:idx val="4"/>
              <c:layout>
                <c:manualLayout>
                  <c:x val="-3.4979423868312758E-2"/>
                  <c:y val="8.92857142857141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 год (отчет)</c:v>
                </c:pt>
                <c:pt idx="1">
                  <c:v>2024 год (план)</c:v>
                </c:pt>
                <c:pt idx="2">
                  <c:v>2025 год</c:v>
                </c:pt>
                <c:pt idx="3">
                  <c:v>2026 год</c:v>
                </c:pt>
                <c:pt idx="4">
                  <c:v>2027 год</c:v>
                </c:pt>
              </c:strCache>
            </c:strRef>
          </c:cat>
          <c:val>
            <c:numRef>
              <c:f>Лист1!$E$2:$E$6</c:f>
              <c:numCache>
                <c:formatCode>0.0</c:formatCode>
                <c:ptCount val="5"/>
                <c:pt idx="0">
                  <c:v>14215.5</c:v>
                </c:pt>
                <c:pt idx="1">
                  <c:v>27359.200000000001</c:v>
                </c:pt>
                <c:pt idx="2">
                  <c:v>22344</c:v>
                </c:pt>
                <c:pt idx="3">
                  <c:v>16785.2</c:v>
                </c:pt>
                <c:pt idx="4">
                  <c:v>17472.400000000001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FAF3-417A-9C1E-70761AE6BA4C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6.9958847736625515E-2"/>
                  <c:y val="-2.08333333333333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FAF3-417A-9C1E-70761AE6BA4C}"/>
                </c:ext>
              </c:extLst>
            </c:dLbl>
            <c:dLbl>
              <c:idx val="1"/>
              <c:layout>
                <c:manualLayout>
                  <c:x val="2.05761316872428E-3"/>
                  <c:y val="-2.3809523809523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CCC-4793-BF53-431446FF0FFC}"/>
                </c:ext>
              </c:extLst>
            </c:dLbl>
            <c:dLbl>
              <c:idx val="3"/>
              <c:layout>
                <c:manualLayout>
                  <c:x val="-2.8806584362139898E-2"/>
                  <c:y val="-1.488095238095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FAF3-417A-9C1E-70761AE6BA4C}"/>
                </c:ext>
              </c:extLst>
            </c:dLbl>
            <c:dLbl>
              <c:idx val="4"/>
              <c:layout>
                <c:manualLayout>
                  <c:x val="-4.7325102880658436E-2"/>
                  <c:y val="-1.488095238095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 год (отчет)</c:v>
                </c:pt>
                <c:pt idx="1">
                  <c:v>2024 год (план)</c:v>
                </c:pt>
                <c:pt idx="2">
                  <c:v>2025 год</c:v>
                </c:pt>
                <c:pt idx="3">
                  <c:v>2026 год</c:v>
                </c:pt>
                <c:pt idx="4">
                  <c:v>2027 год</c:v>
                </c:pt>
              </c:strCache>
            </c:strRef>
          </c:cat>
          <c:val>
            <c:numRef>
              <c:f>Лист1!$F$2:$F$6</c:f>
              <c:numCache>
                <c:formatCode>0.0</c:formatCode>
                <c:ptCount val="5"/>
                <c:pt idx="0">
                  <c:v>2680.9</c:v>
                </c:pt>
                <c:pt idx="1">
                  <c:v>4466.1000000000004</c:v>
                </c:pt>
                <c:pt idx="2">
                  <c:v>4589.1000000000004</c:v>
                </c:pt>
                <c:pt idx="3">
                  <c:v>3479.8</c:v>
                </c:pt>
                <c:pt idx="4">
                  <c:v>3624.1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FAF3-417A-9C1E-70761AE6BA4C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6.1728395061728392E-2"/>
                  <c:y val="-5.3571428571428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FAF3-417A-9C1E-70761AE6BA4C}"/>
                </c:ext>
              </c:extLst>
            </c:dLbl>
            <c:dLbl>
              <c:idx val="1"/>
              <c:layout>
                <c:manualLayout>
                  <c:x val="-1.9841269841269931E-3"/>
                  <c:y val="-2.61904761904761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FAF3-417A-9C1E-70761AE6BA4C}"/>
                </c:ext>
              </c:extLst>
            </c:dLbl>
            <c:dLbl>
              <c:idx val="2"/>
              <c:layout>
                <c:manualLayout>
                  <c:x val="-1.9841269841269931E-3"/>
                  <c:y val="-1.6666666666666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FAF3-417A-9C1E-70761AE6BA4C}"/>
                </c:ext>
              </c:extLst>
            </c:dLbl>
            <c:dLbl>
              <c:idx val="3"/>
              <c:layout>
                <c:manualLayout>
                  <c:x val="-2.2633744855967114E-2"/>
                  <c:y val="-1.96428571428571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FAF3-417A-9C1E-70761AE6BA4C}"/>
                </c:ext>
              </c:extLst>
            </c:dLbl>
            <c:dLbl>
              <c:idx val="4"/>
              <c:layout>
                <c:manualLayout>
                  <c:x val="-3.4979423868312758E-2"/>
                  <c:y val="-4.8809523809523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 год (отчет)</c:v>
                </c:pt>
                <c:pt idx="1">
                  <c:v>2024 год (план)</c:v>
                </c:pt>
                <c:pt idx="2">
                  <c:v>2025 год</c:v>
                </c:pt>
                <c:pt idx="3">
                  <c:v>2026 год</c:v>
                </c:pt>
                <c:pt idx="4">
                  <c:v>2027 год</c:v>
                </c:pt>
              </c:strCache>
            </c:strRef>
          </c:cat>
          <c:val>
            <c:numRef>
              <c:f>Лист1!$G$2:$G$6</c:f>
              <c:numCache>
                <c:formatCode>0.0</c:formatCode>
                <c:ptCount val="5"/>
                <c:pt idx="0">
                  <c:v>137924.4</c:v>
                </c:pt>
                <c:pt idx="1">
                  <c:v>190261.9</c:v>
                </c:pt>
                <c:pt idx="2">
                  <c:v>93901.4</c:v>
                </c:pt>
                <c:pt idx="3">
                  <c:v>92554.1</c:v>
                </c:pt>
                <c:pt idx="4">
                  <c:v>95853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FAF3-417A-9C1E-70761AE6BA4C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6.1728395061728392E-2"/>
                  <c:y val="3.3279199475065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FAF3-417A-9C1E-70761AE6BA4C}"/>
                </c:ext>
              </c:extLst>
            </c:dLbl>
            <c:dLbl>
              <c:idx val="1"/>
              <c:layout>
                <c:manualLayout>
                  <c:x val="-9.9756974822591722E-3"/>
                  <c:y val="2.8679696287964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FAF3-417A-9C1E-70761AE6BA4C}"/>
                </c:ext>
              </c:extLst>
            </c:dLbl>
            <c:dLbl>
              <c:idx val="2"/>
              <c:layout>
                <c:manualLayout>
                  <c:x val="-4.7214931466900726E-3"/>
                  <c:y val="3.7608033370828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FAF3-417A-9C1E-70761AE6BA4C}"/>
                </c:ext>
              </c:extLst>
            </c:dLbl>
            <c:dLbl>
              <c:idx val="3"/>
              <c:layout>
                <c:manualLayout>
                  <c:x val="-2.5297624833932796E-2"/>
                  <c:y val="2.6515044994375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FAF3-417A-9C1E-70761AE6BA4C}"/>
                </c:ext>
              </c:extLst>
            </c:dLbl>
            <c:dLbl>
              <c:idx val="4"/>
              <c:layout>
                <c:manualLayout>
                  <c:x val="-5.9138070704124954E-2"/>
                  <c:y val="1.7586473565804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 год (отчет)</c:v>
                </c:pt>
                <c:pt idx="1">
                  <c:v>2024 год (план)</c:v>
                </c:pt>
                <c:pt idx="2">
                  <c:v>2025 год</c:v>
                </c:pt>
                <c:pt idx="3">
                  <c:v>2026 год</c:v>
                </c:pt>
                <c:pt idx="4">
                  <c:v>2027 год</c:v>
                </c:pt>
              </c:strCache>
            </c:strRef>
          </c:cat>
          <c:val>
            <c:numRef>
              <c:f>Лист1!$H$2:$H$6</c:f>
              <c:numCache>
                <c:formatCode>0.0</c:formatCode>
                <c:ptCount val="5"/>
                <c:pt idx="0">
                  <c:v>448.4</c:v>
                </c:pt>
                <c:pt idx="1">
                  <c:v>642.79999999999995</c:v>
                </c:pt>
                <c:pt idx="2">
                  <c:v>680</c:v>
                </c:pt>
                <c:pt idx="3">
                  <c:v>699.7</c:v>
                </c:pt>
                <c:pt idx="4">
                  <c:v>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FAF3-417A-9C1E-70761AE6BA4C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7.3761705712711831E-2"/>
                  <c:y val="-1.10929883764529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FAF3-417A-9C1E-70761AE6BA4C}"/>
                </c:ext>
              </c:extLst>
            </c:dLbl>
            <c:dLbl>
              <c:idx val="1"/>
              <c:layout>
                <c:manualLayout>
                  <c:x val="-5.327111888791679E-4"/>
                  <c:y val="-2.0833333333333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FAF3-417A-9C1E-70761AE6BA4C}"/>
                </c:ext>
              </c:extLst>
            </c:dLbl>
            <c:dLbl>
              <c:idx val="2"/>
              <c:layout>
                <c:manualLayout>
                  <c:x val="6.907747642655779E-3"/>
                  <c:y val="-2.6785714285714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FAF3-417A-9C1E-70761AE6BA4C}"/>
                </c:ext>
              </c:extLst>
            </c:dLbl>
            <c:dLbl>
              <c:idx val="3"/>
              <c:layout>
                <c:manualLayout>
                  <c:x val="-2.7851333398140072E-2"/>
                  <c:y val="-2.89501312335957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FAF3-417A-9C1E-70761AE6BA4C}"/>
                </c:ext>
              </c:extLst>
            </c:dLbl>
            <c:dLbl>
              <c:idx val="4"/>
              <c:layout>
                <c:manualLayout>
                  <c:x val="-6.9958847736625515E-2"/>
                  <c:y val="-3.11147825271840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 год (отчет)</c:v>
                </c:pt>
                <c:pt idx="1">
                  <c:v>2024 год (план)</c:v>
                </c:pt>
                <c:pt idx="2">
                  <c:v>2025 год</c:v>
                </c:pt>
                <c:pt idx="3">
                  <c:v>2026 год</c:v>
                </c:pt>
                <c:pt idx="4">
                  <c:v>2027 год</c:v>
                </c:pt>
              </c:strCache>
            </c:strRef>
          </c:cat>
          <c:val>
            <c:numRef>
              <c:f>Лист1!$I$2:$I$6</c:f>
              <c:numCache>
                <c:formatCode>0.0</c:formatCode>
                <c:ptCount val="5"/>
                <c:pt idx="0">
                  <c:v>7.7</c:v>
                </c:pt>
                <c:pt idx="1">
                  <c:v>11.1</c:v>
                </c:pt>
                <c:pt idx="2">
                  <c:v>11.6</c:v>
                </c:pt>
                <c:pt idx="3">
                  <c:v>12.1</c:v>
                </c:pt>
                <c:pt idx="4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FAF3-417A-9C1E-70761AE6BA4C}"/>
            </c:ext>
          </c:extLst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7.2934934059168635E-2"/>
                  <c:y val="2.9761904761904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FAF3-417A-9C1E-70761AE6BA4C}"/>
                </c:ext>
              </c:extLst>
            </c:dLbl>
            <c:dLbl>
              <c:idx val="1"/>
              <c:layout>
                <c:manualLayout>
                  <c:x val="-2.9761904761904812E-3"/>
                  <c:y val="2.38095238095238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FAF3-417A-9C1E-70761AE6BA4C}"/>
                </c:ext>
              </c:extLst>
            </c:dLbl>
            <c:dLbl>
              <c:idx val="2"/>
              <c:layout>
                <c:manualLayout>
                  <c:x val="5.9523809523809521E-3"/>
                  <c:y val="-7.14285714285715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FAF3-417A-9C1E-70761AE6BA4C}"/>
                </c:ext>
              </c:extLst>
            </c:dLbl>
            <c:dLbl>
              <c:idx val="3"/>
              <c:layout>
                <c:manualLayout>
                  <c:x val="-2.2633744855967114E-2"/>
                  <c:y val="-2.8138592050993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FAF3-417A-9C1E-70761AE6BA4C}"/>
                </c:ext>
              </c:extLst>
            </c:dLbl>
            <c:dLbl>
              <c:idx val="4"/>
              <c:layout>
                <c:manualLayout>
                  <c:x val="-4.8813227050322518E-2"/>
                  <c:y val="-2.261904761904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 год (отчет)</c:v>
                </c:pt>
                <c:pt idx="1">
                  <c:v>2024 год (план)</c:v>
                </c:pt>
                <c:pt idx="2">
                  <c:v>2025 год</c:v>
                </c:pt>
                <c:pt idx="3">
                  <c:v>2026 год</c:v>
                </c:pt>
                <c:pt idx="4">
                  <c:v>2027 год</c:v>
                </c:pt>
              </c:strCache>
            </c:strRef>
          </c:cat>
          <c:val>
            <c:numRef>
              <c:f>Лист1!$J$2:$J$6</c:f>
              <c:numCache>
                <c:formatCode>0.0</c:formatCode>
                <c:ptCount val="5"/>
                <c:pt idx="0">
                  <c:v>37452.199999999997</c:v>
                </c:pt>
                <c:pt idx="1">
                  <c:v>62558.400000000001</c:v>
                </c:pt>
                <c:pt idx="2">
                  <c:v>57970.1</c:v>
                </c:pt>
                <c:pt idx="3">
                  <c:v>59613.3</c:v>
                </c:pt>
                <c:pt idx="4">
                  <c:v>61917.599999999999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1-FAF3-417A-9C1E-70761AE6BA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0167168"/>
        <c:axId val="130168704"/>
      </c:areaChart>
      <c:catAx>
        <c:axId val="130167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168704"/>
        <c:crosses val="autoZero"/>
        <c:auto val="1"/>
        <c:lblAlgn val="ctr"/>
        <c:lblOffset val="100"/>
        <c:noMultiLvlLbl val="0"/>
      </c:catAx>
      <c:valAx>
        <c:axId val="13016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167168"/>
        <c:crosses val="autoZero"/>
        <c:crossBetween val="midCat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zero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724137931034524E-2"/>
          <c:y val="0"/>
          <c:w val="0.93678160919540265"/>
          <c:h val="0.858123359580052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aseline="0" dirty="0" smtClean="0"/>
                      <a:t>57 877</a:t>
                    </a:r>
                    <a:r>
                      <a:rPr lang="en-US" dirty="0" smtClean="0"/>
                      <a:t>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5A-4419-A5E1-473CDF9D092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 dirty="0" smtClean="0"/>
                      <a:t>59 519</a:t>
                    </a:r>
                    <a:r>
                      <a:rPr lang="en-US" dirty="0" smtClean="0"/>
                      <a:t>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5A-4419-A5E1-473CDF9D092C}"/>
                </c:ext>
              </c:extLst>
            </c:dLbl>
            <c:dLbl>
              <c:idx val="2"/>
              <c:layout>
                <c:manualLayout>
                  <c:x val="2.8735632183906992E-3"/>
                  <c:y val="8.1300813008129344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61 821</a:t>
                    </a:r>
                    <a:r>
                      <a:rPr lang="en-US" dirty="0" smtClean="0"/>
                      <a:t>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5A-4419-A5E1-473CDF9D09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57877.599999999999</c:v>
                </c:pt>
                <c:pt idx="1">
                  <c:v>59519.1</c:v>
                </c:pt>
                <c:pt idx="2">
                  <c:v>61821.7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5A-4419-A5E1-473CDF9D092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8735632183908046E-3"/>
                  <c:y val="-2.8124959989757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05A-4419-A5E1-473CDF9D092C}"/>
                </c:ext>
              </c:extLst>
            </c:dLbl>
            <c:dLbl>
              <c:idx val="1"/>
              <c:layout>
                <c:manualLayout>
                  <c:x val="-5.7473527016019552E-3"/>
                  <c:y val="-3.9380001280327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05A-4419-A5E1-473CDF9D092C}"/>
                </c:ext>
              </c:extLst>
            </c:dLbl>
            <c:dLbl>
              <c:idx val="2"/>
              <c:layout>
                <c:manualLayout>
                  <c:x val="2.8733369535704589E-3"/>
                  <c:y val="-2.6880161321298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05A-4419-A5E1-473CDF9D09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50</c:v>
                </c:pt>
                <c:pt idx="1">
                  <c:v>50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05A-4419-A5E1-473CDF9D092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8735632183908046E-3"/>
                  <c:y val="7.11382113821139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05A-4419-A5E1-473CDF9D092C}"/>
                </c:ext>
              </c:extLst>
            </c:dLbl>
            <c:dLbl>
              <c:idx val="1"/>
              <c:layout>
                <c:manualLayout>
                  <c:x val="-2.8735632183908046E-3"/>
                  <c:y val="3.048780487804878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44,2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05A-4419-A5E1-473CDF9D092C}"/>
                </c:ext>
              </c:extLst>
            </c:dLbl>
            <c:dLbl>
              <c:idx val="2"/>
              <c:layout>
                <c:manualLayout>
                  <c:x val="5.746900171961263E-3"/>
                  <c:y val="9.70520453236027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05A-4419-A5E1-473CDF9D09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 formatCode="General">
                  <c:v>42.5</c:v>
                </c:pt>
                <c:pt idx="1">
                  <c:v>44.2</c:v>
                </c:pt>
                <c:pt idx="2" formatCode="General">
                  <c:v>45.9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05A-4419-A5E1-473CDF9D09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133389696"/>
        <c:axId val="133399680"/>
      </c:barChart>
      <c:catAx>
        <c:axId val="1333896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3399680"/>
        <c:crosses val="autoZero"/>
        <c:auto val="1"/>
        <c:lblAlgn val="ctr"/>
        <c:lblOffset val="100"/>
        <c:noMultiLvlLbl val="0"/>
      </c:catAx>
      <c:valAx>
        <c:axId val="13339968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133389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97708333333333364"/>
          <c:h val="0.8057572749058541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7500000000000006E-2"/>
                  <c:y val="-0.1217391304347827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11,6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тыс.руб.</a:t>
                    </a:r>
                  </a:p>
                </c:rich>
              </c:tx>
              <c:spPr>
                <a:solidFill>
                  <a:schemeClr val="bg1"/>
                </a:solidFill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D1-4DF6-8AB1-0CF32AFBD98F}"/>
                </c:ext>
              </c:extLst>
            </c:dLbl>
            <c:dLbl>
              <c:idx val="1"/>
              <c:layout>
                <c:manualLayout>
                  <c:x val="4.3749999999999997E-2"/>
                  <c:y val="-6.0869565217391314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12,1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тыс.руб.</a:t>
                    </a:r>
                    <a:endParaRPr lang="ru-RU" dirty="0"/>
                  </a:p>
                </c:rich>
              </c:tx>
              <c:spPr>
                <a:solidFill>
                  <a:schemeClr val="bg1"/>
                </a:solidFill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8D1-4DF6-8AB1-0CF32AFBD98F}"/>
                </c:ext>
              </c:extLst>
            </c:dLbl>
            <c:dLbl>
              <c:idx val="2"/>
              <c:layout>
                <c:manualLayout>
                  <c:x val="1.6856060606060656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12,5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тыс. руб.</a:t>
                    </a:r>
                    <a:endParaRPr lang="ru-RU" dirty="0"/>
                  </a:p>
                </c:rich>
              </c:tx>
              <c:spPr>
                <a:solidFill>
                  <a:schemeClr val="bg1"/>
                </a:solidFill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8D1-4DF6-8AB1-0CF32AFBD98F}"/>
                </c:ext>
              </c:extLst>
            </c:dLbl>
            <c:spPr>
              <a:solidFill>
                <a:schemeClr val="accent5">
                  <a:lumMod val="75000"/>
                </a:schemeClr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0.0">
                  <c:v>11.6</c:v>
                </c:pt>
                <c:pt idx="1">
                  <c:v>12.1</c:v>
                </c:pt>
                <c:pt idx="2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D1-4DF6-8AB1-0CF32AFBD9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4-98D1-4DF6-8AB1-0CF32AFBD9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135760128"/>
        <c:axId val="135778304"/>
        <c:axId val="0"/>
      </c:bar3DChart>
      <c:catAx>
        <c:axId val="1357601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5778304"/>
        <c:crosses val="autoZero"/>
        <c:auto val="1"/>
        <c:lblAlgn val="ctr"/>
        <c:lblOffset val="100"/>
        <c:noMultiLvlLbl val="0"/>
      </c:catAx>
      <c:valAx>
        <c:axId val="13577830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1357601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0648950131233595"/>
          <c:w val="1"/>
          <c:h val="0.692956838728493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aseline="0" dirty="0" smtClean="0"/>
                      <a:t>73 388</a:t>
                    </a:r>
                    <a:r>
                      <a:rPr lang="en-US" dirty="0" smtClean="0"/>
                      <a:t>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65-4C47-BB3F-79D0D0A625E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71 235,4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65-4C47-BB3F-79D0D0A625E3}"/>
                </c:ext>
              </c:extLst>
            </c:dLbl>
            <c:dLbl>
              <c:idx val="2"/>
              <c:layout>
                <c:manualLayout>
                  <c:x val="7.246376811594235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73 702</a:t>
                    </a:r>
                    <a:r>
                      <a:rPr lang="en-US" dirty="0" smtClean="0"/>
                      <a:t>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65-4C47-BB3F-79D0D0A625E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#,##0.0">
                  <c:v>63034.9</c:v>
                </c:pt>
                <c:pt idx="1">
                  <c:v>71235.399999999994</c:v>
                </c:pt>
                <c:pt idx="2">
                  <c:v>73702.3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65-4C47-BB3F-79D0D0A625E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20 513,1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465-4C47-BB3F-79D0D0A625E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 dirty="0" smtClean="0"/>
                      <a:t>21 318,7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465-4C47-BB3F-79D0D0A625E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aseline="0" dirty="0" smtClean="0"/>
                      <a:t>22 150,7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465-4C47-BB3F-79D0D0A625E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20513.099999999999</c:v>
                </c:pt>
                <c:pt idx="1">
                  <c:v>21318.7</c:v>
                </c:pt>
                <c:pt idx="2">
                  <c:v>22150.7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465-4C47-BB3F-79D0D0A625E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40138368"/>
        <c:axId val="140139904"/>
      </c:barChart>
      <c:catAx>
        <c:axId val="140138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40139904"/>
        <c:crosses val="autoZero"/>
        <c:auto val="1"/>
        <c:lblAlgn val="ctr"/>
        <c:lblOffset val="100"/>
        <c:noMultiLvlLbl val="0"/>
      </c:catAx>
      <c:valAx>
        <c:axId val="14013990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one"/>
        <c:crossAx val="1401383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6.8965517241379309E-2"/>
          <c:w val="0.92810457516339873"/>
          <c:h val="0.8735632183908046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3168-4C71-8FC6-38FFDF8A6AA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3168-4C71-8FC6-38FFDF8A6AA1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sz="1200" dirty="0" smtClean="0"/>
                      <a:t>7020,0</a:t>
                    </a:r>
                    <a:endParaRPr lang="en-US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68-4C71-8FC6-38FFDF8A6A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69.099999999999994</c:v>
                </c:pt>
                <c:pt idx="1">
                  <c:v>7020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68-4C71-8FC6-38FFDF8A6AA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38125312"/>
        <c:axId val="138126848"/>
      </c:barChart>
      <c:catAx>
        <c:axId val="13812531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one"/>
        <c:crossAx val="138126848"/>
        <c:crosses val="autoZero"/>
        <c:auto val="1"/>
        <c:lblAlgn val="ctr"/>
        <c:lblOffset val="100"/>
        <c:noMultiLvlLbl val="0"/>
      </c:catAx>
      <c:valAx>
        <c:axId val="138126848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one"/>
        <c:crossAx val="1381253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027027027027202E-2"/>
          <c:y val="6.6265060240963861E-2"/>
          <c:w val="0.97297297297297303"/>
          <c:h val="0.8674698795180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0-8F66-454F-89B8-3D0A0A7C5C03}"/>
              </c:ext>
            </c:extLst>
          </c:dPt>
          <c:dLbls>
            <c:dLbl>
              <c:idx val="1"/>
              <c:layout>
                <c:manualLayout>
                  <c:x val="4.7615298087739033E-3"/>
                  <c:y val="6.024096385542180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3408</a:t>
                    </a:r>
                    <a:r>
                      <a:rPr lang="en-US" baseline="0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F66-454F-89B8-3D0A0A7C5C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71.8</c:v>
                </c:pt>
                <c:pt idx="1">
                  <c:v>3408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66-454F-89B8-3D0A0A7C5C0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40189056"/>
        <c:axId val="140354688"/>
      </c:barChart>
      <c:catAx>
        <c:axId val="140189056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one"/>
        <c:crossAx val="140354688"/>
        <c:crosses val="autoZero"/>
        <c:auto val="1"/>
        <c:lblAlgn val="ctr"/>
        <c:lblOffset val="100"/>
        <c:noMultiLvlLbl val="0"/>
      </c:catAx>
      <c:valAx>
        <c:axId val="14035468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1401890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045045045045043E-2"/>
          <c:y val="7.407407407407407E-2"/>
          <c:w val="0.90090090090090091"/>
          <c:h val="0.8641975308641974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0-5586-47C2-A035-1338BAB681A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5586-47C2-A035-1338BAB681A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74,6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586-47C2-A035-1338BAB681A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3549,5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86-47C2-A035-1338BAB681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74.599999999999994</c:v>
                </c:pt>
                <c:pt idx="1">
                  <c:v>3549.5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86-47C2-A035-1338BAB681A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40405376"/>
        <c:axId val="140407168"/>
      </c:barChart>
      <c:catAx>
        <c:axId val="140405376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one"/>
        <c:crossAx val="140407168"/>
        <c:crosses val="autoZero"/>
        <c:auto val="1"/>
        <c:lblAlgn val="ctr"/>
        <c:lblOffset val="100"/>
        <c:noMultiLvlLbl val="0"/>
      </c:catAx>
      <c:valAx>
        <c:axId val="14040716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1404053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7619047619047623E-2"/>
          <c:y val="4.2017909526015224E-3"/>
          <c:w val="0.912698412698419"/>
          <c:h val="0.8690476190476196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0-9A86-415C-87E7-D7A30645434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9A86-415C-87E7-D7A30645434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B5EF-4D77-86DE-7F4FCBC61A30}"/>
              </c:ext>
            </c:extLst>
          </c:dPt>
          <c:dLbls>
            <c:dLbl>
              <c:idx val="0"/>
              <c:layout>
                <c:manualLayout>
                  <c:x val="0.10714285714285714"/>
                  <c:y val="-2.7749922803767178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sz="1400" baseline="0" dirty="0" smtClean="0"/>
                      <a:t>10 970,0</a:t>
                    </a:r>
                    <a:endParaRPr 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02793400824896"/>
                      <c:h val="8.911764705882352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A86-415C-87E7-D7A306454344}"/>
                </c:ext>
              </c:extLst>
            </c:dLbl>
            <c:dLbl>
              <c:idx val="1"/>
              <c:layout>
                <c:manualLayout>
                  <c:x val="6.9444600674915632E-2"/>
                  <c:y val="-3.7464875714065156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sz="1400" baseline="0" dirty="0" smtClean="0"/>
                      <a:t>7 000,0</a:t>
                    </a:r>
                    <a:endParaRPr 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125015623047117"/>
                      <c:h val="0.118529411764705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A86-415C-87E7-D7A306454344}"/>
                </c:ext>
              </c:extLst>
            </c:dLbl>
            <c:dLbl>
              <c:idx val="2"/>
              <c:layout>
                <c:manualLayout>
                  <c:x val="3.1746031746031599E-2"/>
                  <c:y val="-4.9019607843137254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/>
                    </a:pPr>
                    <a:fld id="{8857C10D-113D-461E-8194-01E63613D537}" type="VALUE">
                      <a:rPr lang="en-US" smtClean="0"/>
                      <a:pPr>
                        <a:defRPr sz="1400"/>
                      </a:pPr>
                      <a:t>[ЗНАЧЕНИЕ]</a:t>
                    </a:fld>
                    <a:r>
                      <a:rPr lang="en-US" dirty="0" smtClean="0"/>
                      <a:t>,0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5EF-4D77-86DE-7F4FCBC61A3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10970</c:v>
                </c:pt>
                <c:pt idx="1">
                  <c:v>7000</c:v>
                </c:pt>
                <c:pt idx="2" formatCode="General">
                  <c:v>4374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86-415C-87E7-D7A30645434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shape val="box"/>
        <c:axId val="137398912"/>
        <c:axId val="137405952"/>
        <c:axId val="0"/>
      </c:bar3DChart>
      <c:catAx>
        <c:axId val="13739891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one"/>
        <c:crossAx val="137405952"/>
        <c:crosses val="autoZero"/>
        <c:auto val="1"/>
        <c:lblAlgn val="ctr"/>
        <c:lblOffset val="100"/>
        <c:noMultiLvlLbl val="0"/>
      </c:catAx>
      <c:valAx>
        <c:axId val="13740595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37398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7619005010737292E-2"/>
          <c:y val="2.9761318897637795E-3"/>
          <c:w val="0.91269841269841967"/>
          <c:h val="0.8690476190476196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0-1C14-467F-91C7-C8CF7B03941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C14-467F-91C7-C8CF7B03941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FFF6-4D65-98CE-9771E081807A}"/>
              </c:ext>
            </c:extLst>
          </c:dPt>
          <c:dLbls>
            <c:dLbl>
              <c:idx val="0"/>
              <c:layout>
                <c:manualLayout>
                  <c:x val="0.10155124075399666"/>
                  <c:y val="-0.29836327099737531"/>
                </c:manualLayout>
              </c:layout>
              <c:tx>
                <c:rich>
                  <a:bodyPr/>
                  <a:lstStyle/>
                  <a:p>
                    <a:r>
                      <a:rPr lang="en-US" sz="1400" baseline="0" dirty="0" smtClean="0"/>
                      <a:t>6 840</a:t>
                    </a:r>
                    <a:r>
                      <a:rPr lang="en-US" sz="1400" dirty="0" smtClean="0"/>
                      <a:t>,0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C14-467F-91C7-C8CF7B039415}"/>
                </c:ext>
              </c:extLst>
            </c:dLbl>
            <c:dLbl>
              <c:idx val="1"/>
              <c:layout>
                <c:manualLayout>
                  <c:x val="8.2250954426151282E-2"/>
                  <c:y val="-0.28453822178477689"/>
                </c:manualLayout>
              </c:layout>
              <c:tx>
                <c:rich>
                  <a:bodyPr/>
                  <a:lstStyle/>
                  <a:p>
                    <a:r>
                      <a:rPr lang="en-US" sz="1400" baseline="0" dirty="0" smtClean="0"/>
                      <a:t>5 400</a:t>
                    </a:r>
                    <a:r>
                      <a:rPr lang="en-US" sz="1400" dirty="0" smtClean="0"/>
                      <a:t>,0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14-467F-91C7-C8CF7B039415}"/>
                </c:ext>
              </c:extLst>
            </c:dLbl>
            <c:dLbl>
              <c:idx val="2"/>
              <c:layout>
                <c:manualLayout>
                  <c:x val="5.6818181818181816E-2"/>
                  <c:y val="-0.2968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FF6-4D65-98CE-9771E081807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6555</c:v>
                </c:pt>
                <c:pt idx="1">
                  <c:v>4950</c:v>
                </c:pt>
                <c:pt idx="2" formatCode="General">
                  <c:v>4545.2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14-467F-91C7-C8CF7B0394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shape val="box"/>
        <c:axId val="139874304"/>
        <c:axId val="139875840"/>
        <c:axId val="0"/>
      </c:bar3DChart>
      <c:catAx>
        <c:axId val="139874304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one"/>
        <c:crossAx val="139875840"/>
        <c:crosses val="autoZero"/>
        <c:auto val="1"/>
        <c:lblAlgn val="ctr"/>
        <c:lblOffset val="100"/>
        <c:noMultiLvlLbl val="0"/>
      </c:catAx>
      <c:valAx>
        <c:axId val="13987584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398743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809523809523812E-2"/>
          <c:y val="7.9364975211432029E-2"/>
          <c:w val="0.91269841269842034"/>
          <c:h val="0.8690476190476196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0-8092-4A34-9160-F884A8868CF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092-4A34-9160-F884A8868CF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0853-41E8-AEEF-01C3E589A1BA}"/>
              </c:ext>
            </c:extLst>
          </c:dPt>
          <c:dLbls>
            <c:dLbl>
              <c:idx val="0"/>
              <c:layout>
                <c:manualLayout>
                  <c:x val="8.3333020872390987E-2"/>
                  <c:y val="-2.6811388159813376E-2"/>
                </c:manualLayout>
              </c:layout>
              <c:tx>
                <c:rich>
                  <a:bodyPr/>
                  <a:lstStyle/>
                  <a:p>
                    <a:r>
                      <a:rPr lang="en-US" sz="1400" baseline="0" dirty="0" smtClean="0"/>
                      <a:t>7 125,0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92-4A34-9160-F884A8868CF0}"/>
                </c:ext>
              </c:extLst>
            </c:dLbl>
            <c:dLbl>
              <c:idx val="1"/>
              <c:layout>
                <c:manualLayout>
                  <c:x val="9.1269841269841195E-2"/>
                  <c:y val="-3.5002187226596676E-2"/>
                </c:manualLayout>
              </c:layout>
              <c:tx>
                <c:rich>
                  <a:bodyPr/>
                  <a:lstStyle/>
                  <a:p>
                    <a:r>
                      <a:rPr lang="en-US" sz="1400" baseline="0" dirty="0" smtClean="0"/>
                      <a:t>5 625,0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92-4A34-9160-F884A8868CF0}"/>
                </c:ext>
              </c:extLst>
            </c:dLbl>
            <c:dLbl>
              <c:idx val="2"/>
              <c:layout>
                <c:manualLayout>
                  <c:x val="5.9523809523809382E-2"/>
                  <c:y val="-3.70370370370370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853-41E8-AEEF-01C3E589A1B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6840</c:v>
                </c:pt>
                <c:pt idx="1">
                  <c:v>5400</c:v>
                </c:pt>
                <c:pt idx="2" formatCode="General">
                  <c:v>4722.3999999999996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92-4A34-9160-F884A8868CF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shape val="box"/>
        <c:axId val="140538624"/>
        <c:axId val="140540160"/>
        <c:axId val="0"/>
      </c:bar3DChart>
      <c:catAx>
        <c:axId val="140538624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one"/>
        <c:crossAx val="140540160"/>
        <c:crosses val="autoZero"/>
        <c:auto val="1"/>
        <c:lblAlgn val="ctr"/>
        <c:lblOffset val="100"/>
        <c:noMultiLvlLbl val="0"/>
      </c:catAx>
      <c:valAx>
        <c:axId val="14054016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405386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680365296803651E-2"/>
          <c:y val="6.5359477124183009E-3"/>
          <c:w val="0.94977168949771684"/>
          <c:h val="0.8055261962447002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1651,0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DE-40E4-8E1C-9C3E267D5BF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1588.9</c:v>
                </c:pt>
                <c:pt idx="1">
                  <c:v>1651</c:v>
                </c:pt>
                <c:pt idx="2">
                  <c:v>1715.4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D3-48C2-B597-C3893B340BE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1367F989-31CB-4F10-A793-87476B8EAA2F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2D3-48C2-B597-C3893B340BE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25192,0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D3-48C2-B597-C3893B340BE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23334.1</c:v>
                </c:pt>
                <c:pt idx="1">
                  <c:v>24246.6</c:v>
                </c:pt>
                <c:pt idx="2">
                  <c:v>25192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D3-48C2-B597-C3893B340B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21208192"/>
        <c:axId val="121218176"/>
      </c:barChart>
      <c:catAx>
        <c:axId val="12120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21218176"/>
        <c:crosses val="autoZero"/>
        <c:auto val="1"/>
        <c:lblAlgn val="ctr"/>
        <c:lblOffset val="100"/>
        <c:noMultiLvlLbl val="0"/>
      </c:catAx>
      <c:valAx>
        <c:axId val="1212181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212081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9382716049382873E-2"/>
          <c:w val="0.94761904761904892"/>
          <c:h val="0.8127289297171185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8.5714285714285715E-2"/>
                  <c:y val="-2.777777777777777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2 100,0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9E-4B2E-93DE-73EA7251E1D3}"/>
                </c:ext>
              </c:extLst>
            </c:dLbl>
            <c:dLbl>
              <c:idx val="1"/>
              <c:layout>
                <c:manualLayout>
                  <c:x val="5.4761904761904762E-2"/>
                  <c:y val="-4.012345679012345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en-US" dirty="0" smtClean="0"/>
                      <a:t>530,0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9E-4B2E-93DE-73EA7251E1D3}"/>
                </c:ext>
              </c:extLst>
            </c:dLbl>
            <c:dLbl>
              <c:idx val="2"/>
              <c:layout>
                <c:manualLayout>
                  <c:x val="6.6666666666666666E-2"/>
                  <c:y val="-4.320987654320987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en-US" dirty="0" smtClean="0"/>
                      <a:t>593,7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9E-4B2E-93DE-73EA7251E1D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 formatCode="#,##0.0">
                  <c:v>2100</c:v>
                </c:pt>
                <c:pt idx="1">
                  <c:v>1530</c:v>
                </c:pt>
                <c:pt idx="2">
                  <c:v>1593.7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9E-4B2E-93DE-73EA7251E1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121558528"/>
        <c:axId val="121560064"/>
        <c:axId val="0"/>
      </c:bar3DChart>
      <c:catAx>
        <c:axId val="12155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21560064"/>
        <c:crosses val="autoZero"/>
        <c:auto val="1"/>
        <c:lblAlgn val="ctr"/>
        <c:lblOffset val="100"/>
        <c:noMultiLvlLbl val="0"/>
      </c:catAx>
      <c:valAx>
        <c:axId val="121560064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1215585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3 415,5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EA-4642-90F4-F949971594E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3 549,0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EA-4642-90F4-F949971594E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3 687,5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0EA-4642-90F4-F949971594E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3415.5</c:v>
                </c:pt>
                <c:pt idx="1">
                  <c:v>3549</c:v>
                </c:pt>
                <c:pt idx="2">
                  <c:v>3687.5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EA-4642-90F4-F949971594E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21656448"/>
        <c:axId val="121657984"/>
      </c:barChart>
      <c:catAx>
        <c:axId val="12165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21657984"/>
        <c:crosses val="autoZero"/>
        <c:auto val="1"/>
        <c:lblAlgn val="ctr"/>
        <c:lblOffset val="100"/>
        <c:noMultiLvlLbl val="0"/>
      </c:catAx>
      <c:valAx>
        <c:axId val="121657984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one"/>
        <c:crossAx val="121656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368AF-5602-410E-8038-9C0302089B78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8B803-FE7B-483F-B46C-561CE62CB05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8B803-FE7B-483F-B46C-561CE62CB054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28663" y="132635"/>
            <a:ext cx="622896" cy="7886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0930" y="28447"/>
            <a:ext cx="7762138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9514" y="2214117"/>
            <a:ext cx="8284971" cy="2220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png"/><Relationship Id="rId7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6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image" Target="../media/image3.png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chart" Target="../charts/chart15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image" Target="../media/image3.pn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6.xml"/><Relationship Id="rId5" Type="http://schemas.openxmlformats.org/officeDocument/2006/relationships/image" Target="../media/image3.pn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9.xml"/><Relationship Id="rId3" Type="http://schemas.openxmlformats.org/officeDocument/2006/relationships/image" Target="../media/image40.jpeg"/><Relationship Id="rId7" Type="http://schemas.openxmlformats.org/officeDocument/2006/relationships/chart" Target="../charts/chart18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7.xml"/><Relationship Id="rId5" Type="http://schemas.openxmlformats.org/officeDocument/2006/relationships/image" Target="../media/image3.png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image" Target="../media/image3.png"/><Relationship Id="rId7" Type="http://schemas.openxmlformats.org/officeDocument/2006/relationships/image" Target="../media/image46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jpeg"/><Relationship Id="rId11" Type="http://schemas.openxmlformats.org/officeDocument/2006/relationships/image" Target="../media/image33.png"/><Relationship Id="rId5" Type="http://schemas.openxmlformats.org/officeDocument/2006/relationships/image" Target="../media/image44.jpeg"/><Relationship Id="rId10" Type="http://schemas.openxmlformats.org/officeDocument/2006/relationships/chart" Target="../charts/chart22.xml"/><Relationship Id="rId4" Type="http://schemas.openxmlformats.org/officeDocument/2006/relationships/image" Target="../media/image43.png"/><Relationship Id="rId9" Type="http://schemas.openxmlformats.org/officeDocument/2006/relationships/chart" Target="../charts/char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3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image" Target="../media/image3.png"/><Relationship Id="rId7" Type="http://schemas.openxmlformats.org/officeDocument/2006/relationships/image" Target="../media/image53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chart" Target="../charts/chart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hyperlink" Target="http://www.minfin.kirov.ru/" TargetMode="External"/><Relationship Id="rId7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minfin.kirov.ru/otkrytyy-byudzhet/dlya-grazhdan/dopolnitelnye-materialy/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://www.gov.spb.ru/" TargetMode="External"/><Relationship Id="rId10" Type="http://schemas.openxmlformats.org/officeDocument/2006/relationships/image" Target="../media/image61.jpeg"/><Relationship Id="rId4" Type="http://schemas.openxmlformats.org/officeDocument/2006/relationships/hyperlink" Target="http://minfin.ru/ru/" TargetMode="External"/><Relationship Id="rId9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depfin.kirov.ru" TargetMode="External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3.jpeg"/><Relationship Id="rId4" Type="http://schemas.openxmlformats.org/officeDocument/2006/relationships/hyperlink" Target="http://www.dachnoe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ma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04800"/>
            <a:ext cx="8109262" cy="623527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52400" y="76200"/>
            <a:ext cx="7620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63321" y="451530"/>
            <a:ext cx="100330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BB7B9">
              <a:alpha val="7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600200" y="304800"/>
            <a:ext cx="6018530" cy="1828706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algn="ctr">
              <a:lnSpc>
                <a:spcPts val="2800"/>
              </a:lnSpc>
              <a:spcBef>
                <a:spcPts val="260"/>
              </a:spcBef>
            </a:pPr>
            <a:r>
              <a:rPr sz="2400" b="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lang="ru-RU" sz="2400" b="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естная</a:t>
            </a:r>
            <a:r>
              <a:rPr lang="ru-RU" sz="2400" b="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Администрация Муниципального образования города федерального значения Санкт-Петербурга Муниципальный округ Дачное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533400" y="2209800"/>
            <a:ext cx="8284971" cy="2220595"/>
          </a:xfrm>
          <a:prstGeom prst="rect">
            <a:avLst/>
          </a:prstGeom>
        </p:spPr>
        <p:txBody>
          <a:bodyPr vert="horz" wrap="square" lIns="0" tIns="10383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0"/>
              </a:spcBef>
            </a:pPr>
            <a:r>
              <a:rPr sz="6600" dirty="0">
                <a:solidFill>
                  <a:srgbClr val="FFFFFF"/>
                </a:solidFill>
              </a:rPr>
              <a:t>БЮДЖЕТ</a:t>
            </a:r>
            <a:endParaRPr sz="6600" dirty="0"/>
          </a:p>
          <a:p>
            <a:pPr marL="3810" algn="ctr">
              <a:lnSpc>
                <a:spcPct val="100000"/>
              </a:lnSpc>
              <a:spcBef>
                <a:spcPts val="5"/>
              </a:spcBef>
            </a:pPr>
            <a:r>
              <a:rPr sz="6600" dirty="0">
                <a:solidFill>
                  <a:srgbClr val="FFFFFF"/>
                </a:solidFill>
              </a:rPr>
              <a:t>ДЛЯ</a:t>
            </a:r>
            <a:r>
              <a:rPr sz="6600" spc="-80" dirty="0">
                <a:solidFill>
                  <a:srgbClr val="FFFFFF"/>
                </a:solidFill>
              </a:rPr>
              <a:t> </a:t>
            </a:r>
            <a:r>
              <a:rPr sz="6600" dirty="0">
                <a:solidFill>
                  <a:srgbClr val="FFFFFF"/>
                </a:solidFill>
              </a:rPr>
              <a:t>ГРАЖДАН</a:t>
            </a:r>
            <a:endParaRPr sz="6600" dirty="0"/>
          </a:p>
        </p:txBody>
      </p:sp>
      <p:sp>
        <p:nvSpPr>
          <p:cNvPr id="7" name="object 7"/>
          <p:cNvSpPr txBox="1"/>
          <p:nvPr/>
        </p:nvSpPr>
        <p:spPr>
          <a:xfrm>
            <a:off x="1907539" y="4572000"/>
            <a:ext cx="5472430" cy="2243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К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Решению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МС МО Дачное</a:t>
            </a:r>
            <a:endParaRPr sz="20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Century Gothic"/>
                <a:cs typeface="Century Gothic"/>
              </a:rPr>
              <a:t>«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Century Gothic"/>
                <a:cs typeface="Century Gothic"/>
              </a:rPr>
              <a:t>бюджете</a:t>
            </a:r>
            <a:r>
              <a:rPr sz="2000" b="1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внутригородского Муниципального образования города федерального значения Санкт-Петербурга Муниципальный округ Дачное </a:t>
            </a:r>
            <a:r>
              <a:rPr sz="20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25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и на плановый период 2026 и 2027 годов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»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9514" y="2240852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9514" y="4473131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Рисунок 16" descr="Dahnoe_11_small[1]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152400"/>
            <a:ext cx="685800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6200" y="76200"/>
            <a:ext cx="6858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ma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533400"/>
            <a:ext cx="7333522" cy="56388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63321" y="451530"/>
            <a:ext cx="100330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47088" y="2926714"/>
            <a:ext cx="532130" cy="5778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6D5D7">
              <a:alpha val="4313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381000"/>
            <a:ext cx="1633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СОДЕРЖАНИЕ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4313" y="838200"/>
            <a:ext cx="7706359" cy="340157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solidFill>
                  <a:srgbClr val="171717"/>
                </a:solidFill>
                <a:latin typeface="Century Gothic"/>
                <a:cs typeface="Century Gothic"/>
              </a:rPr>
              <a:t>СОДЕРЖАНИЕ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ПАСПОРТ</a:t>
            </a:r>
            <a:r>
              <a:rPr sz="1100" b="1" u="sng" spc="-2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lang="ru-RU" sz="1100" b="1" u="sng" spc="-2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ОКРУГА</a:t>
            </a: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ru-RU" sz="1100" b="1" u="sng" spc="-2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История округа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Основные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характеристики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бюджета</a:t>
            </a:r>
            <a:r>
              <a:rPr lang="ru-RU"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МО Дачное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ДОХОДЫ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 и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</a:t>
            </a:r>
            <a:r>
              <a:rPr sz="1100" b="1" u="sng" spc="-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доходов</a:t>
            </a:r>
            <a:r>
              <a:rPr lang="ru-RU"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МО Дачное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 </a:t>
            </a:r>
            <a:r>
              <a:rPr sz="1100" b="1" u="sng" spc="1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 </a:t>
            </a:r>
            <a:r>
              <a:rPr sz="1100" b="1" u="sng" spc="5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</a:t>
            </a:r>
            <a:r>
              <a:rPr lang="ru-RU"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налоговых и</a:t>
            </a:r>
            <a:r>
              <a:rPr sz="1100" b="1" u="sng" spc="5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неналоговых</a:t>
            </a:r>
            <a:r>
              <a:rPr sz="1100" b="1" u="sng" spc="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доходов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 и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 безвозмездных</a:t>
            </a:r>
            <a:r>
              <a:rPr sz="1100" b="1" u="sng" spc="2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поступлений</a:t>
            </a:r>
            <a:endParaRPr sz="1100" b="1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бюджета</a:t>
            </a:r>
            <a:r>
              <a:rPr lang="ru-RU"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МО Дачное</a:t>
            </a:r>
            <a:r>
              <a:rPr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по разделам бюджетной классификации расходов</a:t>
            </a:r>
            <a:r>
              <a:rPr sz="1100" b="1" u="sng" spc="17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бюджетов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</a:t>
            </a:r>
            <a:r>
              <a:rPr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общегосударственные</a:t>
            </a:r>
            <a:r>
              <a:rPr sz="1100" b="1" u="sng" spc="2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вопросы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национальную</a:t>
            </a:r>
            <a:r>
              <a:rPr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безопасность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национальную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экономику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жилищно–коммунальное</a:t>
            </a:r>
            <a:r>
              <a:rPr sz="1100" b="1" u="sng" spc="3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хозяйство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28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</a:t>
            </a:r>
            <a:r>
              <a:rPr sz="1100" b="1" u="sng" spc="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образование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</a:t>
            </a:r>
            <a:r>
              <a:rPr sz="1100" b="1" u="sng" spc="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культуру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социальную политику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физическую культуру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</a:t>
            </a:r>
            <a:r>
              <a:rPr sz="1100" b="1" u="sng" spc="-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спорт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средства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массовой</a:t>
            </a:r>
            <a:r>
              <a:rPr sz="1100" b="1" u="sng" spc="3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информации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КОНТАКТНАЯ</a:t>
            </a:r>
            <a:r>
              <a:rPr sz="1100" b="1" u="sng" spc="-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ИНФОРМАЦИЯ</a:t>
            </a:r>
            <a:endParaRPr sz="1100" dirty="0">
              <a:latin typeface="Century Gothic"/>
              <a:cs typeface="Century Gothic"/>
            </a:endParaRPr>
          </a:p>
        </p:txBody>
      </p:sp>
      <p:pic>
        <p:nvPicPr>
          <p:cNvPr id="13" name="Рисунок 12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6200" y="0"/>
            <a:ext cx="939078" cy="685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48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0" y="152400"/>
            <a:ext cx="7620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E:\округ Дачное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3962400"/>
            <a:ext cx="2666999" cy="2705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2187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ПАСПОРТ</a:t>
            </a:r>
            <a:r>
              <a:rPr spc="-65" dirty="0"/>
              <a:t> </a:t>
            </a:r>
            <a:r>
              <a:rPr lang="ru-RU" spc="-65" dirty="0" smtClean="0"/>
              <a:t>ОКРУГА</a:t>
            </a:r>
            <a:endParaRPr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4579364" y="505206"/>
            <a:ext cx="281203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Century Gothic"/>
                <a:cs typeface="Century Gothic"/>
              </a:rPr>
              <a:t>Население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70</a:t>
            </a:r>
            <a:r>
              <a:rPr sz="1400" dirty="0" smtClean="0">
                <a:latin typeface="Century Gothic"/>
                <a:cs typeface="Century Gothic"/>
              </a:rPr>
              <a:t> </a:t>
            </a:r>
            <a:r>
              <a:rPr lang="ru-RU" sz="1400" dirty="0" smtClean="0">
                <a:latin typeface="Century Gothic"/>
                <a:cs typeface="Century Gothic"/>
              </a:rPr>
              <a:t>462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0</a:t>
            </a:r>
            <a:r>
              <a:rPr sz="1400" spc="-5" dirty="0" smtClean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тыс.</a:t>
            </a:r>
            <a:r>
              <a:rPr sz="1400" spc="-6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чел.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79365" y="932180"/>
            <a:ext cx="415036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-5" dirty="0" smtClean="0">
                <a:latin typeface="Century Gothic"/>
                <a:cs typeface="Century Gothic"/>
              </a:rPr>
              <a:t>Территория округа</a:t>
            </a:r>
            <a:r>
              <a:rPr sz="1400" b="1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430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3</a:t>
            </a:r>
            <a:r>
              <a:rPr sz="1400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тыс.</a:t>
            </a:r>
            <a:r>
              <a:rPr sz="1400" spc="-8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км.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79365" y="1358900"/>
            <a:ext cx="3731260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-5" dirty="0" smtClean="0">
                <a:latin typeface="Century Gothic"/>
                <a:cs typeface="Century Gothic"/>
              </a:rPr>
              <a:t>Площадь зеленых насаждений</a:t>
            </a:r>
            <a:r>
              <a:rPr sz="1400" b="1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17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5 га</a:t>
            </a:r>
            <a:r>
              <a:rPr sz="1400" spc="-5" dirty="0" smtClean="0">
                <a:latin typeface="Century Gothic"/>
                <a:cs typeface="Century Gothic"/>
              </a:rPr>
              <a:t>.</a:t>
            </a:r>
            <a:r>
              <a:rPr sz="1400" spc="-50" dirty="0" smtClean="0">
                <a:latin typeface="Century Gothic"/>
                <a:cs typeface="Century Gothic"/>
              </a:rPr>
              <a:t> 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ru-RU" sz="1400" dirty="0" smtClean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9365" y="1785620"/>
            <a:ext cx="39192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-5" dirty="0" smtClean="0">
                <a:latin typeface="Century Gothic"/>
                <a:cs typeface="Century Gothic"/>
              </a:rPr>
              <a:t>Площадь</a:t>
            </a:r>
            <a:r>
              <a:rPr sz="1400" b="1" spc="-5" dirty="0" smtClean="0">
                <a:latin typeface="Century Gothic"/>
                <a:cs typeface="Century Gothic"/>
              </a:rPr>
              <a:t> </a:t>
            </a:r>
            <a:r>
              <a:rPr sz="1400" b="1" spc="-5" dirty="0" err="1">
                <a:latin typeface="Century Gothic"/>
                <a:cs typeface="Century Gothic"/>
              </a:rPr>
              <a:t>водных</a:t>
            </a:r>
            <a:r>
              <a:rPr sz="1400" b="1" spc="-5" dirty="0">
                <a:latin typeface="Century Gothic"/>
                <a:cs typeface="Century Gothic"/>
              </a:rPr>
              <a:t> </a:t>
            </a:r>
            <a:r>
              <a:rPr lang="ru-RU" sz="1400" b="1" spc="-5" dirty="0" smtClean="0">
                <a:latin typeface="Century Gothic"/>
                <a:cs typeface="Century Gothic"/>
              </a:rPr>
              <a:t>акваторий</a:t>
            </a:r>
            <a:r>
              <a:rPr sz="1400" b="1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5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1</a:t>
            </a:r>
            <a:r>
              <a:rPr sz="1400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тыс.</a:t>
            </a:r>
            <a:r>
              <a:rPr sz="1400" spc="-80" dirty="0">
                <a:latin typeface="Century Gothic"/>
                <a:cs typeface="Century Gothic"/>
              </a:rPr>
              <a:t> </a:t>
            </a:r>
            <a:r>
              <a:rPr sz="1400" dirty="0" smtClean="0">
                <a:latin typeface="Century Gothic"/>
                <a:cs typeface="Century Gothic"/>
              </a:rPr>
              <a:t>м</a:t>
            </a:r>
            <a:r>
              <a:rPr lang="ru-RU" sz="1400" dirty="0" smtClean="0">
                <a:latin typeface="Century Gothic"/>
                <a:cs typeface="Century Gothic"/>
              </a:rPr>
              <a:t>2</a:t>
            </a:r>
            <a:r>
              <a:rPr sz="1400" dirty="0" smtClean="0">
                <a:latin typeface="Century Gothic"/>
                <a:cs typeface="Century Gothic"/>
              </a:rPr>
              <a:t>.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303" y="5258816"/>
            <a:ext cx="2722245" cy="8678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99300"/>
              </a:lnSpc>
              <a:spcBef>
                <a:spcPts val="114"/>
              </a:spcBef>
            </a:pPr>
            <a:r>
              <a:rPr lang="ru-RU" sz="1400" spc="-5" dirty="0" smtClean="0">
                <a:solidFill>
                  <a:srgbClr val="404040"/>
                </a:solidFill>
                <a:latin typeface="Century Gothic"/>
                <a:cs typeface="Century Gothic"/>
              </a:rPr>
              <a:t>Муниципальный округ</a:t>
            </a:r>
            <a:r>
              <a:rPr sz="1400" spc="-5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404040"/>
                </a:solidFill>
                <a:latin typeface="Century Gothic"/>
                <a:cs typeface="Century Gothic"/>
              </a:rPr>
              <a:t>входит в </a:t>
            </a:r>
            <a:r>
              <a:rPr sz="1400" dirty="0" err="1">
                <a:solidFill>
                  <a:srgbClr val="404040"/>
                </a:solidFill>
                <a:latin typeface="Century Gothic"/>
                <a:cs typeface="Century Gothic"/>
              </a:rPr>
              <a:t>состав</a:t>
            </a:r>
            <a:r>
              <a:rPr sz="1400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lang="ru-RU" sz="1400" dirty="0" smtClean="0">
                <a:solidFill>
                  <a:srgbClr val="404040"/>
                </a:solidFill>
                <a:latin typeface="Century Gothic"/>
                <a:cs typeface="Century Gothic"/>
              </a:rPr>
              <a:t>Кировского административного района г. Санкт-Петербурга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139946" y="47663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05351" y="542188"/>
            <a:ext cx="221335" cy="221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14800" y="175260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14800" y="137160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209800" y="3810000"/>
            <a:ext cx="196024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lang="ru-RU" sz="1400" b="1" dirty="0" smtClean="0">
                <a:solidFill>
                  <a:srgbClr val="0D0D0D"/>
                </a:solidFill>
                <a:latin typeface="Century Gothic"/>
                <a:cs typeface="Century Gothic"/>
              </a:rPr>
              <a:t>7</a:t>
            </a:r>
            <a:r>
              <a:rPr sz="1400" b="1" dirty="0" smtClean="0">
                <a:solidFill>
                  <a:srgbClr val="0D0D0D"/>
                </a:solidFill>
                <a:latin typeface="Century Gothic"/>
                <a:cs typeface="Century Gothic"/>
              </a:rPr>
              <a:t> </a:t>
            </a:r>
            <a:r>
              <a:rPr lang="ru-RU" sz="1400" dirty="0" smtClean="0">
                <a:solidFill>
                  <a:srgbClr val="0D0D0D"/>
                </a:solidFill>
                <a:latin typeface="Century Gothic"/>
                <a:cs typeface="Century Gothic"/>
              </a:rPr>
              <a:t>внутригородских округов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sz="1200" dirty="0">
              <a:latin typeface="Century Gothic"/>
              <a:cs typeface="Century Gothic"/>
            </a:endParaRPr>
          </a:p>
        </p:txBody>
      </p:sp>
      <p:pic>
        <p:nvPicPr>
          <p:cNvPr id="27" name="Рисунок 26" descr="ma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914400"/>
            <a:ext cx="3352800" cy="2286000"/>
          </a:xfrm>
          <a:prstGeom prst="rect">
            <a:avLst/>
          </a:prstGeom>
        </p:spPr>
      </p:pic>
      <p:pic>
        <p:nvPicPr>
          <p:cNvPr id="28" name="Рисунок 27" descr="КЗ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81000" y="2743200"/>
            <a:ext cx="2971800" cy="2494398"/>
          </a:xfrm>
          <a:prstGeom prst="rect">
            <a:avLst/>
          </a:prstGeom>
        </p:spPr>
      </p:pic>
      <p:pic>
        <p:nvPicPr>
          <p:cNvPr id="33" name="Рисунок 32" descr="М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pic>
        <p:nvPicPr>
          <p:cNvPr id="2051" name="Picture 3" descr="E:\МО Дачное 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3048000"/>
            <a:ext cx="2590800" cy="2743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E:\округ Дачное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0400" y="4038600"/>
            <a:ext cx="2590800" cy="2514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5" name="object 15"/>
          <p:cNvSpPr/>
          <p:nvPr/>
        </p:nvSpPr>
        <p:spPr>
          <a:xfrm>
            <a:off x="4114800" y="91440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Рисунок 21" descr="МО.png"/>
          <p:cNvPicPr>
            <a:picLocks noChangeAspect="1"/>
          </p:cNvPicPr>
          <p:nvPr/>
        </p:nvPicPr>
        <p:blipFill>
          <a:blip r:embed="rId9" cstate="print">
            <a:lum bright="70000" contrast="-70000"/>
          </a:blip>
          <a:stretch>
            <a:fillRect/>
          </a:stretch>
        </p:blipFill>
        <p:spPr>
          <a:xfrm>
            <a:off x="4038600" y="914400"/>
            <a:ext cx="457200" cy="304800"/>
          </a:xfrm>
          <a:prstGeom prst="rect">
            <a:avLst/>
          </a:prstGeom>
          <a:noFill/>
        </p:spPr>
      </p:pic>
      <p:sp>
        <p:nvSpPr>
          <p:cNvPr id="23" name="object 26"/>
          <p:cNvSpPr/>
          <p:nvPr/>
        </p:nvSpPr>
        <p:spPr>
          <a:xfrm>
            <a:off x="4114800" y="1371600"/>
            <a:ext cx="326009" cy="3260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4114800" y="1752600"/>
            <a:ext cx="340233" cy="34023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625" name="Picture 1" descr="Z:\Гаращенко Анастасия\для отчёта\Без имени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0"/>
            <a:ext cx="7762138" cy="923330"/>
          </a:xfrm>
        </p:spPr>
        <p:txBody>
          <a:bodyPr/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400" dirty="0" smtClean="0"/>
              <a:t>ИСТОРИЯ ОКРУГА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9514" y="1295401"/>
            <a:ext cx="8284971" cy="4924425"/>
          </a:xfrm>
        </p:spPr>
        <p:txBody>
          <a:bodyPr/>
          <a:lstStyle/>
          <a:p>
            <a:r>
              <a:rPr lang="ru-RU" dirty="0" smtClean="0"/>
              <a:t>В первой четверти </a:t>
            </a:r>
            <a:r>
              <a:rPr lang="en-US" dirty="0" smtClean="0"/>
              <a:t>XVIII</a:t>
            </a:r>
            <a:r>
              <a:rPr lang="ru-RU" dirty="0" smtClean="0"/>
              <a:t> века участки земли на этой территории вдоль Петергофской дороги были розданы приближённым царского двора под строительство загородных дач. Район оставался аристократическим до середины </a:t>
            </a:r>
            <a:r>
              <a:rPr lang="en-US" dirty="0" smtClean="0"/>
              <a:t>XIX </a:t>
            </a:r>
            <a:r>
              <a:rPr lang="ru-RU" dirty="0" smtClean="0"/>
              <a:t>века. В этих местах были дачи Воронцовых, Лопухиных, Нарышкиных, Шереметевых, Щербатовых. На месте будущего посёлка Дачное, в частности, изначально был участок князя Михаила Шаховского, а впоследствии здесь находилась усадьба Брюсов.</a:t>
            </a:r>
          </a:p>
          <a:p>
            <a:r>
              <a:rPr lang="ru-RU" dirty="0" smtClean="0"/>
              <a:t>Со временем владельцы территорий менялись: так, значительную территорию вдоль Петергофской дороги занял возникший во второй трети XIX века посёлок немецких колонистов (позднее - селение Красненькое). В 1904 году дворянин Сергей Константинович Максимович, купивший ранее участок к югу от современной </a:t>
            </a:r>
            <a:r>
              <a:rPr lang="ru-RU" dirty="0" err="1" smtClean="0"/>
              <a:t>Кронштадской</a:t>
            </a:r>
            <a:r>
              <a:rPr lang="ru-RU" dirty="0" smtClean="0"/>
              <a:t> площади (неподалёку от колонистов), представил в Санкт-Петербургское губернское правление план посёлка, названного им «Дачное» с сетью улиц и переулков. Этот план был утверждён, и в последующие годы между Петергофским шоссе и Балтийской линией железной дороги появилось новое пригородное поселение. Название «Дачное» было присвоено и новой железнодорожной платформе, примыкавшей к посёлку, которая была открыта в 1909 году. Впоследствии оно перешло и на протекавшую через посёлок реку.</a:t>
            </a:r>
          </a:p>
          <a:p>
            <a:endParaRPr lang="ru-RU" dirty="0">
              <a:solidFill>
                <a:sysClr val="windowText" lastClr="000000"/>
              </a:solidFill>
            </a:endParaRPr>
          </a:p>
        </p:txBody>
      </p:sp>
      <p:pic>
        <p:nvPicPr>
          <p:cNvPr id="5" name="Рисунок 4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8447"/>
            <a:ext cx="7310068" cy="84899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" name="Рисунок 61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1066800" y="6324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914400" y="5638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2057400" y="5943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2667000" y="5638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3657600" y="5638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4343400" y="4800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5181600" y="3657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7239000" y="4648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5867400" y="2286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6553200" y="3048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7010400" y="2514600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7772400" y="1828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8153400" y="1524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8610600" y="1371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80" name="TextBox 79"/>
          <p:cNvSpPr txBox="1"/>
          <p:nvPr/>
        </p:nvSpPr>
        <p:spPr>
          <a:xfrm>
            <a:off x="8229600" y="838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81" name="TextBox 80"/>
          <p:cNvSpPr txBox="1"/>
          <p:nvPr/>
        </p:nvSpPr>
        <p:spPr>
          <a:xfrm>
            <a:off x="8842314" y="762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82" name="TextBox 81"/>
          <p:cNvSpPr txBox="1"/>
          <p:nvPr/>
        </p:nvSpPr>
        <p:spPr>
          <a:xfrm>
            <a:off x="8686800" y="457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83" name="TextBox 82"/>
          <p:cNvSpPr txBox="1"/>
          <p:nvPr/>
        </p:nvSpPr>
        <p:spPr>
          <a:xfrm>
            <a:off x="7315200" y="914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7010400" y="2133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7467600" y="2743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577" name="Picture 1" descr="Z:\Гаращенко Анастасия\для отчёта\Без имени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685800"/>
            <a:ext cx="8284971" cy="5790664"/>
          </a:xfrm>
        </p:spPr>
        <p:txBody>
          <a:bodyPr/>
          <a:lstStyle/>
          <a:p>
            <a:r>
              <a:rPr lang="en-US" sz="1400" dirty="0" smtClean="0">
                <a:latin typeface="Century Gothic" pitchFamily="34" charset="0"/>
              </a:rPr>
              <a:t>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smtClean="0">
                <a:latin typeface="Century Gothic" pitchFamily="34" charset="0"/>
              </a:rPr>
              <a:t>КРАСНАЯ</a:t>
            </a:r>
            <a:r>
              <a:rPr lang="ru-RU" sz="1400" dirty="0" smtClean="0">
                <a:latin typeface="Century Gothic" pitchFamily="34" charset="0"/>
              </a:rPr>
              <a:t> - </a:t>
            </a:r>
            <a:r>
              <a:rPr lang="en-US" sz="1400" dirty="0" smtClean="0">
                <a:latin typeface="Century Gothic" pitchFamily="34" charset="0"/>
              </a:rPr>
              <a:t>ЛЕНИНСКИЙ ПРОСП</a:t>
            </a:r>
            <a:r>
              <a:rPr lang="ru-RU" sz="1400" dirty="0" smtClean="0">
                <a:latin typeface="Century Gothic" pitchFamily="34" charset="0"/>
              </a:rPr>
              <a:t>.</a:t>
            </a:r>
          </a:p>
          <a:p>
            <a:r>
              <a:rPr lang="en-US" sz="1400" dirty="0" smtClean="0">
                <a:latin typeface="Century Gothic" pitchFamily="34" charset="0"/>
              </a:rPr>
              <a:t>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i="1" dirty="0" err="1" smtClean="0">
                <a:latin typeface="Century Gothic" pitchFamily="34" charset="0"/>
              </a:rPr>
              <a:t>Красная</a:t>
            </a:r>
            <a:r>
              <a:rPr lang="en-US" sz="1400" i="1" dirty="0" smtClean="0">
                <a:latin typeface="Century Gothic" pitchFamily="34" charset="0"/>
              </a:rPr>
              <a:t> — </a:t>
            </a:r>
            <a:r>
              <a:rPr lang="en-US" sz="1400" i="1" dirty="0" err="1" smtClean="0">
                <a:latin typeface="Century Gothic" pitchFamily="34" charset="0"/>
              </a:rPr>
              <a:t>Ленинский</a:t>
            </a:r>
            <a:r>
              <a:rPr lang="en-US" sz="1400" i="1" dirty="0" smtClean="0">
                <a:latin typeface="Century Gothic" pitchFamily="34" charset="0"/>
              </a:rPr>
              <a:t> </a:t>
            </a:r>
            <a:r>
              <a:rPr lang="en-US" sz="1400" i="1" dirty="0" err="1" smtClean="0">
                <a:latin typeface="Century Gothic" pitchFamily="34" charset="0"/>
              </a:rPr>
              <a:t>просп</a:t>
            </a:r>
            <a:r>
              <a:rPr lang="ru-RU" sz="1400" i="1" dirty="0" smtClean="0">
                <a:latin typeface="Century Gothic" pitchFamily="34" charset="0"/>
              </a:rPr>
              <a:t>. </a:t>
            </a:r>
            <a:r>
              <a:rPr lang="ru-RU" sz="1400" dirty="0" smtClean="0">
                <a:latin typeface="Century Gothic" pitchFamily="34" charset="0"/>
              </a:rPr>
              <a:t>415</a:t>
            </a:r>
          </a:p>
          <a:p>
            <a:r>
              <a:rPr lang="ru-RU" sz="1400" dirty="0" smtClean="0">
                <a:latin typeface="Century Gothic" pitchFamily="34" charset="0"/>
              </a:rPr>
              <a:t>1. </a:t>
            </a:r>
            <a:r>
              <a:rPr lang="en-US" sz="1400" dirty="0" err="1" smtClean="0">
                <a:latin typeface="Century Gothic" pitchFamily="34" charset="0"/>
              </a:rPr>
              <a:t>Мосты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через</a:t>
            </a:r>
            <a:r>
              <a:rPr lang="en-US" sz="1400" dirty="0" smtClean="0">
                <a:latin typeface="Century Gothic" pitchFamily="34" charset="0"/>
              </a:rPr>
              <a:t> 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Красную</a:t>
            </a:r>
            <a:r>
              <a:rPr lang="ru-RU" sz="1400" dirty="0" smtClean="0">
                <a:latin typeface="Century Gothic" pitchFamily="34" charset="0"/>
              </a:rPr>
              <a:t>: </a:t>
            </a:r>
            <a:r>
              <a:rPr lang="en-US" sz="1400" dirty="0" err="1" smtClean="0">
                <a:latin typeface="Century Gothic" pitchFamily="34" charset="0"/>
              </a:rPr>
              <a:t>утрачен</a:t>
            </a:r>
            <a:r>
              <a:rPr lang="ru-RU" sz="1400" dirty="0" smtClean="0">
                <a:latin typeface="Century Gothic" pitchFamily="34" charset="0"/>
              </a:rPr>
              <a:t>-</a:t>
            </a:r>
          </a:p>
          <a:p>
            <a:r>
              <a:rPr lang="en-US" sz="1400" dirty="0" err="1" smtClean="0">
                <a:latin typeface="Century Gothic" pitchFamily="34" charset="0"/>
              </a:rPr>
              <a:t>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гранитный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на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трассе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проспекта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en-US" sz="1400" dirty="0" smtClean="0">
                <a:latin typeface="Century Gothic" pitchFamily="34" charset="0"/>
              </a:rPr>
              <a:t>и </a:t>
            </a:r>
            <a:r>
              <a:rPr lang="en-US" sz="1400" dirty="0" err="1" smtClean="0">
                <a:latin typeface="Century Gothic" pitchFamily="34" charset="0"/>
              </a:rPr>
              <a:t>бетонный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Оранэлы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2. </a:t>
            </a:r>
            <a:r>
              <a:rPr lang="en-US" sz="1400" dirty="0" err="1" smtClean="0">
                <a:latin typeface="Century Gothic" pitchFamily="34" charset="0"/>
              </a:rPr>
              <a:t>Красненькое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кладбище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3. </a:t>
            </a:r>
            <a:r>
              <a:rPr lang="en-US" sz="1400" dirty="0" err="1" smtClean="0">
                <a:latin typeface="Century Gothic" pitchFamily="34" charset="0"/>
              </a:rPr>
              <a:t>Церковь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Казанской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Божьей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Матери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4. </a:t>
            </a:r>
            <a:r>
              <a:rPr lang="en-US" sz="1400" dirty="0" err="1" smtClean="0">
                <a:latin typeface="Century Gothic" pitchFamily="34" charset="0"/>
              </a:rPr>
              <a:t>Редут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5. </a:t>
            </a:r>
            <a:r>
              <a:rPr lang="en-US" sz="1400" dirty="0" err="1" smtClean="0">
                <a:latin typeface="Century Gothic" pitchFamily="34" charset="0"/>
              </a:rPr>
              <a:t>Красный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Кабачок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err="1" smtClean="0">
                <a:latin typeface="Century Gothic" pitchFamily="34" charset="0"/>
              </a:rPr>
              <a:t>нач</a:t>
            </a:r>
            <a:r>
              <a:rPr lang="ru-RU" sz="1400" dirty="0" smtClean="0">
                <a:latin typeface="Century Gothic" pitchFamily="34" charset="0"/>
              </a:rPr>
              <a:t>. XX </a:t>
            </a:r>
            <a:r>
              <a:rPr lang="en-US" sz="1400" dirty="0" smtClean="0">
                <a:latin typeface="Century Gothic" pitchFamily="34" charset="0"/>
              </a:rPr>
              <a:t>в</a:t>
            </a:r>
            <a:r>
              <a:rPr lang="ru-RU" sz="1400" dirty="0" smtClean="0">
                <a:latin typeface="Century Gothic" pitchFamily="34" charset="0"/>
              </a:rPr>
              <a:t>.)</a:t>
            </a:r>
          </a:p>
          <a:p>
            <a:r>
              <a:rPr lang="ru-RU" sz="1400" dirty="0" smtClean="0">
                <a:latin typeface="Century Gothic" pitchFamily="34" charset="0"/>
              </a:rPr>
              <a:t>6. </a:t>
            </a:r>
            <a:r>
              <a:rPr lang="en-US" sz="1400" dirty="0" err="1" smtClean="0">
                <a:latin typeface="Century Gothic" pitchFamily="34" charset="0"/>
              </a:rPr>
              <a:t>Новая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церковь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7. </a:t>
            </a:r>
            <a:r>
              <a:rPr lang="en-US" sz="1400" dirty="0" err="1" smtClean="0">
                <a:latin typeface="Century Gothic" pitchFamily="34" charset="0"/>
              </a:rPr>
              <a:t>Красный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Кабачок</a:t>
            </a:r>
            <a:r>
              <a:rPr lang="ru-RU" sz="1400" dirty="0" smtClean="0">
                <a:latin typeface="Century Gothic" pitchFamily="34" charset="0"/>
              </a:rPr>
              <a:t> (XVIII - </a:t>
            </a:r>
            <a:r>
              <a:rPr lang="en-US" sz="1400" dirty="0" err="1" smtClean="0">
                <a:latin typeface="Century Gothic" pitchFamily="34" charset="0"/>
              </a:rPr>
              <a:t>перв</a:t>
            </a:r>
            <a:r>
              <a:rPr lang="ru-RU" sz="1400" dirty="0" smtClean="0">
                <a:latin typeface="Century Gothic" pitchFamily="34" charset="0"/>
              </a:rPr>
              <a:t>.</a:t>
            </a:r>
          </a:p>
          <a:p>
            <a:r>
              <a:rPr lang="en-US" sz="1400" dirty="0" err="1" smtClean="0">
                <a:latin typeface="Century Gothic" pitchFamily="34" charset="0"/>
              </a:rPr>
              <a:t>пол</a:t>
            </a:r>
            <a:r>
              <a:rPr lang="ru-RU" sz="1400" dirty="0" smtClean="0">
                <a:latin typeface="Century Gothic" pitchFamily="34" charset="0"/>
              </a:rPr>
              <a:t>. XIX </a:t>
            </a:r>
            <a:r>
              <a:rPr lang="en-US" sz="1400" dirty="0" smtClean="0">
                <a:latin typeface="Century Gothic" pitchFamily="34" charset="0"/>
              </a:rPr>
              <a:t>в</a:t>
            </a:r>
            <a:r>
              <a:rPr lang="ru-RU" sz="1400" dirty="0" smtClean="0">
                <a:latin typeface="Century Gothic" pitchFamily="34" charset="0"/>
              </a:rPr>
              <a:t>.)</a:t>
            </a:r>
          </a:p>
          <a:p>
            <a:r>
              <a:rPr lang="ru-RU" sz="1400" dirty="0" smtClean="0">
                <a:latin typeface="Century Gothic" pitchFamily="34" charset="0"/>
              </a:rPr>
              <a:t>8. </a:t>
            </a:r>
            <a:r>
              <a:rPr lang="en-US" sz="1400" dirty="0" smtClean="0">
                <a:latin typeface="Century Gothic" pitchFamily="34" charset="0"/>
              </a:rPr>
              <a:t>ДОТ и </a:t>
            </a:r>
            <a:r>
              <a:rPr lang="en-US" sz="1400" dirty="0" err="1" smtClean="0">
                <a:latin typeface="Century Gothic" pitchFamily="34" charset="0"/>
              </a:rPr>
              <a:t>танк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err="1" smtClean="0">
                <a:latin typeface="Century Gothic" pitchFamily="34" charset="0"/>
              </a:rPr>
              <a:t>воинский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мемориал</a:t>
            </a:r>
            <a:r>
              <a:rPr lang="ru-RU" sz="1400" dirty="0" smtClean="0">
                <a:latin typeface="Century Gothic" pitchFamily="34" charset="0"/>
              </a:rPr>
              <a:t>)</a:t>
            </a:r>
          </a:p>
          <a:p>
            <a:r>
              <a:rPr lang="ru-RU" sz="1400" dirty="0" smtClean="0">
                <a:latin typeface="Century Gothic" pitchFamily="34" charset="0"/>
              </a:rPr>
              <a:t>9.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Гансена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10.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Лестока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11. </a:t>
            </a:r>
            <a:r>
              <a:rPr lang="en-US" sz="1400" dirty="0" err="1" smtClean="0">
                <a:latin typeface="Century Gothic" pitchFamily="34" charset="0"/>
              </a:rPr>
              <a:t>Вагонное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депо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Оранэлы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err="1" smtClean="0">
                <a:latin typeface="Century Gothic" pitchFamily="34" charset="0"/>
              </a:rPr>
              <a:t>трамвай</a:t>
            </a:r>
            <a:r>
              <a:rPr lang="ru-RU" sz="1400" dirty="0" smtClean="0">
                <a:latin typeface="Century Gothic" pitchFamily="34" charset="0"/>
              </a:rPr>
              <a:t>-</a:t>
            </a:r>
          </a:p>
          <a:p>
            <a:r>
              <a:rPr lang="en-US" sz="1400" dirty="0" err="1" smtClean="0">
                <a:latin typeface="Century Gothic" pitchFamily="34" charset="0"/>
              </a:rPr>
              <a:t>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парк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им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Котлякова</a:t>
            </a:r>
            <a:r>
              <a:rPr lang="ru-RU" sz="1400" dirty="0" smtClean="0">
                <a:latin typeface="Century Gothic" pitchFamily="34" charset="0"/>
              </a:rPr>
              <a:t>)</a:t>
            </a:r>
          </a:p>
          <a:p>
            <a:r>
              <a:rPr lang="ru-RU" sz="1400" dirty="0" smtClean="0">
                <a:latin typeface="Century Gothic" pitchFamily="34" charset="0"/>
              </a:rPr>
              <a:t>12. </a:t>
            </a:r>
            <a:r>
              <a:rPr lang="en-US" sz="1400" dirty="0" err="1" smtClean="0">
                <a:latin typeface="Century Gothic" pitchFamily="34" charset="0"/>
              </a:rPr>
              <a:t>Трансформаторная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подстанция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en-US" sz="1400" dirty="0" err="1" smtClean="0">
                <a:latin typeface="Century Gothic" pitchFamily="34" charset="0"/>
              </a:rPr>
              <a:t>Оранэлы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13.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Г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А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Потемкина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14. </a:t>
            </a:r>
            <a:r>
              <a:rPr lang="en-US" sz="1400" dirty="0" err="1" smtClean="0">
                <a:latin typeface="Century Gothic" pitchFamily="34" charset="0"/>
              </a:rPr>
              <a:t>Поселок</a:t>
            </a:r>
            <a:r>
              <a:rPr lang="en-US" sz="1400" dirty="0" smtClean="0">
                <a:latin typeface="Century Gothic" pitchFamily="34" charset="0"/>
              </a:rPr>
              <a:t> ≪</a:t>
            </a:r>
            <a:r>
              <a:rPr lang="en-US" sz="1400" dirty="0" err="1" smtClean="0">
                <a:latin typeface="Century Gothic" pitchFamily="34" charset="0"/>
              </a:rPr>
              <a:t>Княжево</a:t>
            </a:r>
            <a:r>
              <a:rPr lang="en-US" sz="1400" dirty="0" smtClean="0">
                <a:latin typeface="Century Gothic" pitchFamily="34" charset="0"/>
              </a:rPr>
              <a:t>≫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15.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Л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А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Нарышкина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smtClean="0">
                <a:latin typeface="Century Gothic" pitchFamily="34" charset="0"/>
              </a:rPr>
              <a:t>≪</a:t>
            </a:r>
            <a:r>
              <a:rPr lang="en-US" sz="1400" dirty="0" err="1" smtClean="0">
                <a:latin typeface="Century Gothic" pitchFamily="34" charset="0"/>
              </a:rPr>
              <a:t>Левен</a:t>
            </a:r>
            <a:r>
              <a:rPr lang="ru-RU" sz="1400" dirty="0" smtClean="0">
                <a:latin typeface="Century Gothic" pitchFamily="34" charset="0"/>
              </a:rPr>
              <a:t>-</a:t>
            </a:r>
          </a:p>
          <a:p>
            <a:r>
              <a:rPr lang="en-US" sz="1400" dirty="0" err="1" smtClean="0">
                <a:latin typeface="Century Gothic" pitchFamily="34" charset="0"/>
              </a:rPr>
              <a:t>даль</a:t>
            </a:r>
            <a:r>
              <a:rPr lang="en-US" sz="1400" dirty="0" smtClean="0">
                <a:latin typeface="Century Gothic" pitchFamily="34" charset="0"/>
              </a:rPr>
              <a:t>≫</a:t>
            </a:r>
            <a:r>
              <a:rPr lang="ru-RU" sz="1400" dirty="0" smtClean="0">
                <a:latin typeface="Century Gothic" pitchFamily="34" charset="0"/>
              </a:rPr>
              <a:t>)</a:t>
            </a:r>
          </a:p>
          <a:p>
            <a:r>
              <a:rPr lang="ru-RU" sz="1400" dirty="0" smtClean="0">
                <a:latin typeface="Century Gothic" pitchFamily="34" charset="0"/>
              </a:rPr>
              <a:t>16.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К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Е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Сиверса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17.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Ф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М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Апраксина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18.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Паниных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19. </a:t>
            </a:r>
            <a:r>
              <a:rPr lang="en-US" sz="1400" dirty="0" err="1" smtClean="0">
                <a:latin typeface="Century Gothic" pitchFamily="34" charset="0"/>
              </a:rPr>
              <a:t>Мосты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через</a:t>
            </a:r>
            <a:r>
              <a:rPr lang="en-US" sz="1400" dirty="0" smtClean="0">
                <a:latin typeface="Century Gothic" pitchFamily="34" charset="0"/>
              </a:rPr>
              <a:t> 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Дачную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20.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Теплова</a:t>
            </a:r>
            <a:endParaRPr lang="ru-RU" sz="1400" dirty="0" smtClean="0">
              <a:latin typeface="Century Gothic" pitchFamily="34" charset="0"/>
            </a:endParaRPr>
          </a:p>
        </p:txBody>
      </p:sp>
      <p:pic>
        <p:nvPicPr>
          <p:cNvPr id="5" name="Рисунок 4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" name="Рисунок 101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762000" y="2819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1905000" y="4648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914400" y="4343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2514600" y="4191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3733800" y="38862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2895600" y="2667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sp>
        <p:nvSpPr>
          <p:cNvPr id="62" name="TextBox 61"/>
          <p:cNvSpPr txBox="1"/>
          <p:nvPr/>
        </p:nvSpPr>
        <p:spPr>
          <a:xfrm>
            <a:off x="3810000" y="3352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4343400" y="3048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  <p:sp>
        <p:nvSpPr>
          <p:cNvPr id="64" name="TextBox 63"/>
          <p:cNvSpPr txBox="1"/>
          <p:nvPr/>
        </p:nvSpPr>
        <p:spPr>
          <a:xfrm>
            <a:off x="4572000" y="2819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65" name="TextBox 64"/>
          <p:cNvSpPr txBox="1"/>
          <p:nvPr/>
        </p:nvSpPr>
        <p:spPr>
          <a:xfrm>
            <a:off x="5562600" y="2667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3200400" y="5181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5334000" y="1524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5791200" y="1066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6248400" y="2133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5715000" y="1981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6477000" y="2667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7086600" y="3048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7772400" y="2286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7391400" y="1295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7848600" y="1066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8686800" y="609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79248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29" name="Picture 1" descr="Z:\Гаращенко Анастасия\для отчёта\Без имени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3000" y="609600"/>
            <a:ext cx="8284971" cy="5817512"/>
          </a:xfrm>
        </p:spPr>
        <p:txBody>
          <a:bodyPr/>
          <a:lstStyle/>
          <a:p>
            <a:r>
              <a:rPr lang="en-US" sz="1400" dirty="0" smtClean="0"/>
              <a:t>ЛЕНИНСКИЙ ПРОСП</a:t>
            </a:r>
            <a:r>
              <a:rPr lang="ru-RU" sz="1400" dirty="0" smtClean="0"/>
              <a:t>. - </a:t>
            </a:r>
            <a:r>
              <a:rPr lang="en-US" sz="1400" dirty="0" smtClean="0"/>
              <a:t>ПОЛЕЖАЕВСКИЙ ПАРК</a:t>
            </a:r>
            <a:endParaRPr lang="ru-RU" sz="1400" dirty="0" smtClean="0"/>
          </a:p>
          <a:p>
            <a:r>
              <a:rPr lang="en-US" sz="1400" i="1" dirty="0" err="1" smtClean="0"/>
              <a:t>Ленинский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просп</a:t>
            </a:r>
            <a:r>
              <a:rPr lang="ru-RU" sz="1400" i="1" dirty="0" smtClean="0"/>
              <a:t>. </a:t>
            </a:r>
            <a:r>
              <a:rPr lang="en-US" sz="1400" i="1" dirty="0" smtClean="0"/>
              <a:t>— </a:t>
            </a:r>
            <a:r>
              <a:rPr lang="en-US" sz="1400" i="1" dirty="0" err="1" smtClean="0"/>
              <a:t>Полежаевский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парк</a:t>
            </a:r>
            <a:r>
              <a:rPr lang="en-US" sz="1400" i="1" dirty="0" smtClean="0"/>
              <a:t> </a:t>
            </a:r>
            <a:r>
              <a:rPr lang="ru-RU" sz="1400" dirty="0" smtClean="0"/>
              <a:t>417</a:t>
            </a:r>
          </a:p>
          <a:p>
            <a:r>
              <a:rPr lang="ru-RU" sz="1400" dirty="0" smtClean="0"/>
              <a:t>1.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Я</a:t>
            </a:r>
            <a:r>
              <a:rPr lang="ru-RU" sz="1400" dirty="0" smtClean="0"/>
              <a:t>.</a:t>
            </a:r>
            <a:r>
              <a:rPr lang="en-US" sz="1400" dirty="0" smtClean="0"/>
              <a:t>А</a:t>
            </a:r>
            <a:r>
              <a:rPr lang="ru-RU" sz="1400" dirty="0" smtClean="0"/>
              <a:t>. </a:t>
            </a:r>
            <a:r>
              <a:rPr lang="en-US" sz="1400" dirty="0" err="1" smtClean="0"/>
              <a:t>Брюса</a:t>
            </a:r>
            <a:endParaRPr lang="ru-RU" sz="1400" dirty="0" smtClean="0"/>
          </a:p>
          <a:p>
            <a:r>
              <a:rPr lang="ru-RU" sz="1400" dirty="0" smtClean="0"/>
              <a:t>2. </a:t>
            </a:r>
            <a:r>
              <a:rPr lang="en-US" sz="1400" dirty="0" err="1" smtClean="0"/>
              <a:t>Поселок</a:t>
            </a:r>
            <a:r>
              <a:rPr lang="en-US" sz="1400" dirty="0" smtClean="0"/>
              <a:t> ≪</a:t>
            </a:r>
            <a:r>
              <a:rPr lang="en-US" sz="1400" dirty="0" err="1" smtClean="0"/>
              <a:t>Дачное</a:t>
            </a:r>
            <a:r>
              <a:rPr lang="en-US" sz="1400" dirty="0" smtClean="0"/>
              <a:t>≫</a:t>
            </a:r>
            <a:endParaRPr lang="ru-RU" sz="1400" dirty="0" smtClean="0"/>
          </a:p>
          <a:p>
            <a:r>
              <a:rPr lang="ru-RU" sz="1400" dirty="0" smtClean="0"/>
              <a:t>3. </a:t>
            </a:r>
            <a:r>
              <a:rPr lang="en-US" sz="1400" dirty="0" err="1" smtClean="0"/>
              <a:t>Пруды</a:t>
            </a:r>
            <a:r>
              <a:rPr lang="en-US" sz="1400" dirty="0" smtClean="0"/>
              <a:t> </a:t>
            </a:r>
            <a:r>
              <a:rPr lang="en-US" sz="1400" dirty="0" err="1" smtClean="0"/>
              <a:t>дачи</a:t>
            </a:r>
            <a:r>
              <a:rPr lang="en-US" sz="1400" dirty="0" smtClean="0"/>
              <a:t> </a:t>
            </a:r>
            <a:r>
              <a:rPr lang="en-US" sz="1400" dirty="0" err="1" smtClean="0"/>
              <a:t>Брюса</a:t>
            </a:r>
            <a:endParaRPr lang="ru-RU" sz="1400" dirty="0" smtClean="0"/>
          </a:p>
          <a:p>
            <a:r>
              <a:rPr lang="ru-RU" sz="1400" dirty="0" smtClean="0"/>
              <a:t>4.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Р</a:t>
            </a:r>
            <a:r>
              <a:rPr lang="ru-RU" sz="1400" dirty="0" smtClean="0"/>
              <a:t>.</a:t>
            </a:r>
            <a:r>
              <a:rPr lang="en-US" sz="1400" dirty="0" smtClean="0"/>
              <a:t>И</a:t>
            </a:r>
            <a:r>
              <a:rPr lang="ru-RU" sz="1400" dirty="0" smtClean="0"/>
              <a:t>. </a:t>
            </a:r>
            <a:r>
              <a:rPr lang="en-US" sz="1400" dirty="0" err="1" smtClean="0"/>
              <a:t>Воронцова</a:t>
            </a:r>
            <a:endParaRPr lang="ru-RU" sz="1400" dirty="0" smtClean="0"/>
          </a:p>
          <a:p>
            <a:r>
              <a:rPr lang="ru-RU" sz="1400" dirty="0" smtClean="0"/>
              <a:t>5. </a:t>
            </a:r>
            <a:r>
              <a:rPr lang="en-US" sz="1400" dirty="0" err="1" smtClean="0"/>
              <a:t>Пруд</a:t>
            </a:r>
            <a:r>
              <a:rPr lang="en-US" sz="1400" dirty="0" smtClean="0"/>
              <a:t> </a:t>
            </a:r>
            <a:r>
              <a:rPr lang="en-US" sz="1400" dirty="0" err="1" smtClean="0"/>
              <a:t>дачи</a:t>
            </a:r>
            <a:r>
              <a:rPr lang="en-US" sz="1400" dirty="0" smtClean="0"/>
              <a:t> </a:t>
            </a:r>
            <a:r>
              <a:rPr lang="en-US" sz="1400" dirty="0" err="1" smtClean="0"/>
              <a:t>Воронцова</a:t>
            </a:r>
            <a:endParaRPr lang="ru-RU" sz="1400" dirty="0" smtClean="0"/>
          </a:p>
          <a:p>
            <a:r>
              <a:rPr lang="ru-RU" sz="1400" dirty="0" smtClean="0"/>
              <a:t>6. </a:t>
            </a:r>
            <a:r>
              <a:rPr lang="en-US" sz="1400" dirty="0" err="1" smtClean="0"/>
              <a:t>Кабачок</a:t>
            </a:r>
            <a:r>
              <a:rPr lang="en-US" sz="1400" dirty="0" smtClean="0"/>
              <a:t> ≪</a:t>
            </a:r>
            <a:r>
              <a:rPr lang="en-US" sz="1400" dirty="0" err="1" smtClean="0"/>
              <a:t>Ульянка</a:t>
            </a:r>
            <a:r>
              <a:rPr lang="en-US" sz="1400" dirty="0" smtClean="0"/>
              <a:t>≫</a:t>
            </a:r>
            <a:endParaRPr lang="ru-RU" sz="1400" dirty="0" smtClean="0"/>
          </a:p>
          <a:p>
            <a:r>
              <a:rPr lang="ru-RU" sz="1400" dirty="0" smtClean="0"/>
              <a:t>7.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Шереметевых</a:t>
            </a:r>
            <a:r>
              <a:rPr lang="ru-RU" sz="1400" dirty="0" smtClean="0"/>
              <a:t> (</a:t>
            </a:r>
            <a:r>
              <a:rPr lang="en-US" sz="1400" dirty="0" smtClean="0"/>
              <a:t>≪</a:t>
            </a:r>
            <a:r>
              <a:rPr lang="en-US" sz="1400" dirty="0" err="1" smtClean="0"/>
              <a:t>Ульянка</a:t>
            </a:r>
            <a:r>
              <a:rPr lang="en-US" sz="1400" dirty="0" smtClean="0"/>
              <a:t>≫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8. </a:t>
            </a:r>
            <a:r>
              <a:rPr lang="en-US" sz="1400" dirty="0" err="1" smtClean="0"/>
              <a:t>Пруды</a:t>
            </a:r>
            <a:r>
              <a:rPr lang="en-US" sz="1400" dirty="0" smtClean="0"/>
              <a:t> </a:t>
            </a:r>
            <a:r>
              <a:rPr lang="en-US" sz="1400" dirty="0" err="1" smtClean="0"/>
              <a:t>Ульянки</a:t>
            </a:r>
            <a:endParaRPr lang="ru-RU" sz="1400" dirty="0" smtClean="0"/>
          </a:p>
          <a:p>
            <a:r>
              <a:rPr lang="ru-RU" sz="1400" dirty="0" smtClean="0"/>
              <a:t>9. </a:t>
            </a:r>
            <a:r>
              <a:rPr lang="en-US" sz="1400" dirty="0" err="1" smtClean="0"/>
              <a:t>Пожарное</a:t>
            </a:r>
            <a:r>
              <a:rPr lang="en-US" sz="1400" dirty="0" smtClean="0"/>
              <a:t> </a:t>
            </a:r>
            <a:r>
              <a:rPr lang="en-US" sz="1400" dirty="0" err="1" smtClean="0"/>
              <a:t>депо</a:t>
            </a:r>
            <a:endParaRPr lang="ru-RU" sz="1400" dirty="0" smtClean="0"/>
          </a:p>
          <a:p>
            <a:r>
              <a:rPr lang="ru-RU" sz="1400" dirty="0" smtClean="0"/>
              <a:t>10. </a:t>
            </a:r>
            <a:r>
              <a:rPr lang="en-US" sz="1400" dirty="0" err="1" smtClean="0"/>
              <a:t>Сохранившиеся</a:t>
            </a:r>
            <a:r>
              <a:rPr lang="en-US" sz="1400" dirty="0" smtClean="0"/>
              <a:t> </a:t>
            </a:r>
            <a:r>
              <a:rPr lang="en-US" sz="1400" dirty="0" err="1" smtClean="0"/>
              <a:t>части</a:t>
            </a:r>
            <a:r>
              <a:rPr lang="en-US" sz="1400" dirty="0" smtClean="0"/>
              <a:t> </a:t>
            </a:r>
            <a:r>
              <a:rPr lang="en-US" sz="1400" dirty="0" err="1" smtClean="0"/>
              <a:t>шереметев</a:t>
            </a:r>
            <a:r>
              <a:rPr lang="ru-RU" sz="1400" dirty="0" smtClean="0"/>
              <a:t>-</a:t>
            </a:r>
          </a:p>
          <a:p>
            <a:r>
              <a:rPr lang="en-US" sz="1400" dirty="0" err="1" smtClean="0"/>
              <a:t>ского</a:t>
            </a:r>
            <a:r>
              <a:rPr lang="en-US" sz="1400" dirty="0" smtClean="0"/>
              <a:t> </a:t>
            </a:r>
            <a:r>
              <a:rPr lang="en-US" sz="1400" dirty="0" err="1" smtClean="0"/>
              <a:t>сада</a:t>
            </a:r>
            <a:endParaRPr lang="ru-RU" sz="1400" dirty="0" smtClean="0"/>
          </a:p>
          <a:p>
            <a:r>
              <a:rPr lang="ru-RU" sz="1400" dirty="0" smtClean="0"/>
              <a:t>11.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Головиной</a:t>
            </a:r>
            <a:endParaRPr lang="ru-RU" sz="1400" dirty="0" smtClean="0"/>
          </a:p>
          <a:p>
            <a:r>
              <a:rPr lang="ru-RU" sz="1400" dirty="0" smtClean="0"/>
              <a:t>12. </a:t>
            </a:r>
            <a:r>
              <a:rPr lang="en-US" sz="1400" dirty="0" err="1" smtClean="0"/>
              <a:t>Церкви</a:t>
            </a:r>
            <a:r>
              <a:rPr lang="en-US" sz="1400" dirty="0" smtClean="0"/>
              <a:t> </a:t>
            </a:r>
            <a:r>
              <a:rPr lang="en-US" sz="1400" dirty="0" err="1" smtClean="0"/>
              <a:t>св</a:t>
            </a:r>
            <a:r>
              <a:rPr lang="ru-RU" sz="1400" dirty="0" smtClean="0"/>
              <a:t>. </a:t>
            </a:r>
            <a:r>
              <a:rPr lang="en-US" sz="1400" dirty="0" err="1" smtClean="0"/>
              <a:t>Петра</a:t>
            </a:r>
            <a:r>
              <a:rPr lang="en-US" sz="1400" dirty="0" smtClean="0"/>
              <a:t> </a:t>
            </a:r>
            <a:r>
              <a:rPr lang="en-US" sz="1400" dirty="0" err="1" smtClean="0"/>
              <a:t>Митрополита</a:t>
            </a:r>
            <a:endParaRPr lang="ru-RU" sz="1400" dirty="0" smtClean="0"/>
          </a:p>
          <a:p>
            <a:r>
              <a:rPr lang="ru-RU" sz="1400" dirty="0" smtClean="0"/>
              <a:t>(</a:t>
            </a:r>
            <a:r>
              <a:rPr lang="en-US" sz="1400" dirty="0" err="1" smtClean="0"/>
              <a:t>разрушенная</a:t>
            </a:r>
            <a:r>
              <a:rPr lang="en-US" sz="1400" dirty="0" smtClean="0"/>
              <a:t> </a:t>
            </a:r>
            <a:r>
              <a:rPr lang="en-US" sz="1400" dirty="0" err="1" smtClean="0"/>
              <a:t>во</a:t>
            </a:r>
            <a:r>
              <a:rPr lang="en-US" sz="1400" dirty="0" smtClean="0"/>
              <a:t> </a:t>
            </a:r>
            <a:r>
              <a:rPr lang="en-US" sz="1400" dirty="0" err="1" smtClean="0"/>
              <a:t>время</a:t>
            </a:r>
            <a:r>
              <a:rPr lang="en-US" sz="1400" dirty="0" smtClean="0"/>
              <a:t> </a:t>
            </a:r>
            <a:r>
              <a:rPr lang="en-US" sz="1400" dirty="0" err="1" smtClean="0"/>
              <a:t>войны</a:t>
            </a:r>
            <a:r>
              <a:rPr lang="en-US" sz="1400" dirty="0" smtClean="0"/>
              <a:t> и</a:t>
            </a:r>
            <a:endParaRPr lang="ru-RU" sz="1400" dirty="0" smtClean="0"/>
          </a:p>
          <a:p>
            <a:r>
              <a:rPr lang="en-US" sz="1400" dirty="0" err="1" smtClean="0"/>
              <a:t>ныне</a:t>
            </a:r>
            <a:r>
              <a:rPr lang="en-US" sz="1400" dirty="0" smtClean="0"/>
              <a:t> </a:t>
            </a:r>
            <a:r>
              <a:rPr lang="en-US" sz="1400" dirty="0" err="1" smtClean="0"/>
              <a:t>существующая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13.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Спиридова</a:t>
            </a:r>
            <a:endParaRPr lang="ru-RU" sz="1400" dirty="0" smtClean="0"/>
          </a:p>
          <a:p>
            <a:r>
              <a:rPr lang="ru-RU" sz="1400" dirty="0" smtClean="0"/>
              <a:t>14.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Киммеля</a:t>
            </a:r>
            <a:endParaRPr lang="ru-RU" sz="1400" dirty="0" smtClean="0"/>
          </a:p>
          <a:p>
            <a:r>
              <a:rPr lang="ru-RU" sz="1400" dirty="0" smtClean="0"/>
              <a:t>15.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И</a:t>
            </a:r>
            <a:r>
              <a:rPr lang="ru-RU" sz="1400" dirty="0" smtClean="0"/>
              <a:t>.</a:t>
            </a:r>
            <a:r>
              <a:rPr lang="en-US" sz="1400" dirty="0" smtClean="0"/>
              <a:t>Г</a:t>
            </a:r>
            <a:r>
              <a:rPr lang="ru-RU" sz="1400" dirty="0" smtClean="0"/>
              <a:t>. </a:t>
            </a:r>
            <a:r>
              <a:rPr lang="en-US" sz="1400" dirty="0" err="1" smtClean="0"/>
              <a:t>Чернышева</a:t>
            </a:r>
            <a:r>
              <a:rPr lang="ru-RU" sz="1400" dirty="0" smtClean="0"/>
              <a:t> (</a:t>
            </a:r>
            <a:r>
              <a:rPr lang="en-US" sz="1400" dirty="0" smtClean="0"/>
              <a:t>≪</a:t>
            </a:r>
            <a:r>
              <a:rPr lang="en-US" sz="1400" dirty="0" err="1" smtClean="0"/>
              <a:t>Алек</a:t>
            </a:r>
            <a:r>
              <a:rPr lang="ru-RU" sz="1400" dirty="0" smtClean="0"/>
              <a:t>-</a:t>
            </a:r>
          </a:p>
          <a:p>
            <a:r>
              <a:rPr lang="en-US" sz="1400" dirty="0" err="1" smtClean="0"/>
              <a:t>сандрино</a:t>
            </a:r>
            <a:r>
              <a:rPr lang="en-US" sz="1400" dirty="0" smtClean="0"/>
              <a:t>≫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16. </a:t>
            </a:r>
            <a:r>
              <a:rPr lang="en-US" sz="1400" dirty="0" err="1" smtClean="0"/>
              <a:t>Лесопарк</a:t>
            </a:r>
            <a:r>
              <a:rPr lang="en-US" sz="1400" dirty="0" smtClean="0"/>
              <a:t> ≪</a:t>
            </a:r>
            <a:r>
              <a:rPr lang="en-US" sz="1400" dirty="0" err="1" smtClean="0"/>
              <a:t>Александрино</a:t>
            </a:r>
            <a:r>
              <a:rPr lang="en-US" sz="1400" dirty="0" smtClean="0"/>
              <a:t>≫</a:t>
            </a:r>
            <a:endParaRPr lang="ru-RU" sz="1400" dirty="0" smtClean="0"/>
          </a:p>
          <a:p>
            <a:r>
              <a:rPr lang="ru-RU" sz="1400" dirty="0" smtClean="0"/>
              <a:t>17. </a:t>
            </a:r>
            <a:r>
              <a:rPr lang="en-US" sz="1400" dirty="0" err="1" smtClean="0"/>
              <a:t>Гранитный</a:t>
            </a:r>
            <a:r>
              <a:rPr lang="en-US" sz="1400" dirty="0" smtClean="0"/>
              <a:t> </a:t>
            </a:r>
            <a:r>
              <a:rPr lang="en-US" sz="1400" dirty="0" err="1" smtClean="0"/>
              <a:t>мост</a:t>
            </a:r>
            <a:r>
              <a:rPr lang="en-US" sz="1400" dirty="0" smtClean="0"/>
              <a:t> </a:t>
            </a:r>
            <a:r>
              <a:rPr lang="en-US" sz="1400" dirty="0" err="1" smtClean="0"/>
              <a:t>через</a:t>
            </a:r>
            <a:r>
              <a:rPr lang="en-US" sz="1400" dirty="0" smtClean="0"/>
              <a:t> р</a:t>
            </a:r>
            <a:r>
              <a:rPr lang="ru-RU" sz="1400" dirty="0" smtClean="0"/>
              <a:t>. </a:t>
            </a:r>
            <a:r>
              <a:rPr lang="en-US" sz="1400" dirty="0" err="1" smtClean="0"/>
              <a:t>Новую</a:t>
            </a:r>
            <a:endParaRPr lang="ru-RU" sz="1400" dirty="0" smtClean="0"/>
          </a:p>
          <a:p>
            <a:r>
              <a:rPr lang="ru-RU" sz="1400" dirty="0" smtClean="0"/>
              <a:t>18.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И</a:t>
            </a:r>
            <a:r>
              <a:rPr lang="ru-RU" sz="1400" dirty="0" smtClean="0"/>
              <a:t>.</a:t>
            </a:r>
            <a:r>
              <a:rPr lang="en-US" sz="1400" dirty="0" smtClean="0"/>
              <a:t>М</a:t>
            </a:r>
            <a:r>
              <a:rPr lang="ru-RU" sz="1400" dirty="0" smtClean="0"/>
              <a:t>. </a:t>
            </a:r>
            <a:r>
              <a:rPr lang="en-US" sz="1400" dirty="0" err="1" smtClean="0"/>
              <a:t>Кошелева</a:t>
            </a:r>
            <a:endParaRPr lang="ru-RU" sz="1400" dirty="0" smtClean="0"/>
          </a:p>
          <a:p>
            <a:r>
              <a:rPr lang="ru-RU" sz="1400" dirty="0" smtClean="0"/>
              <a:t>19. </a:t>
            </a:r>
            <a:r>
              <a:rPr lang="en-US" sz="1400" dirty="0" err="1" smtClean="0"/>
              <a:t>Редут</a:t>
            </a:r>
            <a:endParaRPr lang="ru-RU" sz="1400" dirty="0" smtClean="0"/>
          </a:p>
          <a:p>
            <a:r>
              <a:rPr lang="ru-RU" sz="1400" dirty="0" smtClean="0"/>
              <a:t>20. </a:t>
            </a:r>
            <a:r>
              <a:rPr lang="en-US" sz="1400" dirty="0" err="1" smtClean="0"/>
              <a:t>Усадьба</a:t>
            </a:r>
            <a:r>
              <a:rPr lang="ru-RU" sz="1400" dirty="0" smtClean="0"/>
              <a:t> P.M. </a:t>
            </a:r>
            <a:r>
              <a:rPr lang="en-US" sz="1400" dirty="0" err="1" smtClean="0"/>
              <a:t>Кошелева</a:t>
            </a:r>
            <a:r>
              <a:rPr lang="ru-RU" sz="1400" dirty="0" smtClean="0"/>
              <a:t> (</a:t>
            </a:r>
            <a:r>
              <a:rPr lang="en-US" sz="1400" dirty="0" err="1" smtClean="0"/>
              <a:t>трактир</a:t>
            </a:r>
            <a:endParaRPr lang="ru-RU" sz="1400" dirty="0" smtClean="0"/>
          </a:p>
          <a:p>
            <a:r>
              <a:rPr lang="en-US" sz="1400" dirty="0" smtClean="0"/>
              <a:t>≪</a:t>
            </a:r>
            <a:r>
              <a:rPr lang="en-US" sz="1400" dirty="0" err="1" smtClean="0"/>
              <a:t>Привал</a:t>
            </a:r>
            <a:r>
              <a:rPr lang="en-US" sz="1400" dirty="0" smtClean="0"/>
              <a:t>≫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21. </a:t>
            </a:r>
            <a:r>
              <a:rPr lang="en-US" sz="1400" dirty="0" err="1" smtClean="0"/>
              <a:t>Народная</a:t>
            </a:r>
            <a:r>
              <a:rPr lang="en-US" sz="1400" dirty="0" smtClean="0"/>
              <a:t> </a:t>
            </a:r>
            <a:r>
              <a:rPr lang="en-US" sz="1400" dirty="0" err="1" smtClean="0"/>
              <a:t>читальня</a:t>
            </a:r>
            <a:endParaRPr lang="ru-RU" sz="1400" dirty="0" smtClean="0"/>
          </a:p>
          <a:p>
            <a:endParaRPr lang="ru-RU" dirty="0"/>
          </a:p>
        </p:txBody>
      </p:sp>
      <p:pic>
        <p:nvPicPr>
          <p:cNvPr id="6" name="Рисунок 5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0621" y="439877"/>
            <a:ext cx="1257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8053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СОСТАВЛЕНИЕ </a:t>
            </a:r>
            <a:r>
              <a:rPr spc="-5" dirty="0"/>
              <a:t>ПРОЕКТА </a:t>
            </a:r>
            <a:r>
              <a:rPr dirty="0" smtClean="0"/>
              <a:t>БЮДЖЕТА</a:t>
            </a:r>
            <a:r>
              <a:rPr lang="ru-RU" dirty="0" smtClean="0"/>
              <a:t> МО ДАЧНОЕ</a:t>
            </a:r>
            <a:r>
              <a:rPr dirty="0" smtClean="0"/>
              <a:t> </a:t>
            </a:r>
            <a:r>
              <a:rPr dirty="0"/>
              <a:t>ОСНОВЫВАЕТСЯ </a:t>
            </a:r>
            <a:r>
              <a:rPr spc="-5" dirty="0"/>
              <a:t>НА</a:t>
            </a:r>
            <a:r>
              <a:rPr spc="-50" dirty="0"/>
              <a:t> </a:t>
            </a:r>
            <a:r>
              <a:rPr dirty="0"/>
              <a:t>:</a:t>
            </a:r>
          </a:p>
        </p:txBody>
      </p:sp>
      <p:sp>
        <p:nvSpPr>
          <p:cNvPr id="4" name="object 4"/>
          <p:cNvSpPr/>
          <p:nvPr/>
        </p:nvSpPr>
        <p:spPr>
          <a:xfrm>
            <a:off x="609600" y="990600"/>
            <a:ext cx="5616575" cy="1000494"/>
          </a:xfrm>
          <a:custGeom>
            <a:avLst/>
            <a:gdLst/>
            <a:ahLst/>
            <a:cxnLst/>
            <a:rect l="l" t="t" r="r" b="b"/>
            <a:pathLst>
              <a:path w="5616575" h="1224280">
                <a:moveTo>
                  <a:pt x="0" y="1224140"/>
                </a:moveTo>
                <a:lnTo>
                  <a:pt x="5616575" y="1224140"/>
                </a:lnTo>
                <a:lnTo>
                  <a:pt x="5616575" y="0"/>
                </a:lnTo>
                <a:lnTo>
                  <a:pt x="0" y="0"/>
                </a:lnTo>
                <a:lnTo>
                  <a:pt x="0" y="122414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1555" y="2895600"/>
            <a:ext cx="5616575" cy="990599"/>
          </a:xfrm>
          <a:custGeom>
            <a:avLst/>
            <a:gdLst/>
            <a:ahLst/>
            <a:cxnLst/>
            <a:rect l="l" t="t" r="r" b="b"/>
            <a:pathLst>
              <a:path w="5616575" h="720089">
                <a:moveTo>
                  <a:pt x="0" y="720077"/>
                </a:moveTo>
                <a:lnTo>
                  <a:pt x="5616575" y="720077"/>
                </a:lnTo>
                <a:lnTo>
                  <a:pt x="5616575" y="0"/>
                </a:lnTo>
                <a:lnTo>
                  <a:pt x="0" y="0"/>
                </a:lnTo>
                <a:lnTo>
                  <a:pt x="0" y="720077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1555" y="3886201"/>
            <a:ext cx="5616575" cy="761999"/>
          </a:xfrm>
          <a:custGeom>
            <a:avLst/>
            <a:gdLst/>
            <a:ahLst/>
            <a:cxnLst/>
            <a:rect l="l" t="t" r="r" b="b"/>
            <a:pathLst>
              <a:path w="5616575" h="936625">
                <a:moveTo>
                  <a:pt x="0" y="936104"/>
                </a:moveTo>
                <a:lnTo>
                  <a:pt x="5616575" y="936104"/>
                </a:lnTo>
                <a:lnTo>
                  <a:pt x="5616575" y="0"/>
                </a:lnTo>
                <a:lnTo>
                  <a:pt x="0" y="0"/>
                </a:lnTo>
                <a:lnTo>
                  <a:pt x="0" y="936104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1555" y="4648201"/>
            <a:ext cx="5616575" cy="762000"/>
          </a:xfrm>
          <a:custGeom>
            <a:avLst/>
            <a:gdLst/>
            <a:ahLst/>
            <a:cxnLst/>
            <a:rect l="l" t="t" r="r" b="b"/>
            <a:pathLst>
              <a:path w="5616575" h="1080135">
                <a:moveTo>
                  <a:pt x="0" y="1080122"/>
                </a:moveTo>
                <a:lnTo>
                  <a:pt x="5616575" y="1080122"/>
                </a:lnTo>
                <a:lnTo>
                  <a:pt x="5616575" y="0"/>
                </a:lnTo>
                <a:lnTo>
                  <a:pt x="0" y="0"/>
                </a:lnTo>
                <a:lnTo>
                  <a:pt x="0" y="1080122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1555" y="1981200"/>
            <a:ext cx="5616575" cy="914400"/>
          </a:xfrm>
          <a:custGeom>
            <a:avLst/>
            <a:gdLst/>
            <a:ahLst/>
            <a:cxnLst/>
            <a:rect l="l" t="t" r="r" b="b"/>
            <a:pathLst>
              <a:path w="5616575" h="831214">
                <a:moveTo>
                  <a:pt x="0" y="830999"/>
                </a:moveTo>
                <a:lnTo>
                  <a:pt x="5616575" y="830999"/>
                </a:lnTo>
                <a:lnTo>
                  <a:pt x="5616575" y="0"/>
                </a:lnTo>
                <a:lnTo>
                  <a:pt x="0" y="0"/>
                </a:lnTo>
                <a:lnTo>
                  <a:pt x="0" y="83099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1555" y="990600"/>
            <a:ext cx="5616575" cy="42741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5840" marR="861694">
              <a:lnSpc>
                <a:spcPct val="100000"/>
              </a:lnSpc>
              <a:spcBef>
                <a:spcPts val="95"/>
              </a:spcBef>
            </a:pP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основных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направлениях</a:t>
            </a:r>
            <a:r>
              <a:rPr sz="1600" spc="-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бюджетной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политики и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 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основных направлениях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налоговой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политики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МО Дачное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на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20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25 г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од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600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на</a:t>
            </a:r>
            <a:r>
              <a:rPr sz="1600" spc="-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10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период</a:t>
            </a:r>
            <a:r>
              <a:rPr sz="1600" spc="-10" dirty="0" smtClean="0">
                <a:solidFill>
                  <a:srgbClr val="171717"/>
                </a:solidFill>
                <a:latin typeface="Century Gothic"/>
                <a:cs typeface="Century Gothic"/>
              </a:rPr>
              <a:t>  </a:t>
            </a:r>
            <a:r>
              <a:rPr lang="ru-RU" sz="1600" spc="-10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20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27</a:t>
            </a:r>
            <a:r>
              <a:rPr sz="1600" spc="-3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год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а</a:t>
            </a:r>
            <a:endParaRPr sz="1600" dirty="0">
              <a:latin typeface="Century Gothic"/>
              <a:cs typeface="Century Gothic"/>
            </a:endParaRPr>
          </a:p>
          <a:p>
            <a:pPr marL="1005840">
              <a:lnSpc>
                <a:spcPct val="100000"/>
              </a:lnSpc>
              <a:spcBef>
                <a:spcPts val="5"/>
              </a:spcBef>
            </a:pPr>
            <a:r>
              <a:rPr lang="ru-RU" sz="1600" dirty="0" smtClean="0">
                <a:latin typeface="Century Gothic"/>
                <a:cs typeface="Century Gothic"/>
              </a:rPr>
              <a:t>основных параметрах прогноза социально-экономического развития Санкт-Петербурга на 2025 год и плановый период 2026-2027 годов</a:t>
            </a:r>
            <a:endParaRPr sz="1600" dirty="0">
              <a:latin typeface="Century Gothic"/>
              <a:cs typeface="Century Gothic"/>
            </a:endParaRPr>
          </a:p>
          <a:p>
            <a:pPr marL="1005840" marR="696595">
              <a:lnSpc>
                <a:spcPct val="100000"/>
              </a:lnSpc>
            </a:pPr>
            <a:r>
              <a:rPr lang="ru-RU"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предварительных и ожидаемых итогах </a:t>
            </a:r>
            <a:r>
              <a:rPr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прогноз</a:t>
            </a:r>
            <a:r>
              <a:rPr lang="ru-RU"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а</a:t>
            </a:r>
            <a:r>
              <a:rPr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252525"/>
                </a:solidFill>
                <a:latin typeface="Century Gothic"/>
                <a:cs typeface="Century Gothic"/>
              </a:rPr>
              <a:t>социально-экономического  </a:t>
            </a:r>
            <a:r>
              <a:rPr sz="1600" spc="-10" dirty="0" err="1">
                <a:solidFill>
                  <a:srgbClr val="252525"/>
                </a:solidFill>
                <a:latin typeface="Century Gothic"/>
                <a:cs typeface="Century Gothic"/>
              </a:rPr>
              <a:t>развития</a:t>
            </a:r>
            <a:r>
              <a:rPr sz="1600" spc="-10" dirty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lang="ru-RU" sz="1600" spc="-10" dirty="0" smtClean="0">
                <a:solidFill>
                  <a:srgbClr val="252525"/>
                </a:solidFill>
                <a:latin typeface="Century Gothic"/>
                <a:cs typeface="Century Gothic"/>
              </a:rPr>
              <a:t>МО Дачное за 2024 год</a:t>
            </a:r>
            <a:endParaRPr sz="1600" dirty="0">
              <a:latin typeface="Century Gothic"/>
              <a:cs typeface="Century Gothic"/>
            </a:endParaRPr>
          </a:p>
          <a:p>
            <a:pPr marL="1005840" marR="107314">
              <a:lnSpc>
                <a:spcPct val="100000"/>
              </a:lnSpc>
            </a:pPr>
            <a:r>
              <a:rPr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прогнозе</a:t>
            </a:r>
            <a:r>
              <a:rPr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lang="ru-RU"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социально-экономического развития МО Дачное на 2025 год и на период  до 2027 года</a:t>
            </a:r>
            <a:endParaRPr sz="1600" dirty="0" smtClean="0">
              <a:latin typeface="Century Gothic"/>
              <a:cs typeface="Century Gothic"/>
            </a:endParaRPr>
          </a:p>
          <a:p>
            <a:pPr marL="1005840" marR="387985">
              <a:lnSpc>
                <a:spcPct val="100000"/>
              </a:lnSpc>
            </a:pPr>
            <a:r>
              <a:rPr lang="ru-RU"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муниципаль</a:t>
            </a:r>
            <a:r>
              <a:rPr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ных</a:t>
            </a:r>
            <a:r>
              <a:rPr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sz="1600" spc="-10" dirty="0" err="1">
                <a:solidFill>
                  <a:srgbClr val="252525"/>
                </a:solidFill>
                <a:latin typeface="Century Gothic"/>
                <a:cs typeface="Century Gothic"/>
              </a:rPr>
              <a:t>программах</a:t>
            </a:r>
            <a:r>
              <a:rPr sz="1600" spc="-10" dirty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lang="ru-RU" sz="1600" spc="-10" dirty="0" smtClean="0">
                <a:solidFill>
                  <a:srgbClr val="252525"/>
                </a:solidFill>
                <a:latin typeface="Century Gothic"/>
                <a:cs typeface="Century Gothic"/>
              </a:rPr>
              <a:t>МО Дачное</a:t>
            </a: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28207" y="980694"/>
            <a:ext cx="467995" cy="1000506"/>
          </a:xfrm>
          <a:custGeom>
            <a:avLst/>
            <a:gdLst/>
            <a:ahLst/>
            <a:cxnLst/>
            <a:rect l="l" t="t" r="r" b="b"/>
            <a:pathLst>
              <a:path w="467995" h="1224280">
                <a:moveTo>
                  <a:pt x="0" y="0"/>
                </a:moveTo>
                <a:lnTo>
                  <a:pt x="0" y="1224152"/>
                </a:lnTo>
                <a:lnTo>
                  <a:pt x="467994" y="612139"/>
                </a:lnTo>
                <a:lnTo>
                  <a:pt x="0" y="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28207" y="2895600"/>
            <a:ext cx="467995" cy="990599"/>
          </a:xfrm>
          <a:custGeom>
            <a:avLst/>
            <a:gdLst/>
            <a:ahLst/>
            <a:cxnLst/>
            <a:rect l="l" t="t" r="r" b="b"/>
            <a:pathLst>
              <a:path w="467995" h="710564">
                <a:moveTo>
                  <a:pt x="0" y="0"/>
                </a:moveTo>
                <a:lnTo>
                  <a:pt x="0" y="710184"/>
                </a:lnTo>
                <a:lnTo>
                  <a:pt x="467994" y="355092"/>
                </a:lnTo>
                <a:lnTo>
                  <a:pt x="0" y="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72200" y="4648201"/>
            <a:ext cx="609600" cy="761999"/>
          </a:xfrm>
          <a:custGeom>
            <a:avLst/>
            <a:gdLst/>
            <a:ahLst/>
            <a:cxnLst/>
            <a:rect l="l" t="t" r="r" b="b"/>
            <a:pathLst>
              <a:path w="467995" h="1080135">
                <a:moveTo>
                  <a:pt x="0" y="0"/>
                </a:moveTo>
                <a:lnTo>
                  <a:pt x="0" y="1080096"/>
                </a:lnTo>
                <a:lnTo>
                  <a:pt x="467994" y="540029"/>
                </a:lnTo>
                <a:lnTo>
                  <a:pt x="0" y="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28207" y="1981200"/>
            <a:ext cx="467995" cy="914400"/>
          </a:xfrm>
          <a:custGeom>
            <a:avLst/>
            <a:gdLst/>
            <a:ahLst/>
            <a:cxnLst/>
            <a:rect l="l" t="t" r="r" b="b"/>
            <a:pathLst>
              <a:path w="467995" h="822960">
                <a:moveTo>
                  <a:pt x="0" y="0"/>
                </a:moveTo>
                <a:lnTo>
                  <a:pt x="0" y="822960"/>
                </a:lnTo>
                <a:lnTo>
                  <a:pt x="467994" y="41148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28207" y="3886201"/>
            <a:ext cx="467995" cy="762000"/>
          </a:xfrm>
          <a:custGeom>
            <a:avLst/>
            <a:gdLst/>
            <a:ahLst/>
            <a:cxnLst/>
            <a:rect l="l" t="t" r="r" b="b"/>
            <a:pathLst>
              <a:path w="467995" h="903604">
                <a:moveTo>
                  <a:pt x="0" y="0"/>
                </a:moveTo>
                <a:lnTo>
                  <a:pt x="0" y="903351"/>
                </a:lnTo>
                <a:lnTo>
                  <a:pt x="467994" y="451612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781800" y="228600"/>
            <a:ext cx="1354217" cy="6058845"/>
          </a:xfrm>
          <a:prstGeom prst="rect">
            <a:avLst/>
          </a:prstGeom>
        </p:spPr>
        <p:txBody>
          <a:bodyPr vert="vert270" wrap="square" lIns="0" tIns="1905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50"/>
              </a:spcBef>
            </a:pPr>
            <a:r>
              <a:rPr sz="8800" b="1" spc="-5" dirty="0" smtClean="0">
                <a:solidFill>
                  <a:srgbClr val="585858"/>
                </a:solidFill>
                <a:latin typeface="Century Gothic"/>
                <a:cs typeface="Century Gothic"/>
              </a:rPr>
              <a:t>БЮДЖЕТ</a:t>
            </a:r>
            <a:endParaRPr sz="88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77200" y="609600"/>
            <a:ext cx="615553" cy="5449408"/>
          </a:xfrm>
          <a:prstGeom prst="rect">
            <a:avLst/>
          </a:prstGeom>
        </p:spPr>
        <p:txBody>
          <a:bodyPr vert="vert270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lang="ru-RU"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МО ДАЧНОЕ</a:t>
            </a:r>
            <a:r>
              <a:rPr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585858"/>
                </a:solidFill>
                <a:latin typeface="Century Gothic"/>
                <a:cs typeface="Century Gothic"/>
              </a:rPr>
              <a:t>НА </a:t>
            </a:r>
            <a:r>
              <a:rPr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20</a:t>
            </a:r>
            <a:r>
              <a:rPr lang="ru-RU"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25</a:t>
            </a:r>
            <a:r>
              <a:rPr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 ГОД</a:t>
            </a:r>
            <a:r>
              <a:rPr lang="ru-RU"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 И ПЛАНОВЫЙ ПЕРИОД 2026 И 2027 ГОДОВ</a:t>
            </a:r>
            <a:r>
              <a:rPr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38200" y="3124200"/>
            <a:ext cx="432054" cy="432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8200" y="4038600"/>
            <a:ext cx="432054" cy="432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38200" y="4724400"/>
            <a:ext cx="432054" cy="432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8200" y="2209800"/>
            <a:ext cx="432053" cy="432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7582" y="1412747"/>
            <a:ext cx="432053" cy="432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Прямоугольник 22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7867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ОСНОВНЫЕ </a:t>
            </a:r>
            <a:r>
              <a:rPr spc="-5" dirty="0"/>
              <a:t>ХАРАКТЕРИСТИКИ </a:t>
            </a:r>
            <a:r>
              <a:rPr dirty="0" smtClean="0"/>
              <a:t>БЮДЖЕТА</a:t>
            </a:r>
            <a:r>
              <a:rPr lang="ru-RU" dirty="0" smtClean="0"/>
              <a:t> МО ДАЧНОЕ</a:t>
            </a:r>
            <a:r>
              <a:rPr dirty="0" smtClean="0"/>
              <a:t>, </a:t>
            </a:r>
            <a:r>
              <a:rPr lang="ru-RU" dirty="0" smtClean="0"/>
              <a:t>ТЫС</a:t>
            </a:r>
            <a:r>
              <a:rPr dirty="0" smtClean="0"/>
              <a:t>.</a:t>
            </a:r>
            <a:r>
              <a:rPr spc="-55" dirty="0" smtClean="0"/>
              <a:t> </a:t>
            </a:r>
            <a:r>
              <a:rPr spc="-5" dirty="0"/>
              <a:t>РУБЛЕЙ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43000" y="4419600"/>
            <a:ext cx="7097395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ДОХОДЫ-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уплаченные физическими лицами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организациями налоги, штрафы, пошлины, 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безвозмездные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поступления от физических лиц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организаций,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а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также финансовая  помощь из вышестоящего бюджета (дотации, субвенции, субсидии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иные</a:t>
            </a:r>
            <a:r>
              <a:rPr sz="1200" b="1" spc="-2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трансферты</a:t>
            </a:r>
            <a:r>
              <a:rPr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)</a:t>
            </a:r>
            <a:endParaRPr lang="ru-RU" sz="1250" b="1" spc="-5" dirty="0" smtClean="0">
              <a:solidFill>
                <a:srgbClr val="171717"/>
              </a:solidFill>
              <a:latin typeface="Times New Roman"/>
              <a:cs typeface="Times New Roman"/>
            </a:endParaRPr>
          </a:p>
          <a:p>
            <a:pPr marL="12700" marR="431800">
              <a:lnSpc>
                <a:spcPct val="100000"/>
              </a:lnSpc>
            </a:pPr>
            <a:endParaRPr lang="ru-RU" sz="1200" b="1" spc="-5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r>
              <a:rPr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РАСХОДЫ-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выплачиваемые из бюджета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денежные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средства (например, </a:t>
            </a:r>
            <a:r>
              <a:rPr sz="1200" b="1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на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вып</a:t>
            </a:r>
            <a:r>
              <a:rPr lang="ru-RU" sz="1200" b="1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олнение</a:t>
            </a:r>
            <a:r>
              <a:rPr lang="ru-RU"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работ по благоустройству внутриквартальной территории , проведение праздничных, спортивных и </a:t>
            </a:r>
            <a:r>
              <a:rPr lang="ru-RU" sz="1200" b="1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досуговых</a:t>
            </a:r>
            <a:r>
              <a:rPr lang="ru-RU"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мероприятий</a:t>
            </a:r>
            <a:r>
              <a:rPr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для жителей МО Дачное</a:t>
            </a:r>
            <a:r>
              <a:rPr sz="12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)</a:t>
            </a:r>
            <a:endParaRPr lang="ru-RU" sz="1200" b="1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endParaRPr lang="ru-RU" sz="1200" b="1" spc="-5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r>
              <a:rPr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ДЕФИЦИТ-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сумма, на которую расходы превышают </a:t>
            </a:r>
            <a:r>
              <a:rPr sz="1200" b="1" dirty="0" err="1">
                <a:solidFill>
                  <a:srgbClr val="171717"/>
                </a:solidFill>
                <a:latin typeface="Century Gothic"/>
                <a:cs typeface="Century Gothic"/>
              </a:rPr>
              <a:t>доходы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  </a:t>
            </a:r>
            <a:endParaRPr lang="ru-RU" sz="1200" b="1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endParaRPr lang="ru-RU" sz="1200" b="1" spc="-5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endParaRPr lang="ru-RU" sz="1200" b="1" spc="-5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r>
              <a:rPr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ПРОФИЦИТ-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сумма, на которую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доходы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превышают</a:t>
            </a:r>
            <a:r>
              <a:rPr sz="1200" b="1" spc="-10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9600" y="4419600"/>
            <a:ext cx="432054" cy="432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8312" y="5170413"/>
            <a:ext cx="432054" cy="4320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9600" y="5769898"/>
            <a:ext cx="432054" cy="4320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9600" y="6324600"/>
            <a:ext cx="432054" cy="4320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4" name="Диаграмма 43"/>
          <p:cNvGraphicFramePr/>
          <p:nvPr>
            <p:extLst>
              <p:ext uri="{D42A27DB-BD31-4B8C-83A1-F6EECF244321}">
                <p14:modId xmlns:p14="http://schemas.microsoft.com/office/powerpoint/2010/main" val="1147618281"/>
              </p:ext>
            </p:extLst>
          </p:nvPr>
        </p:nvGraphicFramePr>
        <p:xfrm>
          <a:off x="76200" y="319676"/>
          <a:ext cx="88392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МО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3321" y="451530"/>
            <a:ext cx="100330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7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730"/>
            <a:ext cx="9143999" cy="68512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BB7B9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86964" y="853185"/>
            <a:ext cx="43681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dirty="0">
                <a:solidFill>
                  <a:srgbClr val="FFFFFF"/>
                </a:solidFill>
              </a:rPr>
              <a:t>ДОХОДЫ</a:t>
            </a:r>
            <a:endParaRPr sz="7200"/>
          </a:p>
        </p:txBody>
      </p:sp>
      <p:sp>
        <p:nvSpPr>
          <p:cNvPr id="6" name="object 6"/>
          <p:cNvSpPr/>
          <p:nvPr/>
        </p:nvSpPr>
        <p:spPr>
          <a:xfrm>
            <a:off x="179514" y="800672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514" y="2888933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17294" y="1947164"/>
            <a:ext cx="570801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12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-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уплаченные физическими лицами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организациями налоги, штрафы,  пошлины, безвозмездные поступления от физических лиц </a:t>
            </a:r>
            <a:r>
              <a:rPr sz="120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200" spc="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smtClean="0">
                <a:solidFill>
                  <a:srgbClr val="FFFFFF"/>
                </a:solidFill>
                <a:latin typeface="Century Gothic"/>
                <a:cs typeface="Century Gothic"/>
              </a:rPr>
              <a:t>организаций,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mtClean="0">
                <a:solidFill>
                  <a:srgbClr val="FFFFFF"/>
                </a:solidFill>
                <a:latin typeface="Century Gothic"/>
                <a:cs typeface="Century Gothic"/>
              </a:rPr>
              <a:t>а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также финансовая помощь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из </a:t>
            </a:r>
            <a:r>
              <a:rPr sz="1200" spc="-5">
                <a:solidFill>
                  <a:srgbClr val="FFFFFF"/>
                </a:solidFill>
                <a:latin typeface="Century Gothic"/>
                <a:cs typeface="Century Gothic"/>
              </a:rPr>
              <a:t>вышестоящего </a:t>
            </a:r>
            <a:r>
              <a:rPr sz="1200" spc="-5" smtClean="0">
                <a:solidFill>
                  <a:srgbClr val="FFFFFF"/>
                </a:solidFill>
                <a:latin typeface="Century Gothic"/>
                <a:cs typeface="Century Gothic"/>
              </a:rPr>
              <a:t>бюджета (дотации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,  субвенции, субсидии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иные</a:t>
            </a:r>
            <a:r>
              <a:rPr sz="1200" spc="-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трансферты)</a:t>
            </a:r>
            <a:endParaRPr sz="12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object 61"/>
          <p:cNvGraphicFramePr>
            <a:graphicFrameLocks noGrp="1"/>
          </p:cNvGraphicFramePr>
          <p:nvPr/>
        </p:nvGraphicFramePr>
        <p:xfrm>
          <a:off x="0" y="4724400"/>
          <a:ext cx="8991599" cy="1902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9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92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76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76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4683">
                <a:tc>
                  <a:txBody>
                    <a:bodyPr/>
                    <a:lstStyle/>
                    <a:p>
                      <a:pPr marL="60325">
                        <a:lnSpc>
                          <a:spcPts val="1835"/>
                        </a:lnSpc>
                        <a:spcBef>
                          <a:spcPts val="9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Безвозмездные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143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392">
                <a:tc>
                  <a:txBody>
                    <a:bodyPr/>
                    <a:lstStyle/>
                    <a:p>
                      <a:pPr marL="60325">
                        <a:lnSpc>
                          <a:spcPts val="1820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поступления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325">
                <a:tc>
                  <a:txBody>
                    <a:bodyPr/>
                    <a:lstStyle/>
                    <a:p>
                      <a:pPr marL="60325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сумма</a:t>
                      </a:r>
                      <a:r>
                        <a:rPr sz="1100" i="1" spc="-4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безвозмездных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014">
                <a:tc>
                  <a:txBody>
                    <a:bodyPr/>
                    <a:lstStyle/>
                    <a:p>
                      <a:pPr marL="60325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поступлений</a:t>
                      </a:r>
                      <a:r>
                        <a:rPr sz="1100" i="1" spc="-1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и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014">
                <a:tc>
                  <a:txBody>
                    <a:bodyPr/>
                    <a:lstStyle/>
                    <a:p>
                      <a:pPr marL="60325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удельный</a:t>
                      </a:r>
                      <a:r>
                        <a:rPr sz="1100" i="1" spc="-1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вес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60325">
                        <a:lnSpc>
                          <a:spcPts val="1315"/>
                        </a:lnSpc>
                      </a:pP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безвозмездных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  <a:p>
                      <a:pPr marL="60325">
                        <a:lnSpc>
                          <a:spcPct val="10000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поступлений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</a:t>
                      </a:r>
                      <a:r>
                        <a:rPr sz="1100" i="1" spc="-4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общем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  <a:p>
                      <a:pPr marL="60325">
                        <a:lnSpc>
                          <a:spcPct val="100000"/>
                        </a:lnSpc>
                      </a:pP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объеме</a:t>
                      </a:r>
                      <a:r>
                        <a:rPr sz="1100" i="1" spc="-3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769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56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7695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9565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5" name="Прямоугольник 64"/>
          <p:cNvSpPr/>
          <p:nvPr/>
        </p:nvSpPr>
        <p:spPr>
          <a:xfrm>
            <a:off x="1828800" y="4648200"/>
            <a:ext cx="7315200" cy="2209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0" y="838200"/>
          <a:ext cx="8991599" cy="19340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3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0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3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01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01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38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5787">
                <a:tc>
                  <a:txBody>
                    <a:bodyPr/>
                    <a:lstStyle/>
                    <a:p>
                      <a:pPr marL="105410">
                        <a:lnSpc>
                          <a:spcPts val="2075"/>
                        </a:lnSpc>
                        <a:spcBef>
                          <a:spcPts val="19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Налоговые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241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586">
                <a:tc>
                  <a:txBody>
                    <a:bodyPr/>
                    <a:lstStyle/>
                    <a:p>
                      <a:pPr marL="105410">
                        <a:lnSpc>
                          <a:spcPts val="207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доходы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914">
                <a:tc>
                  <a:txBody>
                    <a:bodyPr/>
                    <a:lstStyle/>
                    <a:p>
                      <a:pPr marL="105410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сумма</a:t>
                      </a:r>
                      <a:r>
                        <a:rPr sz="1100" i="1" spc="-2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налоговых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914">
                <a:tc>
                  <a:txBody>
                    <a:bodyPr/>
                    <a:lstStyle/>
                    <a:p>
                      <a:pPr marL="105410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и</a:t>
                      </a:r>
                      <a:r>
                        <a:rPr sz="1100" i="1" spc="-3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удельный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516">
                <a:tc>
                  <a:txBody>
                    <a:bodyPr/>
                    <a:lstStyle/>
                    <a:p>
                      <a:pPr marL="105410">
                        <a:lnSpc>
                          <a:spcPts val="1315"/>
                        </a:lnSpc>
                      </a:pP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вес</a:t>
                      </a:r>
                      <a:r>
                        <a:rPr sz="1100" i="1" spc="-4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налоговых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  <a:p>
                      <a:pPr marL="105410" marR="328930">
                        <a:lnSpc>
                          <a:spcPct val="10000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 общем  объеме</a:t>
                      </a:r>
                      <a:r>
                        <a:rPr sz="1100" i="1" spc="-4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2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834338" y="145160"/>
            <a:ext cx="518546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ОБЪЕМ И СТРУКТУРА</a:t>
            </a:r>
            <a:r>
              <a:rPr spc="-130" dirty="0"/>
              <a:t> </a:t>
            </a:r>
            <a:r>
              <a:rPr dirty="0" smtClean="0"/>
              <a:t>ДОХОДОВ</a:t>
            </a:r>
            <a:r>
              <a:rPr lang="ru-RU" dirty="0" smtClean="0"/>
              <a:t> МО ДАЧНОЕ</a:t>
            </a:r>
            <a:endParaRPr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905000" y="609600"/>
            <a:ext cx="7239000" cy="198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bject 12"/>
          <p:cNvSpPr txBox="1"/>
          <p:nvPr/>
        </p:nvSpPr>
        <p:spPr>
          <a:xfrm>
            <a:off x="0" y="2819400"/>
            <a:ext cx="1752600" cy="18896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wrap="square" lIns="0" tIns="42545" rIns="0" bIns="0" rtlCol="0">
            <a:spAutoFit/>
          </a:bodyPr>
          <a:lstStyle/>
          <a:p>
            <a:pPr marL="90805" marR="263525" algn="just">
              <a:lnSpc>
                <a:spcPct val="100000"/>
              </a:lnSpc>
              <a:spcBef>
                <a:spcPts val="335"/>
              </a:spcBef>
            </a:pPr>
            <a:r>
              <a:rPr sz="1600" b="1" spc="-1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енало</a:t>
            </a:r>
            <a:r>
              <a:rPr sz="1600" b="1" spc="-1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</a:t>
            </a:r>
            <a:r>
              <a:rPr sz="16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овы</a:t>
            </a:r>
            <a:r>
              <a:rPr sz="1600" b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е</a:t>
            </a:r>
            <a:r>
              <a:rPr sz="16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6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доходы</a:t>
            </a:r>
            <a:endParaRPr sz="1600" dirty="0" smtClean="0">
              <a:latin typeface="Century Gothic"/>
              <a:cs typeface="Century Gothic"/>
            </a:endParaRPr>
          </a:p>
          <a:p>
            <a:pPr marL="90805" marR="200660" algn="just">
              <a:lnSpc>
                <a:spcPct val="100000"/>
              </a:lnSpc>
              <a:spcBef>
                <a:spcPts val="10"/>
              </a:spcBef>
            </a:pP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сумма</a:t>
            </a:r>
            <a:r>
              <a:rPr sz="1100" i="1" spc="-9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неналоговых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доходов</a:t>
            </a:r>
            <a:r>
              <a:rPr sz="1100" i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удельный</a:t>
            </a:r>
            <a:r>
              <a:rPr sz="1100" i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вес</a:t>
            </a:r>
            <a:r>
              <a:rPr sz="1100" i="1" spc="-4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неналоговых</a:t>
            </a:r>
            <a:endParaRPr sz="1100" dirty="0" smtClean="0">
              <a:latin typeface="Century Gothic"/>
              <a:cs typeface="Century Gothic"/>
            </a:endParaRPr>
          </a:p>
          <a:p>
            <a:pPr marL="90805" marR="381000">
              <a:lnSpc>
                <a:spcPct val="100000"/>
              </a:lnSpc>
            </a:pP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доходов</a:t>
            </a:r>
            <a:r>
              <a:rPr sz="1100" i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100" i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общем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объеме</a:t>
            </a:r>
            <a:r>
              <a:rPr sz="1100" i="1" spc="-5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доходов</a:t>
            </a:r>
            <a:endParaRPr lang="ru-RU" sz="1100" i="1" spc="-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90805" marR="381000">
              <a:lnSpc>
                <a:spcPct val="100000"/>
              </a:lnSpc>
            </a:pPr>
            <a:endParaRPr lang="ru-RU" sz="1100" i="1" spc="-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90805" marR="381000">
              <a:lnSpc>
                <a:spcPct val="100000"/>
              </a:lnSpc>
            </a:pPr>
            <a:endParaRPr lang="ru-RU" sz="1100" i="1" spc="-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90805" marR="381000">
              <a:lnSpc>
                <a:spcPct val="100000"/>
              </a:lnSpc>
            </a:pPr>
            <a:endParaRPr lang="ru-RU" sz="1100" i="1" spc="-5" dirty="0" smtClean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67" name="Диаграмма 66"/>
          <p:cNvGraphicFramePr/>
          <p:nvPr>
            <p:extLst>
              <p:ext uri="{D42A27DB-BD31-4B8C-83A1-F6EECF244321}">
                <p14:modId xmlns:p14="http://schemas.microsoft.com/office/powerpoint/2010/main" val="3355028984"/>
              </p:ext>
            </p:extLst>
          </p:nvPr>
        </p:nvGraphicFramePr>
        <p:xfrm>
          <a:off x="1419000" y="3596571"/>
          <a:ext cx="3505200" cy="2944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8" name="Диаграмма 67"/>
          <p:cNvGraphicFramePr/>
          <p:nvPr>
            <p:extLst>
              <p:ext uri="{D42A27DB-BD31-4B8C-83A1-F6EECF244321}">
                <p14:modId xmlns:p14="http://schemas.microsoft.com/office/powerpoint/2010/main" val="4179749128"/>
              </p:ext>
            </p:extLst>
          </p:nvPr>
        </p:nvGraphicFramePr>
        <p:xfrm>
          <a:off x="4889461" y="615253"/>
          <a:ext cx="3581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9" name="Диаграмма 68"/>
          <p:cNvGraphicFramePr/>
          <p:nvPr>
            <p:extLst>
              <p:ext uri="{D42A27DB-BD31-4B8C-83A1-F6EECF244321}">
                <p14:modId xmlns:p14="http://schemas.microsoft.com/office/powerpoint/2010/main" val="3188663961"/>
              </p:ext>
            </p:extLst>
          </p:nvPr>
        </p:nvGraphicFramePr>
        <p:xfrm>
          <a:off x="3732297" y="3891655"/>
          <a:ext cx="3581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object 22"/>
          <p:cNvSpPr txBox="1"/>
          <p:nvPr/>
        </p:nvSpPr>
        <p:spPr>
          <a:xfrm>
            <a:off x="7543800" y="3505200"/>
            <a:ext cx="6115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27</a:t>
            </a:r>
            <a:r>
              <a:rPr sz="1100" b="1" spc="-114" dirty="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sz="1100" b="1" dirty="0">
                <a:solidFill>
                  <a:srgbClr val="A6A6A6"/>
                </a:solidFill>
                <a:latin typeface="Century Gothic"/>
                <a:cs typeface="Century Gothic"/>
              </a:rPr>
              <a:t>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05400" y="3505200"/>
            <a:ext cx="6115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26</a:t>
            </a:r>
            <a:r>
              <a:rPr sz="1100" b="1" spc="-114" dirty="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sz="1100" b="1" dirty="0">
                <a:solidFill>
                  <a:srgbClr val="A6A6A6"/>
                </a:solidFill>
                <a:latin typeface="Century Gothic"/>
                <a:cs typeface="Century Gothic"/>
              </a:rPr>
              <a:t>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43200" y="3505200"/>
            <a:ext cx="6115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25</a:t>
            </a:r>
            <a:r>
              <a:rPr sz="1100" b="1" spc="-114" dirty="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sz="1100" b="1" dirty="0">
                <a:solidFill>
                  <a:srgbClr val="A6A6A6"/>
                </a:solidFill>
                <a:latin typeface="Century Gothic"/>
                <a:cs typeface="Century Gothic"/>
              </a:rPr>
              <a:t>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05200" y="914400"/>
            <a:ext cx="1256539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16050" algn="l"/>
              </a:tabLst>
            </a:pPr>
            <a:r>
              <a:rPr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23</a:t>
            </a:r>
            <a:r>
              <a:rPr sz="1100" b="1" spc="-50" dirty="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lang="ru-RU" sz="1100" b="1" spc="-50" dirty="0" smtClean="0">
                <a:solidFill>
                  <a:srgbClr val="A6A6A6"/>
                </a:solidFill>
                <a:latin typeface="Century Gothic"/>
                <a:cs typeface="Century Gothic"/>
              </a:rPr>
              <a:t> год (отчет)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71" name="object 19"/>
          <p:cNvSpPr txBox="1"/>
          <p:nvPr/>
        </p:nvSpPr>
        <p:spPr>
          <a:xfrm>
            <a:off x="6248400" y="914400"/>
            <a:ext cx="1256539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16050" algn="l"/>
              </a:tabLst>
            </a:pPr>
            <a:r>
              <a:rPr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24</a:t>
            </a:r>
            <a:r>
              <a:rPr sz="1100" b="1" spc="-50" dirty="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lang="ru-RU" sz="1100" b="1" spc="-50" dirty="0" smtClean="0">
                <a:solidFill>
                  <a:srgbClr val="A6A6A6"/>
                </a:solidFill>
                <a:latin typeface="Century Gothic"/>
                <a:cs typeface="Century Gothic"/>
              </a:rPr>
              <a:t> год (план)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0"/>
            <a:ext cx="8382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ru-RU" dirty="0"/>
          </a:p>
        </p:txBody>
      </p:sp>
      <p:graphicFrame>
        <p:nvGraphicFramePr>
          <p:cNvPr id="70" name="Диаграмма 69"/>
          <p:cNvGraphicFramePr/>
          <p:nvPr>
            <p:extLst>
              <p:ext uri="{D42A27DB-BD31-4B8C-83A1-F6EECF244321}">
                <p14:modId xmlns:p14="http://schemas.microsoft.com/office/powerpoint/2010/main" val="2718987845"/>
              </p:ext>
            </p:extLst>
          </p:nvPr>
        </p:nvGraphicFramePr>
        <p:xfrm>
          <a:off x="5835271" y="3668510"/>
          <a:ext cx="35814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2855128789"/>
              </p:ext>
            </p:extLst>
          </p:nvPr>
        </p:nvGraphicFramePr>
        <p:xfrm>
          <a:off x="1599439" y="961629"/>
          <a:ext cx="4114800" cy="23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bject 47"/>
          <p:cNvSpPr/>
          <p:nvPr/>
        </p:nvSpPr>
        <p:spPr>
          <a:xfrm>
            <a:off x="6172200" y="5181600"/>
            <a:ext cx="2743200" cy="13716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27"/>
          <p:cNvSpPr/>
          <p:nvPr/>
        </p:nvSpPr>
        <p:spPr>
          <a:xfrm>
            <a:off x="3200400" y="5181600"/>
            <a:ext cx="2819400" cy="13716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"/>
          <p:cNvSpPr/>
          <p:nvPr/>
        </p:nvSpPr>
        <p:spPr>
          <a:xfrm>
            <a:off x="228600" y="5181600"/>
            <a:ext cx="2819400" cy="13716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4370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25</a:t>
            </a:r>
            <a:r>
              <a:rPr sz="2800" b="1" spc="-9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5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8600" y="4267200"/>
            <a:ext cx="2819400" cy="8382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66800" y="4267200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доходы от компенсации затрат бюджетов внутригородских муниципальных образований городов федерального значения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000" y="4419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190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8600" y="5181600"/>
            <a:ext cx="45719" cy="1371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5C6E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8600" y="4267200"/>
            <a:ext cx="45719" cy="838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815726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ОБЪЕМ И </a:t>
            </a:r>
            <a:r>
              <a:rPr/>
              <a:t>СТРУКТУРА </a:t>
            </a:r>
            <a:r>
              <a:rPr lang="ru-RU" dirty="0" smtClean="0"/>
              <a:t>НАЛОГОВЫХ И </a:t>
            </a:r>
            <a:r>
              <a:rPr spc="-5" smtClean="0"/>
              <a:t>НЕНАЛОГОВЫХ</a:t>
            </a:r>
            <a:r>
              <a:rPr spc="-95" smtClean="0"/>
              <a:t> </a:t>
            </a:r>
            <a:r>
              <a:rPr dirty="0"/>
              <a:t>ДОХОДОВ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62406" y="575817"/>
            <a:ext cx="2131060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>
                <a:solidFill>
                  <a:srgbClr val="3BB7B9"/>
                </a:solidFill>
                <a:latin typeface="Century Gothic"/>
                <a:cs typeface="Century Gothic"/>
              </a:rPr>
              <a:t>2</a:t>
            </a:r>
            <a:r>
              <a:rPr sz="2400" b="1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lang="ru-RU" sz="2400" b="1" dirty="0" smtClean="0">
                <a:solidFill>
                  <a:srgbClr val="3BB7B9"/>
                </a:solidFill>
                <a:latin typeface="Century Gothic"/>
                <a:cs typeface="Century Gothic"/>
              </a:rPr>
              <a:t>571</a:t>
            </a:r>
            <a:r>
              <a:rPr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0</a:t>
            </a:r>
            <a:r>
              <a:rPr lang="ru-RU" sz="1100" dirty="0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5" dirty="0" err="1" smtClean="0">
                <a:latin typeface="Century Gothic"/>
                <a:cs typeface="Century Gothic"/>
              </a:rPr>
              <a:t>ру</a:t>
            </a:r>
            <a:r>
              <a:rPr sz="1100" dirty="0" err="1" smtClean="0">
                <a:latin typeface="Century Gothic"/>
                <a:cs typeface="Century Gothic"/>
              </a:rPr>
              <a:t>б</a:t>
            </a:r>
            <a:r>
              <a:rPr sz="1100" spc="-5" dirty="0" err="1" smtClean="0">
                <a:latin typeface="Century Gothic"/>
                <a:cs typeface="Century Gothic"/>
              </a:rPr>
              <a:t>ле</a:t>
            </a:r>
            <a:r>
              <a:rPr sz="1100" spc="0" dirty="0" err="1" smtClean="0">
                <a:latin typeface="Century Gothic"/>
                <a:cs typeface="Century Gothic"/>
              </a:rPr>
              <a:t>й</a:t>
            </a:r>
            <a:r>
              <a:rPr sz="1200" dirty="0" smtClean="0">
                <a:latin typeface="Century Gothic"/>
                <a:cs typeface="Century Gothic"/>
              </a:rPr>
              <a:t>-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1200" dirty="0" err="1">
                <a:latin typeface="Century Gothic"/>
                <a:cs typeface="Century Gothic"/>
              </a:rPr>
              <a:t>всего</a:t>
            </a:r>
            <a:r>
              <a:rPr sz="1200" dirty="0">
                <a:latin typeface="Century Gothic"/>
                <a:cs typeface="Century Gothic"/>
              </a:rPr>
              <a:t> </a:t>
            </a:r>
            <a:r>
              <a:rPr lang="ru-RU" sz="1200" dirty="0" smtClean="0">
                <a:latin typeface="Century Gothic"/>
                <a:cs typeface="Century Gothic"/>
              </a:rPr>
              <a:t>налоговых и </a:t>
            </a:r>
            <a:r>
              <a:rPr sz="1200" spc="-5" dirty="0" err="1" smtClean="0">
                <a:latin typeface="Century Gothic"/>
                <a:cs typeface="Century Gothic"/>
              </a:rPr>
              <a:t>неналоговых</a:t>
            </a:r>
            <a:r>
              <a:rPr sz="1200" spc="-80" dirty="0" smtClean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  </a:t>
            </a:r>
            <a:r>
              <a:rPr sz="1200" spc="-5" dirty="0" err="1">
                <a:latin typeface="Century Gothic"/>
                <a:cs typeface="Century Gothic"/>
              </a:rPr>
              <a:t>Это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5" dirty="0" err="1" smtClean="0">
                <a:latin typeface="Century Gothic"/>
                <a:cs typeface="Century Gothic"/>
              </a:rPr>
              <a:t>составляет</a:t>
            </a:r>
            <a:r>
              <a:rPr lang="ru-RU" sz="1600" b="1" spc="-10" dirty="0" smtClean="0">
                <a:latin typeface="Century Gothic"/>
                <a:cs typeface="Century Gothic"/>
              </a:rPr>
              <a:t>1,2</a:t>
            </a:r>
            <a:r>
              <a:rPr sz="1600" b="1" spc="-10" dirty="0" smtClean="0">
                <a:latin typeface="Century Gothic"/>
                <a:cs typeface="Century Gothic"/>
              </a:rPr>
              <a:t>%</a:t>
            </a:r>
            <a:r>
              <a:rPr sz="1600" b="1" spc="-65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</a:t>
            </a:r>
          </a:p>
          <a:p>
            <a:pPr marL="12700" marR="49530">
              <a:lnSpc>
                <a:spcPct val="100000"/>
              </a:lnSpc>
            </a:pPr>
            <a:r>
              <a:rPr sz="1200" spc="-5" dirty="0" err="1">
                <a:latin typeface="Century Gothic"/>
                <a:cs typeface="Century Gothic"/>
              </a:rPr>
              <a:t>общем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5" dirty="0" err="1" smtClean="0">
                <a:latin typeface="Century Gothic"/>
                <a:cs typeface="Century Gothic"/>
              </a:rPr>
              <a:t>объеме</a:t>
            </a:r>
            <a:r>
              <a:rPr sz="1200" spc="-25" dirty="0" smtClean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118992" y="548690"/>
            <a:ext cx="2885440" cy="608076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157298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26</a:t>
            </a:r>
            <a:r>
              <a:rPr sz="2800" b="1" spc="-9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6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200400" y="4267200"/>
            <a:ext cx="2743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352800" y="4419600"/>
            <a:ext cx="627380" cy="50292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190,0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31" name="object 31"/>
          <p:cNvSpPr/>
          <p:nvPr/>
        </p:nvSpPr>
        <p:spPr>
          <a:xfrm flipV="1">
            <a:off x="3200400" y="5181600"/>
            <a:ext cx="76200" cy="1371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5C6E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00400" y="4267200"/>
            <a:ext cx="45719" cy="838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715258" y="575817"/>
            <a:ext cx="2131060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 smtClean="0">
                <a:solidFill>
                  <a:srgbClr val="F3AE4A"/>
                </a:solidFill>
                <a:latin typeface="Century Gothic"/>
                <a:cs typeface="Century Gothic"/>
              </a:rPr>
              <a:t>2 846</a:t>
            </a:r>
            <a:r>
              <a:rPr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6</a:t>
            </a:r>
            <a:r>
              <a:rPr lang="ru-RU" sz="1100" dirty="0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5" dirty="0" err="1" smtClean="0">
                <a:latin typeface="Century Gothic"/>
                <a:cs typeface="Century Gothic"/>
              </a:rPr>
              <a:t>ру</a:t>
            </a:r>
            <a:r>
              <a:rPr sz="1100" dirty="0" err="1" smtClean="0">
                <a:latin typeface="Century Gothic"/>
                <a:cs typeface="Century Gothic"/>
              </a:rPr>
              <a:t>б</a:t>
            </a:r>
            <a:r>
              <a:rPr sz="1100" spc="-5" dirty="0" err="1" smtClean="0">
                <a:latin typeface="Century Gothic"/>
                <a:cs typeface="Century Gothic"/>
              </a:rPr>
              <a:t>ле</a:t>
            </a:r>
            <a:r>
              <a:rPr sz="1100" spc="5" dirty="0" err="1" smtClean="0">
                <a:latin typeface="Century Gothic"/>
                <a:cs typeface="Century Gothic"/>
              </a:rPr>
              <a:t>й</a:t>
            </a:r>
            <a:r>
              <a:rPr sz="1200" dirty="0" smtClean="0">
                <a:latin typeface="Century Gothic"/>
                <a:cs typeface="Century Gothic"/>
              </a:rPr>
              <a:t>-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1200" dirty="0" err="1">
                <a:latin typeface="Century Gothic"/>
                <a:cs typeface="Century Gothic"/>
              </a:rPr>
              <a:t>всего</a:t>
            </a:r>
            <a:r>
              <a:rPr sz="1200" dirty="0">
                <a:latin typeface="Century Gothic"/>
                <a:cs typeface="Century Gothic"/>
              </a:rPr>
              <a:t> </a:t>
            </a:r>
            <a:r>
              <a:rPr lang="ru-RU" sz="1200" dirty="0" smtClean="0">
                <a:latin typeface="Century Gothic"/>
                <a:cs typeface="Century Gothic"/>
              </a:rPr>
              <a:t>налоговых и </a:t>
            </a:r>
            <a:r>
              <a:rPr sz="1200" spc="-5" dirty="0" err="1" smtClean="0">
                <a:latin typeface="Century Gothic"/>
                <a:cs typeface="Century Gothic"/>
              </a:rPr>
              <a:t>неналоговых</a:t>
            </a:r>
            <a:r>
              <a:rPr sz="1200" spc="-80" dirty="0" smtClean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  Это </a:t>
            </a:r>
            <a:r>
              <a:rPr sz="1200" spc="-5" dirty="0" err="1">
                <a:latin typeface="Century Gothic"/>
                <a:cs typeface="Century Gothic"/>
              </a:rPr>
              <a:t>составляет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1</a:t>
            </a:r>
            <a:r>
              <a:rPr sz="1600" b="1" spc="-10" dirty="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4</a:t>
            </a:r>
            <a:r>
              <a:rPr sz="1600" b="1" spc="-10" dirty="0" smtClean="0">
                <a:latin typeface="Century Gothic"/>
                <a:cs typeface="Century Gothic"/>
              </a:rPr>
              <a:t>%</a:t>
            </a:r>
            <a:r>
              <a:rPr sz="1600" b="1" spc="-60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</a:t>
            </a:r>
          </a:p>
          <a:p>
            <a:pPr marL="12700" marR="4953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общем </a:t>
            </a:r>
            <a:r>
              <a:rPr sz="1200" spc="-5" dirty="0" err="1">
                <a:latin typeface="Century Gothic"/>
                <a:cs typeface="Century Gothic"/>
              </a:rPr>
              <a:t>объеме</a:t>
            </a:r>
            <a:r>
              <a:rPr sz="1200" spc="-70" dirty="0">
                <a:latin typeface="Century Gothic"/>
                <a:cs typeface="Century Gothic"/>
              </a:rPr>
              <a:t> </a:t>
            </a:r>
            <a:r>
              <a:rPr sz="1200" spc="-5" dirty="0" err="1" smtClean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084189" y="548690"/>
            <a:ext cx="2885440" cy="608076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399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123002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202</a:t>
            </a:r>
            <a:r>
              <a:rPr lang="ru-RU"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7</a:t>
            </a:r>
            <a:r>
              <a:rPr sz="2800" b="1" spc="-9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172200" y="4191000"/>
            <a:ext cx="2743200" cy="9144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6324600" y="4419600"/>
            <a:ext cx="627380" cy="50292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190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172200" y="5181600"/>
            <a:ext cx="76200" cy="1371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5C6E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172200" y="4191000"/>
            <a:ext cx="45719" cy="9144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6680961" y="575817"/>
            <a:ext cx="2131060" cy="1186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>
                <a:solidFill>
                  <a:srgbClr val="5C6E7D"/>
                </a:solidFill>
                <a:latin typeface="Century Gothic"/>
                <a:cs typeface="Century Gothic"/>
              </a:rPr>
              <a:t>3</a:t>
            </a: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 154</a:t>
            </a:r>
            <a:r>
              <a:rPr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2</a:t>
            </a:r>
            <a:r>
              <a:rPr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200" dirty="0" smtClean="0">
                <a:latin typeface="Century Gothic"/>
                <a:cs typeface="Century Gothic"/>
              </a:rPr>
              <a:t>-  </a:t>
            </a:r>
            <a:r>
              <a:rPr sz="1200" dirty="0">
                <a:latin typeface="Century Gothic"/>
                <a:cs typeface="Century Gothic"/>
              </a:rPr>
              <a:t>всего </a:t>
            </a:r>
            <a:r>
              <a:rPr sz="1200" spc="-5" dirty="0">
                <a:latin typeface="Century Gothic"/>
                <a:cs typeface="Century Gothic"/>
              </a:rPr>
              <a:t>неналоговых</a:t>
            </a:r>
            <a:r>
              <a:rPr sz="1200" spc="-8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  Это </a:t>
            </a:r>
            <a:r>
              <a:rPr sz="1200" spc="-5" dirty="0" err="1">
                <a:latin typeface="Century Gothic"/>
                <a:cs typeface="Century Gothic"/>
              </a:rPr>
              <a:t>составляет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1,5</a:t>
            </a:r>
            <a:r>
              <a:rPr sz="1600" b="1" spc="-10" dirty="0" smtClean="0">
                <a:latin typeface="Century Gothic"/>
                <a:cs typeface="Century Gothic"/>
              </a:rPr>
              <a:t>%</a:t>
            </a:r>
            <a:r>
              <a:rPr sz="1600" b="1" spc="-80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</a:t>
            </a:r>
          </a:p>
          <a:p>
            <a:pPr marL="12700" marR="4953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налоговых  </a:t>
            </a:r>
            <a:r>
              <a:rPr sz="1200" dirty="0">
                <a:latin typeface="Century Gothic"/>
                <a:cs typeface="Century Gothic"/>
              </a:rPr>
              <a:t>и </a:t>
            </a:r>
            <a:r>
              <a:rPr sz="1200" spc="-5" dirty="0">
                <a:latin typeface="Century Gothic"/>
                <a:cs typeface="Century Gothic"/>
              </a:rPr>
              <a:t>неналоговых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9" name="object 8"/>
          <p:cNvSpPr txBox="1"/>
          <p:nvPr/>
        </p:nvSpPr>
        <p:spPr>
          <a:xfrm>
            <a:off x="304800" y="5562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>
                <a:latin typeface="Century Gothic"/>
                <a:cs typeface="Century Gothic"/>
              </a:rPr>
              <a:t>0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70" name="object 7"/>
          <p:cNvSpPr txBox="1"/>
          <p:nvPr/>
        </p:nvSpPr>
        <p:spPr>
          <a:xfrm>
            <a:off x="990600" y="5181600"/>
            <a:ext cx="19812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Доходы от денежных взысканий (штрафов), поступающие в счет погашения задолженности, образовавшейся до 1 января 2020 года, подлежащие зачислению в бюджет муниципального образования по нормативам, действовавшим в 2019 году</a:t>
            </a:r>
          </a:p>
        </p:txBody>
      </p:sp>
      <p:sp>
        <p:nvSpPr>
          <p:cNvPr id="71" name="object 7"/>
          <p:cNvSpPr txBox="1"/>
          <p:nvPr/>
        </p:nvSpPr>
        <p:spPr>
          <a:xfrm>
            <a:off x="3962400" y="4267200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доходы от компенсации затрат бюджетов внутригородских муниципальных образований городов федерального значения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77" name="object 8"/>
          <p:cNvSpPr txBox="1"/>
          <p:nvPr/>
        </p:nvSpPr>
        <p:spPr>
          <a:xfrm>
            <a:off x="3276600" y="5562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79" name="object 7"/>
          <p:cNvSpPr txBox="1"/>
          <p:nvPr/>
        </p:nvSpPr>
        <p:spPr>
          <a:xfrm>
            <a:off x="7010400" y="4267200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доходы от компенсации затрат бюджетов внутригородских муниципальных образований городов федерального значения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85" name="object 8"/>
          <p:cNvSpPr txBox="1"/>
          <p:nvPr/>
        </p:nvSpPr>
        <p:spPr>
          <a:xfrm>
            <a:off x="6248400" y="5562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 0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graphicFrame>
        <p:nvGraphicFramePr>
          <p:cNvPr id="87" name="Диаграмма 86"/>
          <p:cNvGraphicFramePr/>
          <p:nvPr>
            <p:extLst>
              <p:ext uri="{D42A27DB-BD31-4B8C-83A1-F6EECF244321}">
                <p14:modId xmlns:p14="http://schemas.microsoft.com/office/powerpoint/2010/main" val="3420912401"/>
              </p:ext>
            </p:extLst>
          </p:nvPr>
        </p:nvGraphicFramePr>
        <p:xfrm>
          <a:off x="-208659" y="1650181"/>
          <a:ext cx="35814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9" name="Диаграмма 88"/>
          <p:cNvGraphicFramePr/>
          <p:nvPr>
            <p:extLst>
              <p:ext uri="{D42A27DB-BD31-4B8C-83A1-F6EECF244321}">
                <p14:modId xmlns:p14="http://schemas.microsoft.com/office/powerpoint/2010/main" val="1970502028"/>
              </p:ext>
            </p:extLst>
          </p:nvPr>
        </p:nvGraphicFramePr>
        <p:xfrm>
          <a:off x="2904211" y="1646406"/>
          <a:ext cx="33528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0" name="Диаграмма 89"/>
          <p:cNvGraphicFramePr/>
          <p:nvPr>
            <p:extLst>
              <p:ext uri="{D42A27DB-BD31-4B8C-83A1-F6EECF244321}">
                <p14:modId xmlns:p14="http://schemas.microsoft.com/office/powerpoint/2010/main" val="1012327171"/>
              </p:ext>
            </p:extLst>
          </p:nvPr>
        </p:nvGraphicFramePr>
        <p:xfrm>
          <a:off x="5837883" y="1594579"/>
          <a:ext cx="3657600" cy="175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5" name="Прямоугольник 54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/>
          <p:nvPr/>
        </p:nvSpPr>
        <p:spPr>
          <a:xfrm>
            <a:off x="166712" y="548690"/>
            <a:ext cx="2885440" cy="608076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Рисунок 56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76200" y="0"/>
            <a:ext cx="939078" cy="685800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2286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42" name="object 6"/>
          <p:cNvSpPr/>
          <p:nvPr/>
        </p:nvSpPr>
        <p:spPr>
          <a:xfrm>
            <a:off x="228600" y="3352800"/>
            <a:ext cx="2819400" cy="8382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7"/>
          <p:cNvSpPr txBox="1"/>
          <p:nvPr/>
        </p:nvSpPr>
        <p:spPr>
          <a:xfrm>
            <a:off x="1066800" y="3581400"/>
            <a:ext cx="1905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latin typeface="Century Gothic"/>
                <a:cs typeface="Century Gothic"/>
              </a:rPr>
              <a:t>Налог на доходы физических лиц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50" name="object 8"/>
          <p:cNvSpPr txBox="1"/>
          <p:nvPr/>
        </p:nvSpPr>
        <p:spPr>
          <a:xfrm>
            <a:off x="381000" y="35052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>
                <a:latin typeface="Century Gothic"/>
                <a:cs typeface="Century Gothic"/>
              </a:rPr>
              <a:t>2</a:t>
            </a:r>
            <a:r>
              <a:rPr lang="ru-RU" sz="1400" b="1" dirty="0" smtClean="0">
                <a:latin typeface="Century Gothic"/>
                <a:cs typeface="Century Gothic"/>
              </a:rPr>
              <a:t> 381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3" name="object 7"/>
          <p:cNvSpPr txBox="1"/>
          <p:nvPr/>
        </p:nvSpPr>
        <p:spPr>
          <a:xfrm>
            <a:off x="3962400" y="5181600"/>
            <a:ext cx="19812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Доходы от денежных взысканий (штрафов), поступающие в счет погашения задолженности, образовавшейся до 1 января 2020 года, подлежащие зачислению в бюджет муниципального образования по нормативам, действовавшим в 2019 году</a:t>
            </a:r>
          </a:p>
        </p:txBody>
      </p:sp>
      <p:sp>
        <p:nvSpPr>
          <p:cNvPr id="59" name="object 7"/>
          <p:cNvSpPr txBox="1"/>
          <p:nvPr/>
        </p:nvSpPr>
        <p:spPr>
          <a:xfrm>
            <a:off x="6934200" y="5181600"/>
            <a:ext cx="19812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Доходы от денежных взысканий (штрафов), поступающие в счет погашения задолженности, образовавшейся до 1 января 2020 года, подлежащие зачислению в бюджет муниципального образования по нормативам, действовавшим в 2019 году</a:t>
            </a:r>
          </a:p>
        </p:txBody>
      </p:sp>
      <p:sp>
        <p:nvSpPr>
          <p:cNvPr id="60" name="object 27"/>
          <p:cNvSpPr/>
          <p:nvPr/>
        </p:nvSpPr>
        <p:spPr>
          <a:xfrm>
            <a:off x="3208059" y="3342478"/>
            <a:ext cx="2743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47"/>
          <p:cNvSpPr/>
          <p:nvPr/>
        </p:nvSpPr>
        <p:spPr>
          <a:xfrm>
            <a:off x="6172200" y="3352800"/>
            <a:ext cx="2743200" cy="7620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7"/>
          <p:cNvSpPr txBox="1"/>
          <p:nvPr/>
        </p:nvSpPr>
        <p:spPr>
          <a:xfrm>
            <a:off x="4038600" y="3657600"/>
            <a:ext cx="1905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latin typeface="Century Gothic"/>
                <a:cs typeface="Century Gothic"/>
              </a:rPr>
              <a:t>Налог на доходы физических лиц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64" name="object 8"/>
          <p:cNvSpPr txBox="1"/>
          <p:nvPr/>
        </p:nvSpPr>
        <p:spPr>
          <a:xfrm>
            <a:off x="3276600" y="35052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2 656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6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5" name="object 7"/>
          <p:cNvSpPr txBox="1"/>
          <p:nvPr/>
        </p:nvSpPr>
        <p:spPr>
          <a:xfrm>
            <a:off x="7010400" y="3581400"/>
            <a:ext cx="1905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latin typeface="Century Gothic"/>
                <a:cs typeface="Century Gothic"/>
              </a:rPr>
              <a:t>Налог на доходы физических лиц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66" name="object 8"/>
          <p:cNvSpPr txBox="1"/>
          <p:nvPr/>
        </p:nvSpPr>
        <p:spPr>
          <a:xfrm>
            <a:off x="6248400" y="35052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2 964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2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7" name="object 27"/>
          <p:cNvSpPr/>
          <p:nvPr/>
        </p:nvSpPr>
        <p:spPr>
          <a:xfrm>
            <a:off x="3200400" y="3352800"/>
            <a:ext cx="76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27"/>
          <p:cNvSpPr/>
          <p:nvPr/>
        </p:nvSpPr>
        <p:spPr>
          <a:xfrm>
            <a:off x="6172200" y="3352800"/>
            <a:ext cx="76200" cy="7620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27"/>
          <p:cNvSpPr/>
          <p:nvPr/>
        </p:nvSpPr>
        <p:spPr>
          <a:xfrm>
            <a:off x="228600" y="3352800"/>
            <a:ext cx="76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69"/>
          <p:cNvSpPr/>
          <p:nvPr/>
        </p:nvSpPr>
        <p:spPr>
          <a:xfrm>
            <a:off x="6172200" y="5943600"/>
            <a:ext cx="2743200" cy="6858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69"/>
          <p:cNvSpPr/>
          <p:nvPr/>
        </p:nvSpPr>
        <p:spPr>
          <a:xfrm>
            <a:off x="6172200" y="4648200"/>
            <a:ext cx="2743200" cy="12192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42"/>
          <p:cNvSpPr/>
          <p:nvPr/>
        </p:nvSpPr>
        <p:spPr>
          <a:xfrm>
            <a:off x="3276600" y="4648200"/>
            <a:ext cx="2667000" cy="12192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4800" y="1905000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25</a:t>
            </a:r>
            <a:r>
              <a:rPr sz="2800" b="1" spc="-9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5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6080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ОБЪЕМ И СТРУКТУРА </a:t>
            </a:r>
            <a:r>
              <a:rPr spc="-5" dirty="0"/>
              <a:t>БЕЗВОЗМЕЗДНЫХ</a:t>
            </a:r>
            <a:r>
              <a:rPr spc="-105" dirty="0"/>
              <a:t> </a:t>
            </a:r>
            <a:r>
              <a:rPr spc="-5" dirty="0"/>
              <a:t>ПОСТУПЛЕНИЙ</a:t>
            </a:r>
          </a:p>
        </p:txBody>
      </p:sp>
      <p:sp>
        <p:nvSpPr>
          <p:cNvPr id="8" name="object 8"/>
          <p:cNvSpPr/>
          <p:nvPr/>
        </p:nvSpPr>
        <p:spPr>
          <a:xfrm>
            <a:off x="381000" y="3505200"/>
            <a:ext cx="2590800" cy="7620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3"/>
                </a:moveTo>
                <a:lnTo>
                  <a:pt x="2520316" y="432053"/>
                </a:lnTo>
                <a:lnTo>
                  <a:pt x="2520316" y="0"/>
                </a:lnTo>
                <a:lnTo>
                  <a:pt x="0" y="0"/>
                </a:lnTo>
                <a:lnTo>
                  <a:pt x="0" y="432053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43000" y="3505200"/>
            <a:ext cx="1752600" cy="704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Субвенции местным бюджетам на выполнение передаваемых полномочий субъектов Российской Федерации 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1000" y="4343400"/>
            <a:ext cx="2590800" cy="8382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81000" y="3505200"/>
            <a:ext cx="76200" cy="7620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4343400"/>
            <a:ext cx="76200" cy="838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F3AE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57200" y="3657600"/>
            <a:ext cx="711835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200" b="1" spc="-85" dirty="0">
                <a:latin typeface="Century Gothic"/>
                <a:cs typeface="Century Gothic"/>
              </a:rPr>
              <a:t>8</a:t>
            </a:r>
            <a:r>
              <a:rPr sz="1200" b="1" spc="-85" dirty="0" smtClean="0">
                <a:latin typeface="Century Gothic"/>
                <a:cs typeface="Century Gothic"/>
              </a:rPr>
              <a:t> </a:t>
            </a:r>
            <a:r>
              <a:rPr lang="ru-RU" sz="1200" b="1" spc="-85" dirty="0" smtClean="0">
                <a:latin typeface="Century Gothic"/>
                <a:cs typeface="Century Gothic"/>
              </a:rPr>
              <a:t>571</a:t>
            </a:r>
            <a:r>
              <a:rPr sz="1200" b="1" dirty="0" smtClean="0">
                <a:latin typeface="Century Gothic"/>
                <a:cs typeface="Century Gothic"/>
              </a:rPr>
              <a:t>,</a:t>
            </a:r>
            <a:r>
              <a:rPr lang="ru-RU" sz="1200" b="1" dirty="0" smtClean="0">
                <a:latin typeface="Century Gothic"/>
                <a:cs typeface="Century Gothic"/>
              </a:rPr>
              <a:t>1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118992" y="54869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3200400" y="1905000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26</a:t>
            </a:r>
            <a:r>
              <a:rPr sz="2800" b="1" spc="-9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6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56076" y="575817"/>
            <a:ext cx="2201545" cy="14580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205 513</a:t>
            </a:r>
            <a:r>
              <a:rPr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7</a:t>
            </a:r>
            <a:r>
              <a:rPr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400" dirty="0" smtClean="0">
                <a:latin typeface="Century Gothic"/>
                <a:cs typeface="Century Gothic"/>
              </a:rPr>
              <a:t>-  </a:t>
            </a:r>
            <a:r>
              <a:rPr sz="1400" dirty="0">
                <a:latin typeface="Century Gothic"/>
                <a:cs typeface="Century Gothic"/>
              </a:rPr>
              <a:t>всего безвозмездных  поступлений</a:t>
            </a:r>
          </a:p>
          <a:p>
            <a:pPr marR="2844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Это </a:t>
            </a:r>
            <a:r>
              <a:rPr sz="1200" spc="-5" dirty="0" err="1">
                <a:latin typeface="Century Gothic"/>
                <a:cs typeface="Century Gothic"/>
              </a:rPr>
              <a:t>составляет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98,6</a:t>
            </a:r>
            <a:r>
              <a:rPr sz="1600" b="1" spc="-10" dirty="0" smtClean="0">
                <a:latin typeface="Century Gothic"/>
                <a:cs typeface="Century Gothic"/>
              </a:rPr>
              <a:t>% </a:t>
            </a:r>
            <a:r>
              <a:rPr sz="1200" dirty="0">
                <a:latin typeface="Century Gothic"/>
                <a:cs typeface="Century Gothic"/>
              </a:rPr>
              <a:t>в  </a:t>
            </a: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071361" y="54869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399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6172200" y="1905000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202</a:t>
            </a:r>
            <a:r>
              <a:rPr lang="ru-RU" sz="2800" b="1" spc="-10" dirty="0">
                <a:solidFill>
                  <a:srgbClr val="9AA9B5"/>
                </a:solidFill>
                <a:latin typeface="Century Gothic"/>
                <a:cs typeface="Century Gothic"/>
              </a:rPr>
              <a:t>7</a:t>
            </a:r>
            <a:r>
              <a:rPr sz="2800" b="1" spc="-9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608698" y="575817"/>
            <a:ext cx="2201545" cy="14580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213 285</a:t>
            </a:r>
            <a:r>
              <a:rPr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5</a:t>
            </a:r>
            <a:r>
              <a:rPr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400" dirty="0" smtClean="0">
                <a:latin typeface="Century Gothic"/>
                <a:cs typeface="Century Gothic"/>
              </a:rPr>
              <a:t>-  </a:t>
            </a:r>
            <a:r>
              <a:rPr sz="1400" dirty="0">
                <a:latin typeface="Century Gothic"/>
                <a:cs typeface="Century Gothic"/>
              </a:rPr>
              <a:t>всего безвозмездных  поступлений</a:t>
            </a:r>
          </a:p>
          <a:p>
            <a:pPr marR="2844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Это </a:t>
            </a:r>
            <a:r>
              <a:rPr sz="1200" spc="-5" dirty="0" err="1">
                <a:latin typeface="Century Gothic"/>
                <a:cs typeface="Century Gothic"/>
              </a:rPr>
              <a:t>составляет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98,5</a:t>
            </a:r>
            <a:r>
              <a:rPr sz="1600" b="1" spc="-10" dirty="0" smtClean="0">
                <a:latin typeface="Century Gothic"/>
                <a:cs typeface="Century Gothic"/>
              </a:rPr>
              <a:t>% </a:t>
            </a:r>
            <a:r>
              <a:rPr sz="1200" dirty="0">
                <a:latin typeface="Century Gothic"/>
                <a:cs typeface="Century Gothic"/>
              </a:rPr>
              <a:t>в  </a:t>
            </a: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6172200" y="3505200"/>
            <a:ext cx="2743200" cy="10668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23"/>
          <p:cNvSpPr txBox="1"/>
          <p:nvPr/>
        </p:nvSpPr>
        <p:spPr>
          <a:xfrm>
            <a:off x="457200" y="4572000"/>
            <a:ext cx="711835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200" b="1" dirty="0" smtClean="0">
                <a:latin typeface="Century Gothic"/>
                <a:cs typeface="Century Gothic"/>
              </a:rPr>
              <a:t>23</a:t>
            </a:r>
            <a:r>
              <a:rPr sz="1200" b="1" spc="-85" dirty="0" smtClean="0">
                <a:latin typeface="Century Gothic"/>
                <a:cs typeface="Century Gothic"/>
              </a:rPr>
              <a:t> </a:t>
            </a:r>
            <a:r>
              <a:rPr lang="ru-RU" sz="1200" b="1" spc="-85" dirty="0" smtClean="0">
                <a:latin typeface="Century Gothic"/>
                <a:cs typeface="Century Gothic"/>
              </a:rPr>
              <a:t>334</a:t>
            </a:r>
            <a:r>
              <a:rPr sz="1200" b="1" dirty="0" smtClean="0">
                <a:latin typeface="Century Gothic"/>
                <a:cs typeface="Century Gothic"/>
              </a:rPr>
              <a:t>,</a:t>
            </a:r>
            <a:r>
              <a:rPr lang="ru-RU" sz="1200" b="1" dirty="0" smtClean="0">
                <a:latin typeface="Century Gothic"/>
                <a:cs typeface="Century Gothic"/>
              </a:rPr>
              <a:t>1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93" name="object 9"/>
          <p:cNvSpPr txBox="1"/>
          <p:nvPr/>
        </p:nvSpPr>
        <p:spPr>
          <a:xfrm>
            <a:off x="1143000" y="4343400"/>
            <a:ext cx="18288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Субвенции бюджетам на содержание ребенка в семье опекуна и приемной семье, а также вознаграждение, причитающееся приемному родителю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110" name="object 42"/>
          <p:cNvSpPr/>
          <p:nvPr/>
        </p:nvSpPr>
        <p:spPr>
          <a:xfrm>
            <a:off x="3276600" y="3505200"/>
            <a:ext cx="2590800" cy="10668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9"/>
          <p:cNvSpPr txBox="1"/>
          <p:nvPr/>
        </p:nvSpPr>
        <p:spPr>
          <a:xfrm>
            <a:off x="4038600" y="3505200"/>
            <a:ext cx="1828800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местным бюджетам на выполнение передаваемых полномочий субъектов Российской Федерации 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14" name="object 19"/>
          <p:cNvSpPr/>
          <p:nvPr/>
        </p:nvSpPr>
        <p:spPr>
          <a:xfrm>
            <a:off x="3276600" y="3505200"/>
            <a:ext cx="45719" cy="1066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20"/>
          <p:cNvSpPr/>
          <p:nvPr/>
        </p:nvSpPr>
        <p:spPr>
          <a:xfrm>
            <a:off x="3276600" y="4648200"/>
            <a:ext cx="45719" cy="1219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F3AE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23"/>
          <p:cNvSpPr txBox="1"/>
          <p:nvPr/>
        </p:nvSpPr>
        <p:spPr>
          <a:xfrm>
            <a:off x="3352800" y="39624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spc="-85" dirty="0">
                <a:latin typeface="Century Gothic"/>
                <a:cs typeface="Century Gothic"/>
              </a:rPr>
              <a:t>8</a:t>
            </a:r>
            <a:r>
              <a:rPr sz="1400" b="1" spc="-85" dirty="0" smtClean="0">
                <a:latin typeface="Century Gothic"/>
                <a:cs typeface="Century Gothic"/>
              </a:rPr>
              <a:t> </a:t>
            </a:r>
            <a:r>
              <a:rPr lang="ru-RU" sz="1400" b="1" spc="-85" dirty="0" smtClean="0">
                <a:latin typeface="Century Gothic"/>
                <a:cs typeface="Century Gothic"/>
              </a:rPr>
              <a:t>908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4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17" name="object 23"/>
          <p:cNvSpPr txBox="1"/>
          <p:nvPr/>
        </p:nvSpPr>
        <p:spPr>
          <a:xfrm>
            <a:off x="3352800" y="50292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24</a:t>
            </a:r>
            <a:r>
              <a:rPr sz="1400" b="1" spc="-85" dirty="0" smtClean="0">
                <a:latin typeface="Century Gothic"/>
                <a:cs typeface="Century Gothic"/>
              </a:rPr>
              <a:t> </a:t>
            </a:r>
            <a:r>
              <a:rPr lang="ru-RU" sz="1400" b="1" spc="-85" dirty="0" smtClean="0">
                <a:latin typeface="Century Gothic"/>
                <a:cs typeface="Century Gothic"/>
              </a:rPr>
              <a:t>246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6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18" name="object 9"/>
          <p:cNvSpPr txBox="1"/>
          <p:nvPr/>
        </p:nvSpPr>
        <p:spPr>
          <a:xfrm>
            <a:off x="4038600" y="4648200"/>
            <a:ext cx="1905000" cy="11971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бюджетам на содержание ребенка в семье опекуна и приемной семье, а также вознаграждение, причитающееся приемному родителю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22" name="object 9"/>
          <p:cNvSpPr txBox="1"/>
          <p:nvPr/>
        </p:nvSpPr>
        <p:spPr>
          <a:xfrm>
            <a:off x="7086600" y="3505200"/>
            <a:ext cx="1828800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местным бюджетам на выполнение передаваемых полномочий субъектов Российской Федерации 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24" name="object 19"/>
          <p:cNvSpPr/>
          <p:nvPr/>
        </p:nvSpPr>
        <p:spPr>
          <a:xfrm>
            <a:off x="6172200" y="3505200"/>
            <a:ext cx="45719" cy="1066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20"/>
          <p:cNvSpPr/>
          <p:nvPr/>
        </p:nvSpPr>
        <p:spPr>
          <a:xfrm>
            <a:off x="6172200" y="4648200"/>
            <a:ext cx="76200" cy="1219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F3AE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23"/>
          <p:cNvSpPr txBox="1"/>
          <p:nvPr/>
        </p:nvSpPr>
        <p:spPr>
          <a:xfrm>
            <a:off x="6324600" y="39624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>
                <a:latin typeface="Century Gothic"/>
                <a:cs typeface="Century Gothic"/>
              </a:rPr>
              <a:t>9</a:t>
            </a:r>
            <a:r>
              <a:rPr lang="ru-RU" sz="1400" b="1" dirty="0" smtClean="0">
                <a:latin typeface="Century Gothic"/>
                <a:cs typeface="Century Gothic"/>
              </a:rPr>
              <a:t> 254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7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27" name="object 23"/>
          <p:cNvSpPr txBox="1"/>
          <p:nvPr/>
        </p:nvSpPr>
        <p:spPr>
          <a:xfrm>
            <a:off x="6324600" y="50292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25 192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28" name="object 9"/>
          <p:cNvSpPr txBox="1"/>
          <p:nvPr/>
        </p:nvSpPr>
        <p:spPr>
          <a:xfrm>
            <a:off x="7086600" y="4648200"/>
            <a:ext cx="1828800" cy="11971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бюджетам на содержание ребенка в семье опекуна и приемной семье, а также вознаграждение, причитающееся приемному родителю</a:t>
            </a:r>
            <a:endParaRPr sz="1100" dirty="0">
              <a:latin typeface="Century Gothic"/>
              <a:cs typeface="Century Gothic"/>
            </a:endParaRPr>
          </a:p>
        </p:txBody>
      </p:sp>
      <p:graphicFrame>
        <p:nvGraphicFramePr>
          <p:cNvPr id="131" name="Диаграмма 130"/>
          <p:cNvGraphicFramePr/>
          <p:nvPr>
            <p:extLst>
              <p:ext uri="{D42A27DB-BD31-4B8C-83A1-F6EECF244321}">
                <p14:modId xmlns:p14="http://schemas.microsoft.com/office/powerpoint/2010/main" val="191616886"/>
              </p:ext>
            </p:extLst>
          </p:nvPr>
        </p:nvGraphicFramePr>
        <p:xfrm>
          <a:off x="3015711" y="1855862"/>
          <a:ext cx="2819400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3" name="Диаграмма 132"/>
          <p:cNvGraphicFramePr/>
          <p:nvPr>
            <p:extLst>
              <p:ext uri="{D42A27DB-BD31-4B8C-83A1-F6EECF244321}">
                <p14:modId xmlns:p14="http://schemas.microsoft.com/office/powerpoint/2010/main" val="1406330264"/>
              </p:ext>
            </p:extLst>
          </p:nvPr>
        </p:nvGraphicFramePr>
        <p:xfrm>
          <a:off x="5791200" y="1822928"/>
          <a:ext cx="3505200" cy="15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0" y="0"/>
            <a:ext cx="7620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7"/>
          <p:cNvSpPr txBox="1"/>
          <p:nvPr/>
        </p:nvSpPr>
        <p:spPr>
          <a:xfrm>
            <a:off x="690473" y="575817"/>
            <a:ext cx="2214245" cy="14580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205 839</a:t>
            </a:r>
            <a:r>
              <a:rPr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3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lang="ru-RU" sz="1100" dirty="0" smtClean="0">
                <a:latin typeface="Century Gothic"/>
                <a:cs typeface="Century Gothic"/>
              </a:rPr>
              <a:t> </a:t>
            </a:r>
            <a:r>
              <a:rPr sz="1400" dirty="0" smtClean="0">
                <a:latin typeface="Century Gothic"/>
                <a:cs typeface="Century Gothic"/>
              </a:rPr>
              <a:t>-  </a:t>
            </a:r>
            <a:r>
              <a:rPr sz="1400" dirty="0">
                <a:latin typeface="Century Gothic"/>
                <a:cs typeface="Century Gothic"/>
              </a:rPr>
              <a:t>всего безвозмездных  поступлений</a:t>
            </a:r>
          </a:p>
          <a:p>
            <a:pPr marL="12700" marR="2844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Это </a:t>
            </a:r>
            <a:r>
              <a:rPr sz="1200" spc="-5" dirty="0" err="1">
                <a:latin typeface="Century Gothic"/>
                <a:cs typeface="Century Gothic"/>
              </a:rPr>
              <a:t>составляет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98</a:t>
            </a:r>
            <a:r>
              <a:rPr sz="1600" b="1" spc="-10" dirty="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8</a:t>
            </a:r>
            <a:r>
              <a:rPr sz="1600" b="1" spc="-10" dirty="0" smtClean="0">
                <a:latin typeface="Century Gothic"/>
                <a:cs typeface="Century Gothic"/>
              </a:rPr>
              <a:t>% </a:t>
            </a:r>
            <a:r>
              <a:rPr sz="1200" dirty="0">
                <a:latin typeface="Century Gothic"/>
                <a:cs typeface="Century Gothic"/>
              </a:rPr>
              <a:t>в  </a:t>
            </a: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graphicFrame>
        <p:nvGraphicFramePr>
          <p:cNvPr id="130" name="Диаграмма 129"/>
          <p:cNvGraphicFramePr/>
          <p:nvPr>
            <p:extLst>
              <p:ext uri="{D42A27DB-BD31-4B8C-83A1-F6EECF244321}">
                <p14:modId xmlns:p14="http://schemas.microsoft.com/office/powerpoint/2010/main" val="414699287"/>
              </p:ext>
            </p:extLst>
          </p:nvPr>
        </p:nvGraphicFramePr>
        <p:xfrm>
          <a:off x="-52325" y="1882432"/>
          <a:ext cx="2971800" cy="175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object 2"/>
          <p:cNvSpPr/>
          <p:nvPr/>
        </p:nvSpPr>
        <p:spPr>
          <a:xfrm>
            <a:off x="166712" y="54869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Рисунок 41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52400" y="0"/>
            <a:ext cx="939078" cy="6858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524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44" name="object 42"/>
          <p:cNvSpPr/>
          <p:nvPr/>
        </p:nvSpPr>
        <p:spPr>
          <a:xfrm>
            <a:off x="3352800" y="5943600"/>
            <a:ext cx="2667000" cy="6858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9"/>
          <p:cNvSpPr txBox="1"/>
          <p:nvPr/>
        </p:nvSpPr>
        <p:spPr>
          <a:xfrm rot="10800000" flipV="1">
            <a:off x="7315200" y="5943600"/>
            <a:ext cx="16002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Дотации на выравнивание бюджетной обеспеченности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49" name="object 23"/>
          <p:cNvSpPr txBox="1"/>
          <p:nvPr/>
        </p:nvSpPr>
        <p:spPr>
          <a:xfrm rot="10800000" flipV="1">
            <a:off x="6400800" y="6096000"/>
            <a:ext cx="8382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178 838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8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0" name="object 20"/>
          <p:cNvSpPr/>
          <p:nvPr/>
        </p:nvSpPr>
        <p:spPr>
          <a:xfrm>
            <a:off x="6172200" y="5943600"/>
            <a:ext cx="76200" cy="685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9"/>
          <p:cNvSpPr txBox="1"/>
          <p:nvPr/>
        </p:nvSpPr>
        <p:spPr>
          <a:xfrm rot="10800000" flipV="1">
            <a:off x="4267200" y="5943600"/>
            <a:ext cx="16764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Дотации на выравнивание бюджетной обеспеченности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52" name="object 23"/>
          <p:cNvSpPr txBox="1"/>
          <p:nvPr/>
        </p:nvSpPr>
        <p:spPr>
          <a:xfrm rot="10800000" flipV="1">
            <a:off x="3352800" y="6096000"/>
            <a:ext cx="8382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172 358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7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3" name="object 20"/>
          <p:cNvSpPr/>
          <p:nvPr/>
        </p:nvSpPr>
        <p:spPr>
          <a:xfrm>
            <a:off x="3276600" y="5943600"/>
            <a:ext cx="76200" cy="685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2"/>
          <p:cNvSpPr/>
          <p:nvPr/>
        </p:nvSpPr>
        <p:spPr>
          <a:xfrm>
            <a:off x="381000" y="6019800"/>
            <a:ext cx="2590800" cy="6096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55" name="object 20"/>
          <p:cNvSpPr/>
          <p:nvPr/>
        </p:nvSpPr>
        <p:spPr>
          <a:xfrm>
            <a:off x="381000" y="6019800"/>
            <a:ext cx="76200" cy="609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9"/>
          <p:cNvSpPr txBox="1"/>
          <p:nvPr/>
        </p:nvSpPr>
        <p:spPr>
          <a:xfrm rot="10800000" flipV="1">
            <a:off x="1219200" y="6096000"/>
            <a:ext cx="1600200" cy="4276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Дотации на выравнивание бюджетной обеспеченности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57" name="object 23"/>
          <p:cNvSpPr txBox="1"/>
          <p:nvPr/>
        </p:nvSpPr>
        <p:spPr>
          <a:xfrm rot="10800000" flipV="1">
            <a:off x="457200" y="6096000"/>
            <a:ext cx="838200" cy="4129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200" b="1" dirty="0" smtClean="0">
                <a:latin typeface="Century Gothic"/>
                <a:cs typeface="Century Gothic"/>
              </a:rPr>
              <a:t>166 080</a:t>
            </a:r>
            <a:r>
              <a:rPr sz="1200" b="1" dirty="0" smtClean="0">
                <a:latin typeface="Century Gothic"/>
                <a:cs typeface="Century Gothic"/>
              </a:rPr>
              <a:t>,</a:t>
            </a:r>
            <a:r>
              <a:rPr lang="ru-RU" sz="1200" b="1" dirty="0" smtClean="0">
                <a:latin typeface="Century Gothic"/>
                <a:cs typeface="Century Gothic"/>
              </a:rPr>
              <a:t>7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8" name="object 42"/>
          <p:cNvSpPr/>
          <p:nvPr/>
        </p:nvSpPr>
        <p:spPr>
          <a:xfrm>
            <a:off x="381000" y="5257800"/>
            <a:ext cx="2590800" cy="6858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60" name="object 23"/>
          <p:cNvSpPr txBox="1"/>
          <p:nvPr/>
        </p:nvSpPr>
        <p:spPr>
          <a:xfrm rot="10800000" flipV="1">
            <a:off x="457200" y="5410200"/>
            <a:ext cx="838200" cy="4129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200" b="1" dirty="0">
                <a:latin typeface="Century Gothic"/>
                <a:cs typeface="Century Gothic"/>
              </a:rPr>
              <a:t>7</a:t>
            </a:r>
            <a:r>
              <a:rPr lang="ru-RU" sz="1200" b="1" dirty="0" smtClean="0">
                <a:latin typeface="Century Gothic"/>
                <a:cs typeface="Century Gothic"/>
              </a:rPr>
              <a:t> 853</a:t>
            </a:r>
            <a:r>
              <a:rPr sz="1200" b="1" dirty="0" smtClean="0">
                <a:latin typeface="Century Gothic"/>
                <a:cs typeface="Century Gothic"/>
              </a:rPr>
              <a:t>,</a:t>
            </a:r>
            <a:r>
              <a:rPr lang="ru-RU" sz="1200" b="1" dirty="0" smtClean="0">
                <a:latin typeface="Century Gothic"/>
                <a:cs typeface="Century Gothic"/>
              </a:rPr>
              <a:t>4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1" name="object 9"/>
          <p:cNvSpPr txBox="1"/>
          <p:nvPr/>
        </p:nvSpPr>
        <p:spPr>
          <a:xfrm rot="10800000" flipV="1">
            <a:off x="1219200" y="5354851"/>
            <a:ext cx="16002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Дотации на поддержку мер по обеспечению сбалансированности бюджетов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62" name="object 20"/>
          <p:cNvSpPr/>
          <p:nvPr/>
        </p:nvSpPr>
        <p:spPr>
          <a:xfrm>
            <a:off x="381000" y="5257800"/>
            <a:ext cx="76200" cy="685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737" y="451530"/>
            <a:ext cx="201295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18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603"/>
            <a:ext cx="9143999" cy="6851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5C6E7D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73604" y="853185"/>
            <a:ext cx="47967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5" dirty="0">
                <a:solidFill>
                  <a:srgbClr val="FFFFFF"/>
                </a:solidFill>
              </a:rPr>
              <a:t>РАСХОДЫ</a:t>
            </a:r>
            <a:endParaRPr sz="7200"/>
          </a:p>
        </p:txBody>
      </p:sp>
      <p:sp>
        <p:nvSpPr>
          <p:cNvPr id="6" name="object 6"/>
          <p:cNvSpPr/>
          <p:nvPr/>
        </p:nvSpPr>
        <p:spPr>
          <a:xfrm>
            <a:off x="179514" y="800672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514" y="2744915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66670" y="1947164"/>
            <a:ext cx="508063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760" marR="5080" indent="-9906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-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выплачиваемые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из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бюджета денежные средства (например, </a:t>
            </a:r>
            <a:r>
              <a:rPr sz="1200" spc="-5" dirty="0" err="1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проведение спортивных, праздничных и </a:t>
            </a: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досуговых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мероприятий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 </a:t>
            </a:r>
            <a:r>
              <a:rPr sz="1200" spc="-5" dirty="0" err="1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200" spc="5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200" spc="50" dirty="0" smtClean="0">
                <a:solidFill>
                  <a:srgbClr val="FFFFFF"/>
                </a:solidFill>
                <a:latin typeface="Century Gothic"/>
                <a:cs typeface="Century Gothic"/>
              </a:rPr>
              <a:t>благоустройство внутриквартальных территорий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)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8027" y="6225336"/>
            <a:ext cx="77279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23</a:t>
            </a:r>
            <a:r>
              <a:rPr sz="1400" b="1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(отчет)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57400" y="6248400"/>
            <a:ext cx="77279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24</a:t>
            </a:r>
            <a:r>
              <a:rPr sz="1400" b="1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(план)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33800" y="6248400"/>
            <a:ext cx="772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25</a:t>
            </a:r>
            <a:r>
              <a:rPr sz="1400" b="1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6400" y="6324600"/>
            <a:ext cx="772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26</a:t>
            </a:r>
            <a:r>
              <a:rPr sz="1400" b="1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15200" y="6400800"/>
            <a:ext cx="772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27 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62400" y="3962400"/>
            <a:ext cx="307777" cy="2157475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1910" rIns="0" bIns="0" rtlCol="0">
            <a:spAutoFit/>
          </a:bodyPr>
          <a:lstStyle/>
          <a:p>
            <a:pPr marL="826135" algn="just">
              <a:lnSpc>
                <a:spcPct val="100000"/>
              </a:lnSpc>
              <a:spcBef>
                <a:spcPts val="33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209 934,7</a:t>
            </a:r>
            <a:endParaRPr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8540" y="3675710"/>
            <a:ext cx="107569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4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р</a:t>
            </a:r>
            <a:r>
              <a:rPr sz="1400" b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уб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лей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4266" y="3962401"/>
            <a:ext cx="307777" cy="2133600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36830" rIns="0" bIns="0" rtlCol="0">
            <a:spAutoFit/>
          </a:bodyPr>
          <a:lstStyle/>
          <a:p>
            <a:pPr marL="777240">
              <a:lnSpc>
                <a:spcPct val="100000"/>
              </a:lnSpc>
              <a:spcBef>
                <a:spcPts val="29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219 553,9</a:t>
            </a:r>
            <a:endParaRPr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86000" y="3962400"/>
            <a:ext cx="307777" cy="2157602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2545" rIns="0" bIns="0" rtlCol="0">
            <a:spAutoFit/>
          </a:bodyPr>
          <a:lstStyle/>
          <a:p>
            <a:pPr marL="797560">
              <a:lnSpc>
                <a:spcPct val="100000"/>
              </a:lnSpc>
              <a:spcBef>
                <a:spcPts val="335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314 030,1</a:t>
            </a:r>
            <a:endParaRPr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15000" y="3962400"/>
            <a:ext cx="307777" cy="2233548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9530" rIns="0" bIns="0" rtlCol="0">
            <a:spAutoFit/>
          </a:bodyPr>
          <a:lstStyle/>
          <a:p>
            <a:pPr marL="821690">
              <a:lnSpc>
                <a:spcPct val="100000"/>
              </a:lnSpc>
              <a:spcBef>
                <a:spcPts val="39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204 120,8</a:t>
            </a:r>
            <a:endParaRPr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43800" y="3962400"/>
            <a:ext cx="307777" cy="2233802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9530" rIns="0" bIns="0" rtlCol="0">
            <a:spAutoFit/>
          </a:bodyPr>
          <a:lstStyle/>
          <a:p>
            <a:pPr marL="790575">
              <a:lnSpc>
                <a:spcPct val="100000"/>
              </a:lnSpc>
              <a:spcBef>
                <a:spcPts val="39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211 795,2</a:t>
            </a:r>
            <a:endParaRPr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6629400" y="2057400"/>
            <a:ext cx="21393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Общегосударственные</a:t>
            </a:r>
            <a:r>
              <a:rPr sz="1000" spc="-25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вопросы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477000" y="28194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0484" h="70484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77000" y="45720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477000" y="4114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477000" y="36576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77000" y="2438400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80">
                <a:moveTo>
                  <a:pt x="0" y="68579"/>
                </a:moveTo>
                <a:lnTo>
                  <a:pt x="70104" y="68579"/>
                </a:lnTo>
                <a:lnTo>
                  <a:pt x="70104" y="0"/>
                </a:lnTo>
                <a:lnTo>
                  <a:pt x="0" y="0"/>
                </a:lnTo>
                <a:lnTo>
                  <a:pt x="0" y="68579"/>
                </a:lnTo>
                <a:close/>
              </a:path>
            </a:pathLst>
          </a:custGeom>
          <a:solidFill>
            <a:srgbClr val="F468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77000" y="5257800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79">
                <a:moveTo>
                  <a:pt x="0" y="68579"/>
                </a:moveTo>
                <a:lnTo>
                  <a:pt x="70104" y="68579"/>
                </a:lnTo>
                <a:lnTo>
                  <a:pt x="70104" y="0"/>
                </a:lnTo>
                <a:lnTo>
                  <a:pt x="0" y="0"/>
                </a:lnTo>
                <a:lnTo>
                  <a:pt x="0" y="6857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77000" y="48768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4"/>
                </a:moveTo>
                <a:lnTo>
                  <a:pt x="70104" y="70104"/>
                </a:lnTo>
                <a:lnTo>
                  <a:pt x="70104" y="0"/>
                </a:lnTo>
                <a:lnTo>
                  <a:pt x="0" y="0"/>
                </a:lnTo>
                <a:lnTo>
                  <a:pt x="0" y="7010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77000" y="21336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86DB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77000" y="32004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6629400" y="2362200"/>
            <a:ext cx="2310130" cy="3062633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88265">
              <a:lnSpc>
                <a:spcPct val="102000"/>
              </a:lnSpc>
              <a:spcBef>
                <a:spcPts val="70"/>
              </a:spcBef>
            </a:pPr>
            <a:r>
              <a:rPr sz="1000" spc="-5" dirty="0">
                <a:latin typeface="Century Gothic"/>
                <a:cs typeface="Century Gothic"/>
              </a:rPr>
              <a:t>Национальная безопасность и  правоохранительная</a:t>
            </a:r>
            <a:r>
              <a:rPr sz="1000" spc="-50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деятельность</a:t>
            </a:r>
            <a:endParaRPr sz="1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000" spc="-5" dirty="0">
                <a:latin typeface="Century Gothic"/>
                <a:cs typeface="Century Gothic"/>
              </a:rPr>
              <a:t>Национальная</a:t>
            </a:r>
            <a:r>
              <a:rPr sz="1000" spc="-10" dirty="0">
                <a:latin typeface="Century Gothic"/>
                <a:cs typeface="Century Gothic"/>
              </a:rPr>
              <a:t> экономика</a:t>
            </a:r>
            <a:endParaRPr sz="1000" dirty="0">
              <a:latin typeface="Century Gothic"/>
              <a:cs typeface="Century Gothic"/>
            </a:endParaRPr>
          </a:p>
          <a:p>
            <a:pPr marL="12700" marR="5080">
              <a:lnSpc>
                <a:spcPct val="280200"/>
              </a:lnSpc>
            </a:pPr>
            <a:r>
              <a:rPr sz="1000" spc="-10" dirty="0">
                <a:latin typeface="Century Gothic"/>
                <a:cs typeface="Century Gothic"/>
              </a:rPr>
              <a:t>Жилищно-коммунальное </a:t>
            </a:r>
            <a:r>
              <a:rPr sz="1000" spc="-5" dirty="0" err="1">
                <a:latin typeface="Century Gothic"/>
                <a:cs typeface="Century Gothic"/>
              </a:rPr>
              <a:t>хозяйство</a:t>
            </a:r>
            <a:r>
              <a:rPr sz="1000" spc="-5" dirty="0">
                <a:latin typeface="Century Gothic"/>
                <a:cs typeface="Century Gothic"/>
              </a:rPr>
              <a:t>  </a:t>
            </a:r>
            <a:r>
              <a:rPr sz="1000" spc="-5" dirty="0" err="1" smtClean="0">
                <a:latin typeface="Century Gothic"/>
                <a:cs typeface="Century Gothic"/>
              </a:rPr>
              <a:t>Образование</a:t>
            </a:r>
            <a:endParaRPr sz="1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000" spc="-10" dirty="0">
                <a:latin typeface="Century Gothic"/>
                <a:cs typeface="Century Gothic"/>
              </a:rPr>
              <a:t>Культура,</a:t>
            </a:r>
            <a:r>
              <a:rPr sz="1000" spc="-40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кинематография</a:t>
            </a:r>
            <a:endParaRPr sz="1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 marR="154940">
              <a:lnSpc>
                <a:spcPct val="102000"/>
              </a:lnSpc>
              <a:spcBef>
                <a:spcPts val="915"/>
              </a:spcBef>
            </a:pPr>
            <a:r>
              <a:rPr sz="1000" spc="-10" dirty="0" err="1" smtClean="0">
                <a:latin typeface="Century Gothic"/>
                <a:cs typeface="Century Gothic"/>
              </a:rPr>
              <a:t>Социальная</a:t>
            </a:r>
            <a:r>
              <a:rPr sz="1000" spc="-10" dirty="0" smtClean="0">
                <a:latin typeface="Century Gothic"/>
                <a:cs typeface="Century Gothic"/>
              </a:rPr>
              <a:t> </a:t>
            </a:r>
            <a:r>
              <a:rPr sz="1000" spc="-10" dirty="0" err="1" smtClean="0">
                <a:latin typeface="Century Gothic"/>
                <a:cs typeface="Century Gothic"/>
              </a:rPr>
              <a:t>политика</a:t>
            </a:r>
            <a:endParaRPr sz="10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000" spc="-5" dirty="0" err="1" smtClean="0">
                <a:latin typeface="Century Gothic"/>
                <a:cs typeface="Century Gothic"/>
              </a:rPr>
              <a:t>Физическая</a:t>
            </a:r>
            <a:r>
              <a:rPr sz="1000" spc="-5" dirty="0" smtClean="0">
                <a:latin typeface="Century Gothic"/>
                <a:cs typeface="Century Gothic"/>
              </a:rPr>
              <a:t> </a:t>
            </a:r>
            <a:r>
              <a:rPr sz="1000" spc="-10" dirty="0">
                <a:latin typeface="Century Gothic"/>
                <a:cs typeface="Century Gothic"/>
              </a:rPr>
              <a:t>культура </a:t>
            </a:r>
            <a:r>
              <a:rPr sz="1000" spc="-5" dirty="0">
                <a:latin typeface="Century Gothic"/>
                <a:cs typeface="Century Gothic"/>
              </a:rPr>
              <a:t>и</a:t>
            </a:r>
            <a:r>
              <a:rPr sz="1000" spc="15" dirty="0">
                <a:latin typeface="Century Gothic"/>
                <a:cs typeface="Century Gothic"/>
              </a:rPr>
              <a:t> </a:t>
            </a:r>
            <a:r>
              <a:rPr sz="1000" spc="-5" dirty="0" err="1" smtClean="0">
                <a:latin typeface="Century Gothic"/>
                <a:cs typeface="Century Gothic"/>
              </a:rPr>
              <a:t>спорт</a:t>
            </a:r>
            <a:endParaRPr sz="1000" dirty="0" smtClean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000" spc="-5" dirty="0" err="1" smtClean="0">
                <a:latin typeface="Century Gothic"/>
                <a:cs typeface="Century Gothic"/>
              </a:rPr>
              <a:t>Средства</a:t>
            </a:r>
            <a:r>
              <a:rPr sz="1000" spc="-5" dirty="0" smtClean="0">
                <a:latin typeface="Century Gothic"/>
                <a:cs typeface="Century Gothic"/>
              </a:rPr>
              <a:t> </a:t>
            </a:r>
            <a:r>
              <a:rPr sz="1000" spc="-5" dirty="0" err="1" smtClean="0">
                <a:latin typeface="Century Gothic"/>
                <a:cs typeface="Century Gothic"/>
              </a:rPr>
              <a:t>массовой</a:t>
            </a:r>
            <a:r>
              <a:rPr sz="1000" spc="-30" dirty="0" smtClean="0">
                <a:latin typeface="Century Gothic"/>
                <a:cs typeface="Century Gothic"/>
              </a:rPr>
              <a:t> </a:t>
            </a:r>
            <a:r>
              <a:rPr sz="1000" spc="-5" dirty="0" err="1" smtClean="0">
                <a:latin typeface="Century Gothic"/>
                <a:cs typeface="Century Gothic"/>
              </a:rPr>
              <a:t>информации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834339" y="46481"/>
            <a:ext cx="73507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</a:t>
            </a:r>
            <a:r>
              <a:rPr dirty="0" smtClean="0"/>
              <a:t>БЮДЖЕТА </a:t>
            </a:r>
            <a:r>
              <a:rPr lang="ru-RU" dirty="0" smtClean="0"/>
              <a:t>МО ДАЧНОЕ </a:t>
            </a:r>
            <a:r>
              <a:rPr spc="-5" dirty="0" smtClean="0"/>
              <a:t>ПО </a:t>
            </a:r>
            <a:r>
              <a:rPr spc="-5" dirty="0"/>
              <a:t>РАЗДЕЛАМ</a:t>
            </a:r>
            <a:r>
              <a:rPr spc="-30" dirty="0"/>
              <a:t> </a:t>
            </a:r>
            <a:r>
              <a:rPr dirty="0"/>
              <a:t>БЮДЖЕТНОЙ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834339" y="320751"/>
            <a:ext cx="48990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КЛАССИФИКАЦИИ РАСХОДОВ</a:t>
            </a:r>
            <a:r>
              <a:rPr sz="1800" b="1" spc="-2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БЮДЖЕТОВ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57200" y="1066800"/>
            <a:ext cx="969163" cy="6713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ru-RU" sz="1600" b="1" spc="-1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65" dirty="0" smtClean="0">
                <a:latin typeface="Century Gothic"/>
                <a:cs typeface="Century Gothic"/>
              </a:rPr>
              <a:t>219</a:t>
            </a:r>
            <a:r>
              <a:rPr sz="1600" b="1" spc="-65" dirty="0" smtClean="0">
                <a:latin typeface="Century Gothic"/>
                <a:cs typeface="Century Gothic"/>
              </a:rPr>
              <a:t> </a:t>
            </a:r>
            <a:r>
              <a:rPr lang="ru-RU" sz="1600" b="1" spc="-65" dirty="0" smtClean="0">
                <a:latin typeface="Century Gothic"/>
                <a:cs typeface="Century Gothic"/>
              </a:rPr>
              <a:t>553,9</a:t>
            </a:r>
            <a:endParaRPr sz="16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00200" y="1066800"/>
            <a:ext cx="968249" cy="6713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ru-RU" sz="1600" b="1" spc="-1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314 030</a:t>
            </a:r>
            <a:r>
              <a:rPr sz="1600" b="1" spc="-10" dirty="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1</a:t>
            </a:r>
            <a:endParaRPr sz="16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26651" y="1325846"/>
            <a:ext cx="914400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65" dirty="0" smtClean="0">
                <a:latin typeface="Century Gothic"/>
                <a:cs typeface="Century Gothic"/>
              </a:rPr>
              <a:t>209</a:t>
            </a:r>
            <a:r>
              <a:rPr sz="1600" b="1" spc="-65" dirty="0" smtClean="0">
                <a:latin typeface="Century Gothic"/>
                <a:cs typeface="Century Gothic"/>
              </a:rPr>
              <a:t> </a:t>
            </a:r>
            <a:r>
              <a:rPr lang="ru-RU" sz="1600" b="1" spc="-65" dirty="0" smtClean="0">
                <a:latin typeface="Century Gothic"/>
                <a:cs typeface="Century Gothic"/>
              </a:rPr>
              <a:t>934</a:t>
            </a:r>
            <a:r>
              <a:rPr sz="1600" b="1" spc="-10" dirty="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7</a:t>
            </a:r>
            <a:endParaRPr sz="16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114800" y="1325846"/>
            <a:ext cx="914400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60" dirty="0" smtClean="0">
                <a:latin typeface="Century Gothic"/>
                <a:cs typeface="Century Gothic"/>
              </a:rPr>
              <a:t>204</a:t>
            </a:r>
            <a:r>
              <a:rPr sz="1600" b="1" spc="-60" dirty="0" smtClean="0">
                <a:latin typeface="Century Gothic"/>
                <a:cs typeface="Century Gothic"/>
              </a:rPr>
              <a:t> </a:t>
            </a:r>
            <a:r>
              <a:rPr lang="ru-RU" sz="1600" b="1" spc="-60" dirty="0" smtClean="0">
                <a:latin typeface="Century Gothic"/>
                <a:cs typeface="Century Gothic"/>
              </a:rPr>
              <a:t>120</a:t>
            </a:r>
            <a:r>
              <a:rPr sz="1600" b="1" spc="-10" dirty="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8</a:t>
            </a:r>
            <a:endParaRPr sz="16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29745" y="1325846"/>
            <a:ext cx="1007237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65" dirty="0" smtClean="0">
                <a:latin typeface="Century Gothic"/>
                <a:cs typeface="Century Gothic"/>
              </a:rPr>
              <a:t>211</a:t>
            </a:r>
            <a:r>
              <a:rPr sz="1600" b="1" spc="-65" dirty="0" smtClean="0">
                <a:latin typeface="Century Gothic"/>
                <a:cs typeface="Century Gothic"/>
              </a:rPr>
              <a:t> </a:t>
            </a:r>
            <a:r>
              <a:rPr lang="ru-RU" sz="1600" b="1" spc="-65" dirty="0" smtClean="0">
                <a:latin typeface="Century Gothic"/>
                <a:cs typeface="Century Gothic"/>
              </a:rPr>
              <a:t>795</a:t>
            </a:r>
            <a:r>
              <a:rPr sz="1600" b="1" spc="-10" dirty="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2</a:t>
            </a:r>
            <a:endParaRPr sz="16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graphicFrame>
        <p:nvGraphicFramePr>
          <p:cNvPr id="40" name="Диаграмма 39"/>
          <p:cNvGraphicFramePr/>
          <p:nvPr>
            <p:extLst>
              <p:ext uri="{D42A27DB-BD31-4B8C-83A1-F6EECF244321}">
                <p14:modId xmlns:p14="http://schemas.microsoft.com/office/powerpoint/2010/main" val="3894450224"/>
              </p:ext>
            </p:extLst>
          </p:nvPr>
        </p:nvGraphicFramePr>
        <p:xfrm>
          <a:off x="152400" y="1981200"/>
          <a:ext cx="61722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31" name="object 35"/>
          <p:cNvSpPr txBox="1"/>
          <p:nvPr/>
        </p:nvSpPr>
        <p:spPr>
          <a:xfrm>
            <a:off x="1524000" y="5867400"/>
            <a:ext cx="914400" cy="517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2024 год 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(план)</a:t>
            </a:r>
          </a:p>
        </p:txBody>
      </p:sp>
      <p:sp>
        <p:nvSpPr>
          <p:cNvPr id="39" name="object 35"/>
          <p:cNvSpPr txBox="1"/>
          <p:nvPr/>
        </p:nvSpPr>
        <p:spPr>
          <a:xfrm>
            <a:off x="2743200" y="5867400"/>
            <a:ext cx="9144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2025 год </a:t>
            </a:r>
          </a:p>
        </p:txBody>
      </p:sp>
      <p:sp>
        <p:nvSpPr>
          <p:cNvPr id="41" name="object 35"/>
          <p:cNvSpPr txBox="1"/>
          <p:nvPr/>
        </p:nvSpPr>
        <p:spPr>
          <a:xfrm>
            <a:off x="4114800" y="5867400"/>
            <a:ext cx="9144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2026 год </a:t>
            </a:r>
          </a:p>
        </p:txBody>
      </p:sp>
      <p:sp>
        <p:nvSpPr>
          <p:cNvPr id="42" name="object 35"/>
          <p:cNvSpPr txBox="1"/>
          <p:nvPr/>
        </p:nvSpPr>
        <p:spPr>
          <a:xfrm>
            <a:off x="5410200" y="5867400"/>
            <a:ext cx="9144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2027 год </a:t>
            </a:r>
          </a:p>
        </p:txBody>
      </p:sp>
      <p:sp>
        <p:nvSpPr>
          <p:cNvPr id="43" name="object 35"/>
          <p:cNvSpPr txBox="1"/>
          <p:nvPr/>
        </p:nvSpPr>
        <p:spPr>
          <a:xfrm>
            <a:off x="538857" y="5858435"/>
            <a:ext cx="914400" cy="517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2023 год 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(отчет)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Диаграмма 33"/>
          <p:cNvGraphicFramePr/>
          <p:nvPr>
            <p:extLst>
              <p:ext uri="{D42A27DB-BD31-4B8C-83A1-F6EECF244321}">
                <p14:modId xmlns:p14="http://schemas.microsoft.com/office/powerpoint/2010/main" val="2688454362"/>
              </p:ext>
            </p:extLst>
          </p:nvPr>
        </p:nvGraphicFramePr>
        <p:xfrm>
          <a:off x="228600" y="1371600"/>
          <a:ext cx="44196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 descr="Z:\Гаращенко Анастасия\для отчёта\X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95800"/>
            <a:ext cx="2438400" cy="228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Z:\Гаращенко Анастасия\для отчёта\IMG_20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4572000"/>
            <a:ext cx="24384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34339" y="183896"/>
            <a:ext cx="5828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 </a:t>
            </a:r>
            <a:r>
              <a:rPr dirty="0"/>
              <a:t>ОБЩЕГОСУДАРСТВЕННЫЕ</a:t>
            </a:r>
            <a:r>
              <a:rPr spc="-80" dirty="0"/>
              <a:t> </a:t>
            </a:r>
            <a:r>
              <a:rPr spc="-5" dirty="0"/>
              <a:t>ВОПРОСЫ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515736" y="3733800"/>
            <a:ext cx="3258185" cy="19543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entury Gothic"/>
                <a:cs typeface="Century Gothic"/>
              </a:rPr>
              <a:t>ДРУГИЕ ОБЩЕГОСУДАРСТВЕННЫЕ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ts val="1140"/>
              </a:lnSpc>
            </a:pPr>
            <a:r>
              <a:rPr sz="1200" b="1" spc="-5" dirty="0" smtClean="0">
                <a:latin typeface="Century Gothic"/>
                <a:cs typeface="Century Gothic"/>
              </a:rPr>
              <a:t>ВОПРОСЫ</a:t>
            </a:r>
            <a:endParaRPr sz="1200" dirty="0">
              <a:latin typeface="Century Gothic"/>
              <a:cs typeface="Century Gothic"/>
            </a:endParaRPr>
          </a:p>
          <a:p>
            <a:pPr marL="192405" indent="-179705">
              <a:lnSpc>
                <a:spcPts val="18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lang="ru-RU" sz="1200" spc="-5" dirty="0" smtClean="0">
                <a:latin typeface="Century Gothic"/>
                <a:cs typeface="Century Gothic"/>
              </a:rPr>
              <a:t>учреждение звания «Почетный житель МО Дачное»</a:t>
            </a:r>
          </a:p>
          <a:p>
            <a:pPr marL="192405" indent="-179705">
              <a:lnSpc>
                <a:spcPts val="18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lang="ru-RU" sz="1200" spc="-5" dirty="0" smtClean="0">
                <a:latin typeface="Century Gothic"/>
                <a:cs typeface="Century Gothic"/>
              </a:rPr>
              <a:t>составление протоколов об административных правонарушениях за счет субвенции из бюджета Санкт-Петербурга</a:t>
            </a:r>
          </a:p>
          <a:p>
            <a:pPr marL="12700">
              <a:lnSpc>
                <a:spcPts val="1800"/>
              </a:lnSpc>
              <a:buSzPct val="141666"/>
              <a:tabLst>
                <a:tab pos="193040" algn="l"/>
              </a:tabLst>
            </a:pP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15736" y="938910"/>
            <a:ext cx="2970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entury Gothic"/>
                <a:cs typeface="Century Gothic"/>
              </a:rPr>
              <a:t>РУКОВОДСТВО </a:t>
            </a:r>
            <a:r>
              <a:rPr sz="1200" b="1" dirty="0">
                <a:latin typeface="Century Gothic"/>
                <a:cs typeface="Century Gothic"/>
              </a:rPr>
              <a:t>И </a:t>
            </a:r>
            <a:r>
              <a:rPr sz="1200" b="1" spc="-5" dirty="0">
                <a:latin typeface="Century Gothic"/>
                <a:cs typeface="Century Gothic"/>
              </a:rPr>
              <a:t>УПРАВЛЕНИЕ </a:t>
            </a:r>
            <a:r>
              <a:rPr sz="1200" b="1" dirty="0">
                <a:latin typeface="Century Gothic"/>
                <a:cs typeface="Century Gothic"/>
              </a:rPr>
              <a:t>В</a:t>
            </a:r>
            <a:r>
              <a:rPr sz="1200" b="1" spc="-30" dirty="0">
                <a:latin typeface="Century Gothic"/>
                <a:cs typeface="Century Gothic"/>
              </a:rPr>
              <a:t> </a:t>
            </a:r>
            <a:r>
              <a:rPr sz="1200" b="1" spc="-5" dirty="0">
                <a:latin typeface="Century Gothic"/>
                <a:cs typeface="Century Gothic"/>
              </a:rPr>
              <a:t>СФЕРЕ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15736" y="1121790"/>
            <a:ext cx="2138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entury Gothic"/>
                <a:cs typeface="Century Gothic"/>
              </a:rPr>
              <a:t>УСТАНОВЛЕННЫХ</a:t>
            </a:r>
            <a:r>
              <a:rPr sz="1200" b="1" spc="-75" dirty="0">
                <a:latin typeface="Century Gothic"/>
                <a:cs typeface="Century Gothic"/>
              </a:rPr>
              <a:t> </a:t>
            </a:r>
            <a:r>
              <a:rPr sz="1200" b="1" spc="-5" dirty="0">
                <a:latin typeface="Century Gothic"/>
                <a:cs typeface="Century Gothic"/>
              </a:rPr>
              <a:t>ФУНКЦИЙ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15736" y="1371600"/>
            <a:ext cx="3222625" cy="743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405" indent="-179705">
              <a:lnSpc>
                <a:spcPts val="16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sz="1200" spc="-5" dirty="0">
                <a:latin typeface="Century Gothic"/>
                <a:cs typeface="Century Gothic"/>
              </a:rPr>
              <a:t>обеспечение</a:t>
            </a:r>
            <a:r>
              <a:rPr sz="1200" spc="-6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деятельности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ts val="1380"/>
              </a:lnSpc>
            </a:pPr>
            <a:r>
              <a:rPr sz="1200" spc="-5" dirty="0" smtClean="0">
                <a:latin typeface="Century Gothic"/>
                <a:cs typeface="Century Gothic"/>
              </a:rPr>
              <a:t>Г</a:t>
            </a:r>
            <a:r>
              <a:rPr lang="ru-RU" sz="1200" spc="-5" dirty="0" smtClean="0">
                <a:latin typeface="Century Gothic"/>
                <a:cs typeface="Century Gothic"/>
              </a:rPr>
              <a:t>лавы МО Дачное</a:t>
            </a:r>
            <a:r>
              <a:rPr sz="1200" spc="-5" dirty="0" smtClean="0">
                <a:latin typeface="Century Gothic"/>
                <a:cs typeface="Century Gothic"/>
              </a:rPr>
              <a:t>,</a:t>
            </a:r>
            <a:r>
              <a:rPr sz="1200" spc="-15" dirty="0" smtClean="0">
                <a:latin typeface="Century Gothic"/>
                <a:cs typeface="Century Gothic"/>
              </a:rPr>
              <a:t> </a:t>
            </a:r>
            <a:r>
              <a:rPr lang="ru-RU" sz="1200" spc="-15" dirty="0" smtClean="0">
                <a:latin typeface="Century Gothic"/>
                <a:cs typeface="Century Gothic"/>
              </a:rPr>
              <a:t>Муниципального Совета МО Дачное</a:t>
            </a:r>
            <a:r>
              <a:rPr sz="1200" spc="-5" dirty="0" smtClean="0">
                <a:latin typeface="Century Gothic"/>
                <a:cs typeface="Century Gothic"/>
              </a:rPr>
              <a:t>, </a:t>
            </a:r>
            <a:r>
              <a:rPr lang="ru-RU" sz="1200" spc="-5" dirty="0" smtClean="0">
                <a:latin typeface="Century Gothic"/>
                <a:cs typeface="Century Gothic"/>
              </a:rPr>
              <a:t>Местной Администрации МО Дачное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86400" y="2362200"/>
            <a:ext cx="3119120" cy="8181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lang="ru-RU" sz="1200" b="1" spc="-5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 smtClean="0">
                <a:latin typeface="Century Gothic"/>
                <a:cs typeface="Century Gothic"/>
              </a:rPr>
              <a:t>РЕЗЕРВНЫЕ</a:t>
            </a:r>
            <a:r>
              <a:rPr sz="1200" b="1" spc="-20" dirty="0" smtClean="0">
                <a:latin typeface="Century Gothic"/>
                <a:cs typeface="Century Gothic"/>
              </a:rPr>
              <a:t> </a:t>
            </a:r>
            <a:r>
              <a:rPr sz="1200" b="1" spc="-5" dirty="0">
                <a:latin typeface="Century Gothic"/>
                <a:cs typeface="Century Gothic"/>
              </a:rPr>
              <a:t>ФОНДЫ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6794" y="838200"/>
            <a:ext cx="1302005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40" dirty="0" smtClean="0">
                <a:latin typeface="Century Gothic"/>
                <a:cs typeface="Century Gothic"/>
              </a:rPr>
              <a:t>57 970</a:t>
            </a:r>
            <a:r>
              <a:rPr sz="1800" b="1" spc="-5" dirty="0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1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spc="-5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7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52600" y="838200"/>
            <a:ext cx="15240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59 613</a:t>
            </a:r>
            <a:r>
              <a:rPr sz="1800" b="1" spc="-5" dirty="0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3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spc="-5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7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76600" y="838200"/>
            <a:ext cx="12954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5" dirty="0" smtClean="0">
                <a:latin typeface="Century Gothic"/>
                <a:cs typeface="Century Gothic"/>
              </a:rPr>
              <a:t>61 917</a:t>
            </a:r>
            <a:r>
              <a:rPr sz="1800" b="1" spc="-5" dirty="0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6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spc="-8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788027" y="980694"/>
            <a:ext cx="648335" cy="648335"/>
          </a:xfrm>
          <a:custGeom>
            <a:avLst/>
            <a:gdLst/>
            <a:ahLst/>
            <a:cxnLst/>
            <a:rect l="l" t="t" r="r" b="b"/>
            <a:pathLst>
              <a:path w="648335" h="648335">
                <a:moveTo>
                  <a:pt x="323976" y="0"/>
                </a:moveTo>
                <a:lnTo>
                  <a:pt x="276098" y="3515"/>
                </a:lnTo>
                <a:lnTo>
                  <a:pt x="230402" y="13726"/>
                </a:lnTo>
                <a:lnTo>
                  <a:pt x="187389" y="30131"/>
                </a:lnTo>
                <a:lnTo>
                  <a:pt x="147561" y="52228"/>
                </a:lnTo>
                <a:lnTo>
                  <a:pt x="111418" y="79515"/>
                </a:lnTo>
                <a:lnTo>
                  <a:pt x="79460" y="111490"/>
                </a:lnTo>
                <a:lnTo>
                  <a:pt x="52190" y="147650"/>
                </a:lnTo>
                <a:lnTo>
                  <a:pt x="30108" y="187493"/>
                </a:lnTo>
                <a:lnTo>
                  <a:pt x="13715" y="230518"/>
                </a:lnTo>
                <a:lnTo>
                  <a:pt x="3512" y="276222"/>
                </a:lnTo>
                <a:lnTo>
                  <a:pt x="0" y="324103"/>
                </a:lnTo>
                <a:lnTo>
                  <a:pt x="3512" y="371982"/>
                </a:lnTo>
                <a:lnTo>
                  <a:pt x="13715" y="417678"/>
                </a:lnTo>
                <a:lnTo>
                  <a:pt x="30108" y="460691"/>
                </a:lnTo>
                <a:lnTo>
                  <a:pt x="52190" y="500519"/>
                </a:lnTo>
                <a:lnTo>
                  <a:pt x="79460" y="536662"/>
                </a:lnTo>
                <a:lnTo>
                  <a:pt x="111418" y="568620"/>
                </a:lnTo>
                <a:lnTo>
                  <a:pt x="147561" y="595890"/>
                </a:lnTo>
                <a:lnTo>
                  <a:pt x="187389" y="617972"/>
                </a:lnTo>
                <a:lnTo>
                  <a:pt x="230402" y="634365"/>
                </a:lnTo>
                <a:lnTo>
                  <a:pt x="276098" y="644568"/>
                </a:lnTo>
                <a:lnTo>
                  <a:pt x="323976" y="648080"/>
                </a:lnTo>
                <a:lnTo>
                  <a:pt x="371887" y="644568"/>
                </a:lnTo>
                <a:lnTo>
                  <a:pt x="417608" y="634365"/>
                </a:lnTo>
                <a:lnTo>
                  <a:pt x="460642" y="617972"/>
                </a:lnTo>
                <a:lnTo>
                  <a:pt x="500486" y="595890"/>
                </a:lnTo>
                <a:lnTo>
                  <a:pt x="536642" y="568620"/>
                </a:lnTo>
                <a:lnTo>
                  <a:pt x="568608" y="536662"/>
                </a:lnTo>
                <a:lnTo>
                  <a:pt x="595884" y="500519"/>
                </a:lnTo>
                <a:lnTo>
                  <a:pt x="617969" y="460691"/>
                </a:lnTo>
                <a:lnTo>
                  <a:pt x="634364" y="417678"/>
                </a:lnTo>
                <a:lnTo>
                  <a:pt x="644568" y="371982"/>
                </a:lnTo>
                <a:lnTo>
                  <a:pt x="648081" y="324103"/>
                </a:lnTo>
                <a:lnTo>
                  <a:pt x="644568" y="276222"/>
                </a:lnTo>
                <a:lnTo>
                  <a:pt x="634364" y="230518"/>
                </a:lnTo>
                <a:lnTo>
                  <a:pt x="617969" y="187493"/>
                </a:lnTo>
                <a:lnTo>
                  <a:pt x="595884" y="147650"/>
                </a:lnTo>
                <a:lnTo>
                  <a:pt x="568608" y="111490"/>
                </a:lnTo>
                <a:lnTo>
                  <a:pt x="536642" y="79515"/>
                </a:lnTo>
                <a:lnTo>
                  <a:pt x="500486" y="52228"/>
                </a:lnTo>
                <a:lnTo>
                  <a:pt x="460642" y="30131"/>
                </a:lnTo>
                <a:lnTo>
                  <a:pt x="417608" y="13726"/>
                </a:lnTo>
                <a:lnTo>
                  <a:pt x="371887" y="3515"/>
                </a:lnTo>
                <a:lnTo>
                  <a:pt x="323976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80609" y="1073277"/>
            <a:ext cx="462914" cy="4629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88027" y="2780919"/>
            <a:ext cx="648335" cy="648335"/>
          </a:xfrm>
          <a:custGeom>
            <a:avLst/>
            <a:gdLst/>
            <a:ahLst/>
            <a:cxnLst/>
            <a:rect l="l" t="t" r="r" b="b"/>
            <a:pathLst>
              <a:path w="648335" h="648335">
                <a:moveTo>
                  <a:pt x="323976" y="0"/>
                </a:moveTo>
                <a:lnTo>
                  <a:pt x="276098" y="3512"/>
                </a:lnTo>
                <a:lnTo>
                  <a:pt x="230402" y="13716"/>
                </a:lnTo>
                <a:lnTo>
                  <a:pt x="187389" y="30111"/>
                </a:lnTo>
                <a:lnTo>
                  <a:pt x="147561" y="52196"/>
                </a:lnTo>
                <a:lnTo>
                  <a:pt x="111418" y="79472"/>
                </a:lnTo>
                <a:lnTo>
                  <a:pt x="79460" y="111438"/>
                </a:lnTo>
                <a:lnTo>
                  <a:pt x="52190" y="147594"/>
                </a:lnTo>
                <a:lnTo>
                  <a:pt x="30108" y="187438"/>
                </a:lnTo>
                <a:lnTo>
                  <a:pt x="13715" y="230472"/>
                </a:lnTo>
                <a:lnTo>
                  <a:pt x="3512" y="276193"/>
                </a:lnTo>
                <a:lnTo>
                  <a:pt x="0" y="324103"/>
                </a:lnTo>
                <a:lnTo>
                  <a:pt x="3512" y="371982"/>
                </a:lnTo>
                <a:lnTo>
                  <a:pt x="13715" y="417678"/>
                </a:lnTo>
                <a:lnTo>
                  <a:pt x="30108" y="460691"/>
                </a:lnTo>
                <a:lnTo>
                  <a:pt x="52190" y="500519"/>
                </a:lnTo>
                <a:lnTo>
                  <a:pt x="79460" y="536662"/>
                </a:lnTo>
                <a:lnTo>
                  <a:pt x="111418" y="568620"/>
                </a:lnTo>
                <a:lnTo>
                  <a:pt x="147561" y="595890"/>
                </a:lnTo>
                <a:lnTo>
                  <a:pt x="187389" y="617972"/>
                </a:lnTo>
                <a:lnTo>
                  <a:pt x="230402" y="634365"/>
                </a:lnTo>
                <a:lnTo>
                  <a:pt x="276098" y="644568"/>
                </a:lnTo>
                <a:lnTo>
                  <a:pt x="323976" y="648080"/>
                </a:lnTo>
                <a:lnTo>
                  <a:pt x="371887" y="644568"/>
                </a:lnTo>
                <a:lnTo>
                  <a:pt x="417608" y="634365"/>
                </a:lnTo>
                <a:lnTo>
                  <a:pt x="460642" y="617972"/>
                </a:lnTo>
                <a:lnTo>
                  <a:pt x="500486" y="595890"/>
                </a:lnTo>
                <a:lnTo>
                  <a:pt x="536642" y="568620"/>
                </a:lnTo>
                <a:lnTo>
                  <a:pt x="568608" y="536662"/>
                </a:lnTo>
                <a:lnTo>
                  <a:pt x="595884" y="500519"/>
                </a:lnTo>
                <a:lnTo>
                  <a:pt x="617969" y="460691"/>
                </a:lnTo>
                <a:lnTo>
                  <a:pt x="634364" y="417678"/>
                </a:lnTo>
                <a:lnTo>
                  <a:pt x="644568" y="371982"/>
                </a:lnTo>
                <a:lnTo>
                  <a:pt x="648081" y="324103"/>
                </a:lnTo>
                <a:lnTo>
                  <a:pt x="644568" y="276193"/>
                </a:lnTo>
                <a:lnTo>
                  <a:pt x="634364" y="230472"/>
                </a:lnTo>
                <a:lnTo>
                  <a:pt x="617969" y="187438"/>
                </a:lnTo>
                <a:lnTo>
                  <a:pt x="595884" y="147594"/>
                </a:lnTo>
                <a:lnTo>
                  <a:pt x="568608" y="111438"/>
                </a:lnTo>
                <a:lnTo>
                  <a:pt x="536642" y="79472"/>
                </a:lnTo>
                <a:lnTo>
                  <a:pt x="500486" y="52196"/>
                </a:lnTo>
                <a:lnTo>
                  <a:pt x="460642" y="30111"/>
                </a:lnTo>
                <a:lnTo>
                  <a:pt x="417608" y="13716"/>
                </a:lnTo>
                <a:lnTo>
                  <a:pt x="371887" y="3512"/>
                </a:lnTo>
                <a:lnTo>
                  <a:pt x="323976" y="0"/>
                </a:lnTo>
                <a:close/>
              </a:path>
            </a:pathLst>
          </a:custGeom>
          <a:solidFill>
            <a:srgbClr val="F3AE4A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accent2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842128" y="2820174"/>
            <a:ext cx="568072" cy="5554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88027" y="3645027"/>
            <a:ext cx="648335" cy="648335"/>
          </a:xfrm>
          <a:custGeom>
            <a:avLst/>
            <a:gdLst/>
            <a:ahLst/>
            <a:cxnLst/>
            <a:rect l="l" t="t" r="r" b="b"/>
            <a:pathLst>
              <a:path w="648335" h="648335">
                <a:moveTo>
                  <a:pt x="323976" y="0"/>
                </a:moveTo>
                <a:lnTo>
                  <a:pt x="276098" y="3512"/>
                </a:lnTo>
                <a:lnTo>
                  <a:pt x="230402" y="13715"/>
                </a:lnTo>
                <a:lnTo>
                  <a:pt x="187389" y="30108"/>
                </a:lnTo>
                <a:lnTo>
                  <a:pt x="147561" y="52190"/>
                </a:lnTo>
                <a:lnTo>
                  <a:pt x="111418" y="79460"/>
                </a:lnTo>
                <a:lnTo>
                  <a:pt x="79460" y="111418"/>
                </a:lnTo>
                <a:lnTo>
                  <a:pt x="52190" y="147561"/>
                </a:lnTo>
                <a:lnTo>
                  <a:pt x="30108" y="187389"/>
                </a:lnTo>
                <a:lnTo>
                  <a:pt x="13715" y="230402"/>
                </a:lnTo>
                <a:lnTo>
                  <a:pt x="3512" y="276098"/>
                </a:lnTo>
                <a:lnTo>
                  <a:pt x="0" y="323977"/>
                </a:lnTo>
                <a:lnTo>
                  <a:pt x="3512" y="371887"/>
                </a:lnTo>
                <a:lnTo>
                  <a:pt x="13715" y="417608"/>
                </a:lnTo>
                <a:lnTo>
                  <a:pt x="30108" y="460642"/>
                </a:lnTo>
                <a:lnTo>
                  <a:pt x="52190" y="500486"/>
                </a:lnTo>
                <a:lnTo>
                  <a:pt x="79460" y="536642"/>
                </a:lnTo>
                <a:lnTo>
                  <a:pt x="111418" y="568608"/>
                </a:lnTo>
                <a:lnTo>
                  <a:pt x="147561" y="595884"/>
                </a:lnTo>
                <a:lnTo>
                  <a:pt x="187389" y="617969"/>
                </a:lnTo>
                <a:lnTo>
                  <a:pt x="230402" y="634364"/>
                </a:lnTo>
                <a:lnTo>
                  <a:pt x="276098" y="644568"/>
                </a:lnTo>
                <a:lnTo>
                  <a:pt x="323976" y="648081"/>
                </a:lnTo>
                <a:lnTo>
                  <a:pt x="371887" y="644568"/>
                </a:lnTo>
                <a:lnTo>
                  <a:pt x="417608" y="634364"/>
                </a:lnTo>
                <a:lnTo>
                  <a:pt x="460642" y="617969"/>
                </a:lnTo>
                <a:lnTo>
                  <a:pt x="500486" y="595884"/>
                </a:lnTo>
                <a:lnTo>
                  <a:pt x="536642" y="568608"/>
                </a:lnTo>
                <a:lnTo>
                  <a:pt x="568608" y="536642"/>
                </a:lnTo>
                <a:lnTo>
                  <a:pt x="595884" y="500486"/>
                </a:lnTo>
                <a:lnTo>
                  <a:pt x="617969" y="460642"/>
                </a:lnTo>
                <a:lnTo>
                  <a:pt x="634364" y="417608"/>
                </a:lnTo>
                <a:lnTo>
                  <a:pt x="644568" y="371887"/>
                </a:lnTo>
                <a:lnTo>
                  <a:pt x="648081" y="323977"/>
                </a:lnTo>
                <a:lnTo>
                  <a:pt x="644568" y="276098"/>
                </a:lnTo>
                <a:lnTo>
                  <a:pt x="634364" y="230402"/>
                </a:lnTo>
                <a:lnTo>
                  <a:pt x="617969" y="187389"/>
                </a:lnTo>
                <a:lnTo>
                  <a:pt x="595884" y="147561"/>
                </a:lnTo>
                <a:lnTo>
                  <a:pt x="568608" y="111418"/>
                </a:lnTo>
                <a:lnTo>
                  <a:pt x="536642" y="79460"/>
                </a:lnTo>
                <a:lnTo>
                  <a:pt x="500486" y="52190"/>
                </a:lnTo>
                <a:lnTo>
                  <a:pt x="460642" y="30108"/>
                </a:lnTo>
                <a:lnTo>
                  <a:pt x="417608" y="13715"/>
                </a:lnTo>
                <a:lnTo>
                  <a:pt x="371887" y="3512"/>
                </a:lnTo>
                <a:lnTo>
                  <a:pt x="323976" y="0"/>
                </a:lnTo>
                <a:close/>
              </a:path>
            </a:pathLst>
          </a:custGeom>
          <a:solidFill>
            <a:srgbClr val="3BB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844160" y="3688600"/>
            <a:ext cx="555485" cy="5554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76" name="Picture 4" descr="Z:\Гаращенко Анастасия\для отчёта\IMG_385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0400" y="4572000"/>
            <a:ext cx="24384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Прямоугольник 30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 descr="МО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600" y="764666"/>
            <a:ext cx="4092193" cy="987934"/>
          </a:xfrm>
          <a:custGeom>
            <a:avLst/>
            <a:gdLst/>
            <a:ahLst/>
            <a:cxnLst/>
            <a:rect l="l" t="t" r="r" b="b"/>
            <a:pathLst>
              <a:path w="3888740" h="1440180">
                <a:moveTo>
                  <a:pt x="0" y="1440179"/>
                </a:moveTo>
                <a:lnTo>
                  <a:pt x="3888486" y="1440179"/>
                </a:lnTo>
                <a:lnTo>
                  <a:pt x="3888486" y="0"/>
                </a:lnTo>
                <a:lnTo>
                  <a:pt x="0" y="0"/>
                </a:lnTo>
                <a:lnTo>
                  <a:pt x="0" y="1440179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8489" y="228600"/>
            <a:ext cx="702119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</a:t>
            </a:r>
            <a:r>
              <a:rPr sz="18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НАЦИОНАЛЬНУЮ 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БЕЗОПАСНОСТЬ 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96255" y="838200"/>
            <a:ext cx="3482340" cy="23038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</a:t>
            </a:r>
            <a:r>
              <a:rPr sz="1100" dirty="0">
                <a:solidFill>
                  <a:srgbClr val="171717"/>
                </a:solidFill>
                <a:latin typeface="Century Gothic"/>
                <a:cs typeface="Century Gothic"/>
              </a:rPr>
              <a:t>будут осуществляться в </a:t>
            </a:r>
            <a:r>
              <a:rPr sz="1100" dirty="0" err="1">
                <a:solidFill>
                  <a:srgbClr val="171717"/>
                </a:solidFill>
                <a:latin typeface="Century Gothic"/>
                <a:cs typeface="Century Gothic"/>
              </a:rPr>
              <a:t>рамках</a:t>
            </a:r>
            <a:r>
              <a:rPr sz="1100" spc="-16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1100" spc="-160" dirty="0" smtClean="0">
                <a:solidFill>
                  <a:srgbClr val="171717"/>
                </a:solidFill>
                <a:latin typeface="Century Gothic"/>
                <a:cs typeface="Century Gothic"/>
              </a:rPr>
              <a:t>не</a:t>
            </a:r>
            <a:r>
              <a:rPr sz="11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программ</a:t>
            </a:r>
            <a:r>
              <a:rPr lang="ru-RU" sz="11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ных</a:t>
            </a:r>
            <a:r>
              <a:rPr lang="ru-RU" sz="11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мероприятий</a:t>
            </a:r>
            <a:r>
              <a:rPr sz="11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  <a:p>
            <a:pPr marL="179705" indent="-179705">
              <a:lnSpc>
                <a:spcPts val="1739"/>
              </a:lnSpc>
              <a:buSzPct val="141666"/>
              <a:buFont typeface="Wingdings"/>
              <a:buChar char=""/>
              <a:tabLst>
                <a:tab pos="180340" algn="l"/>
              </a:tabLst>
            </a:pPr>
            <a:r>
              <a:rPr sz="1200" b="1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Обеспечение</a:t>
            </a:r>
            <a:r>
              <a:rPr sz="1200" b="1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3BB7B9"/>
                </a:solidFill>
                <a:latin typeface="Century Gothic"/>
                <a:cs typeface="Century Gothic"/>
              </a:rPr>
              <a:t>безопасности</a:t>
            </a:r>
            <a:r>
              <a:rPr sz="1200" b="1" spc="-50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3BB7B9"/>
                </a:solidFill>
                <a:latin typeface="Century Gothic"/>
                <a:cs typeface="Century Gothic"/>
              </a:rPr>
              <a:t>и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ts val="1380"/>
              </a:lnSpc>
            </a:pPr>
            <a:r>
              <a:rPr sz="1200" b="1" spc="-5" dirty="0" err="1">
                <a:solidFill>
                  <a:srgbClr val="3BB7B9"/>
                </a:solidFill>
                <a:latin typeface="Century Gothic"/>
                <a:cs typeface="Century Gothic"/>
              </a:rPr>
              <a:t>жизнедеятельности</a:t>
            </a:r>
            <a:r>
              <a:rPr sz="1200" b="1" spc="-5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населения</a:t>
            </a: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 МО Дачное</a:t>
            </a:r>
            <a:r>
              <a:rPr sz="1200" b="1" spc="-70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  <a:p>
            <a:pPr marL="864235" marR="508000">
              <a:lnSpc>
                <a:spcPct val="100000"/>
              </a:lnSpc>
            </a:pPr>
            <a:endParaRPr lang="ru-RU" sz="1450" dirty="0">
              <a:latin typeface="Times New Roman"/>
              <a:cs typeface="Times New Roman"/>
            </a:endParaRPr>
          </a:p>
          <a:p>
            <a:pPr marL="864235" marR="508000">
              <a:lnSpc>
                <a:spcPct val="100000"/>
              </a:lnSpc>
            </a:pPr>
            <a:endParaRPr lang="ru-RU" sz="1450" b="1" dirty="0" smtClean="0">
              <a:latin typeface="Times New Roman"/>
              <a:cs typeface="Times New Roman"/>
            </a:endParaRPr>
          </a:p>
          <a:p>
            <a:pPr marL="864235" marR="508000">
              <a:lnSpc>
                <a:spcPct val="100000"/>
              </a:lnSpc>
            </a:pPr>
            <a:r>
              <a:rPr lang="ru-RU" sz="1200" b="1" dirty="0" smtClean="0">
                <a:latin typeface="Century Gothic"/>
                <a:cs typeface="Century Gothic"/>
              </a:rPr>
              <a:t>ЗАЩИТА НАСЕЛЕНИЯ И ТЕРРИТОРИИ ОТ ЧРЕЗВЫЧАЙНЫХ СИТУАЦИЙ ПРИРОДНОГО И ТЕХНОГЕННОГО ХАРАКТЕРА, ГРАЖДАНСКАЯ ОБОРОНА</a:t>
            </a:r>
            <a:r>
              <a:rPr sz="1200" b="1" spc="-5" dirty="0" smtClean="0"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43600" y="3505200"/>
            <a:ext cx="133858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entury Gothic"/>
                <a:cs typeface="Century Gothic"/>
              </a:rPr>
              <a:t>ДЕЯТЕЛ</a:t>
            </a:r>
            <a:r>
              <a:rPr sz="1400" b="1" spc="-5" dirty="0">
                <a:latin typeface="Century Gothic"/>
                <a:cs typeface="Century Gothic"/>
              </a:rPr>
              <a:t>Ь</a:t>
            </a:r>
            <a:r>
              <a:rPr sz="1400" b="1" dirty="0">
                <a:latin typeface="Century Gothic"/>
                <a:cs typeface="Century Gothic"/>
              </a:rPr>
              <a:t>НО</a:t>
            </a:r>
            <a:r>
              <a:rPr sz="1400" b="1" spc="-10" dirty="0">
                <a:latin typeface="Century Gothic"/>
                <a:cs typeface="Century Gothic"/>
              </a:rPr>
              <a:t>С</a:t>
            </a:r>
            <a:r>
              <a:rPr sz="1400" b="1" dirty="0">
                <a:latin typeface="Century Gothic"/>
                <a:cs typeface="Century Gothic"/>
              </a:rPr>
              <a:t>ТЬ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47917" y="3886199"/>
            <a:ext cx="2623820" cy="17062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5745" indent="-233045">
              <a:lnSpc>
                <a:spcPct val="100000"/>
              </a:lnSpc>
              <a:spcBef>
                <a:spcPts val="105"/>
              </a:spcBef>
              <a:buSzPct val="172727"/>
              <a:buFont typeface="Wingdings"/>
              <a:buChar char=""/>
              <a:tabLst>
                <a:tab pos="246379" algn="l"/>
              </a:tabLst>
            </a:pPr>
            <a:r>
              <a:rPr lang="ru-RU" sz="1100" dirty="0" smtClean="0">
                <a:latin typeface="Century Gothic"/>
                <a:cs typeface="Century Gothic"/>
              </a:rPr>
              <a:t>Содействие исполнительным органам государственной власти Санкт-Петербурга в сборе  и обмене информацией в области защиты населения и территорий от чрезвычайных ситуаций, содействию в информировании населения об угрозе или возникновении чрезвычайной ситуации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47917" y="5562600"/>
            <a:ext cx="2677160" cy="74251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  <a:buSzPct val="159090"/>
              <a:buFont typeface="Wingdings"/>
              <a:buChar char=""/>
              <a:tabLst>
                <a:tab pos="226060" algn="l"/>
              </a:tabLst>
            </a:pPr>
            <a:r>
              <a:rPr lang="ru-RU" sz="1100" dirty="0" smtClean="0">
                <a:latin typeface="Century Gothic"/>
                <a:cs typeface="Century Gothic"/>
              </a:rPr>
              <a:t>Проведение подготовки и обучения 	неработающего населения 	способам защиты и действиям в 	чрезвычайных ситуациях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953000" y="2057400"/>
            <a:ext cx="936625" cy="936625"/>
          </a:xfrm>
          <a:custGeom>
            <a:avLst/>
            <a:gdLst/>
            <a:ahLst/>
            <a:cxnLst/>
            <a:rect l="l" t="t" r="r" b="b"/>
            <a:pathLst>
              <a:path w="936625" h="936625">
                <a:moveTo>
                  <a:pt x="467994" y="0"/>
                </a:moveTo>
                <a:lnTo>
                  <a:pt x="420148" y="2416"/>
                </a:lnTo>
                <a:lnTo>
                  <a:pt x="373683" y="9509"/>
                </a:lnTo>
                <a:lnTo>
                  <a:pt x="328835" y="21042"/>
                </a:lnTo>
                <a:lnTo>
                  <a:pt x="285839" y="36782"/>
                </a:lnTo>
                <a:lnTo>
                  <a:pt x="244930" y="56492"/>
                </a:lnTo>
                <a:lnTo>
                  <a:pt x="206343" y="79938"/>
                </a:lnTo>
                <a:lnTo>
                  <a:pt x="170315" y="106884"/>
                </a:lnTo>
                <a:lnTo>
                  <a:pt x="137080" y="137096"/>
                </a:lnTo>
                <a:lnTo>
                  <a:pt x="106874" y="170338"/>
                </a:lnTo>
                <a:lnTo>
                  <a:pt x="79931" y="206375"/>
                </a:lnTo>
                <a:lnTo>
                  <a:pt x="56488" y="244971"/>
                </a:lnTo>
                <a:lnTo>
                  <a:pt x="36780" y="285892"/>
                </a:lnTo>
                <a:lnTo>
                  <a:pt x="21041" y="328903"/>
                </a:lnTo>
                <a:lnTo>
                  <a:pt x="9508" y="373768"/>
                </a:lnTo>
                <a:lnTo>
                  <a:pt x="2416" y="420253"/>
                </a:lnTo>
                <a:lnTo>
                  <a:pt x="0" y="468122"/>
                </a:lnTo>
                <a:lnTo>
                  <a:pt x="2416" y="515968"/>
                </a:lnTo>
                <a:lnTo>
                  <a:pt x="9508" y="562433"/>
                </a:lnTo>
                <a:lnTo>
                  <a:pt x="21041" y="607281"/>
                </a:lnTo>
                <a:lnTo>
                  <a:pt x="36780" y="650277"/>
                </a:lnTo>
                <a:lnTo>
                  <a:pt x="56488" y="691186"/>
                </a:lnTo>
                <a:lnTo>
                  <a:pt x="79931" y="729773"/>
                </a:lnTo>
                <a:lnTo>
                  <a:pt x="106874" y="765801"/>
                </a:lnTo>
                <a:lnTo>
                  <a:pt x="137080" y="799036"/>
                </a:lnTo>
                <a:lnTo>
                  <a:pt x="170315" y="829242"/>
                </a:lnTo>
                <a:lnTo>
                  <a:pt x="206343" y="856185"/>
                </a:lnTo>
                <a:lnTo>
                  <a:pt x="244930" y="879628"/>
                </a:lnTo>
                <a:lnTo>
                  <a:pt x="285839" y="899336"/>
                </a:lnTo>
                <a:lnTo>
                  <a:pt x="328835" y="915075"/>
                </a:lnTo>
                <a:lnTo>
                  <a:pt x="373683" y="926608"/>
                </a:lnTo>
                <a:lnTo>
                  <a:pt x="420148" y="933700"/>
                </a:lnTo>
                <a:lnTo>
                  <a:pt x="467994" y="936117"/>
                </a:lnTo>
                <a:lnTo>
                  <a:pt x="515863" y="933700"/>
                </a:lnTo>
                <a:lnTo>
                  <a:pt x="562348" y="926608"/>
                </a:lnTo>
                <a:lnTo>
                  <a:pt x="607213" y="915075"/>
                </a:lnTo>
                <a:lnTo>
                  <a:pt x="650224" y="899336"/>
                </a:lnTo>
                <a:lnTo>
                  <a:pt x="691145" y="879628"/>
                </a:lnTo>
                <a:lnTo>
                  <a:pt x="729741" y="856185"/>
                </a:lnTo>
                <a:lnTo>
                  <a:pt x="765778" y="829242"/>
                </a:lnTo>
                <a:lnTo>
                  <a:pt x="799020" y="799036"/>
                </a:lnTo>
                <a:lnTo>
                  <a:pt x="829232" y="765801"/>
                </a:lnTo>
                <a:lnTo>
                  <a:pt x="856178" y="729773"/>
                </a:lnTo>
                <a:lnTo>
                  <a:pt x="879624" y="691186"/>
                </a:lnTo>
                <a:lnTo>
                  <a:pt x="899334" y="650277"/>
                </a:lnTo>
                <a:lnTo>
                  <a:pt x="915074" y="607281"/>
                </a:lnTo>
                <a:lnTo>
                  <a:pt x="926607" y="562433"/>
                </a:lnTo>
                <a:lnTo>
                  <a:pt x="933700" y="515968"/>
                </a:lnTo>
                <a:lnTo>
                  <a:pt x="936116" y="468122"/>
                </a:lnTo>
                <a:lnTo>
                  <a:pt x="933700" y="420253"/>
                </a:lnTo>
                <a:lnTo>
                  <a:pt x="926607" y="373768"/>
                </a:lnTo>
                <a:lnTo>
                  <a:pt x="915074" y="328903"/>
                </a:lnTo>
                <a:lnTo>
                  <a:pt x="899334" y="285892"/>
                </a:lnTo>
                <a:lnTo>
                  <a:pt x="879624" y="244971"/>
                </a:lnTo>
                <a:lnTo>
                  <a:pt x="856178" y="206375"/>
                </a:lnTo>
                <a:lnTo>
                  <a:pt x="829232" y="170338"/>
                </a:lnTo>
                <a:lnTo>
                  <a:pt x="799020" y="137096"/>
                </a:lnTo>
                <a:lnTo>
                  <a:pt x="765778" y="106884"/>
                </a:lnTo>
                <a:lnTo>
                  <a:pt x="729741" y="79938"/>
                </a:lnTo>
                <a:lnTo>
                  <a:pt x="691145" y="56492"/>
                </a:lnTo>
                <a:lnTo>
                  <a:pt x="650224" y="36782"/>
                </a:lnTo>
                <a:lnTo>
                  <a:pt x="607213" y="21042"/>
                </a:lnTo>
                <a:lnTo>
                  <a:pt x="562348" y="9509"/>
                </a:lnTo>
                <a:lnTo>
                  <a:pt x="515863" y="2416"/>
                </a:lnTo>
                <a:lnTo>
                  <a:pt x="467994" y="0"/>
                </a:lnTo>
                <a:close/>
              </a:path>
            </a:pathLst>
          </a:custGeom>
          <a:solidFill>
            <a:srgbClr val="3BB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29200" y="2133600"/>
            <a:ext cx="842492" cy="842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92679" y="889635"/>
            <a:ext cx="1982470" cy="1982470"/>
          </a:xfrm>
          <a:custGeom>
            <a:avLst/>
            <a:gdLst/>
            <a:ahLst/>
            <a:cxnLst/>
            <a:rect l="l" t="t" r="r" b="b"/>
            <a:pathLst>
              <a:path w="1982470" h="1982470">
                <a:moveTo>
                  <a:pt x="991361" y="0"/>
                </a:moveTo>
                <a:lnTo>
                  <a:pt x="1042416" y="1269"/>
                </a:lnTo>
                <a:lnTo>
                  <a:pt x="1092581" y="5334"/>
                </a:lnTo>
                <a:lnTo>
                  <a:pt x="1142365" y="11302"/>
                </a:lnTo>
                <a:lnTo>
                  <a:pt x="1191514" y="20319"/>
                </a:lnTo>
                <a:lnTo>
                  <a:pt x="1286002" y="44576"/>
                </a:lnTo>
                <a:lnTo>
                  <a:pt x="1377060" y="78104"/>
                </a:lnTo>
                <a:lnTo>
                  <a:pt x="1464056" y="119761"/>
                </a:lnTo>
                <a:lnTo>
                  <a:pt x="1545462" y="169163"/>
                </a:lnTo>
                <a:lnTo>
                  <a:pt x="1621917" y="226187"/>
                </a:lnTo>
                <a:lnTo>
                  <a:pt x="1692274" y="290575"/>
                </a:lnTo>
                <a:lnTo>
                  <a:pt x="1756283" y="360934"/>
                </a:lnTo>
                <a:lnTo>
                  <a:pt x="1813306" y="437006"/>
                </a:lnTo>
                <a:lnTo>
                  <a:pt x="1862708" y="518794"/>
                </a:lnTo>
                <a:lnTo>
                  <a:pt x="1904365" y="605409"/>
                </a:lnTo>
                <a:lnTo>
                  <a:pt x="1937893" y="696467"/>
                </a:lnTo>
                <a:lnTo>
                  <a:pt x="1962149" y="791337"/>
                </a:lnTo>
                <a:lnTo>
                  <a:pt x="1971040" y="840486"/>
                </a:lnTo>
                <a:lnTo>
                  <a:pt x="1977135" y="889888"/>
                </a:lnTo>
                <a:lnTo>
                  <a:pt x="1981199" y="940435"/>
                </a:lnTo>
                <a:lnTo>
                  <a:pt x="1982470" y="991488"/>
                </a:lnTo>
                <a:lnTo>
                  <a:pt x="1981199" y="1042415"/>
                </a:lnTo>
                <a:lnTo>
                  <a:pt x="1977135" y="1092580"/>
                </a:lnTo>
                <a:lnTo>
                  <a:pt x="1971040" y="1142364"/>
                </a:lnTo>
                <a:lnTo>
                  <a:pt x="1962149" y="1191514"/>
                </a:lnTo>
                <a:lnTo>
                  <a:pt x="1937893" y="1286002"/>
                </a:lnTo>
                <a:lnTo>
                  <a:pt x="1904745" y="1377061"/>
                </a:lnTo>
                <a:lnTo>
                  <a:pt x="1862708" y="1464055"/>
                </a:lnTo>
                <a:lnTo>
                  <a:pt x="1813306" y="1545463"/>
                </a:lnTo>
                <a:lnTo>
                  <a:pt x="1756283" y="1621916"/>
                </a:lnTo>
                <a:lnTo>
                  <a:pt x="1692274" y="1692275"/>
                </a:lnTo>
                <a:lnTo>
                  <a:pt x="1621917" y="1756282"/>
                </a:lnTo>
                <a:lnTo>
                  <a:pt x="1545335" y="1813305"/>
                </a:lnTo>
                <a:lnTo>
                  <a:pt x="1463674" y="1862709"/>
                </a:lnTo>
                <a:lnTo>
                  <a:pt x="1377060" y="1904364"/>
                </a:lnTo>
                <a:lnTo>
                  <a:pt x="1286002" y="1937892"/>
                </a:lnTo>
                <a:lnTo>
                  <a:pt x="1191133" y="1962150"/>
                </a:lnTo>
                <a:lnTo>
                  <a:pt x="1142365" y="1971039"/>
                </a:lnTo>
                <a:lnTo>
                  <a:pt x="1092581" y="1977136"/>
                </a:lnTo>
                <a:lnTo>
                  <a:pt x="1042416" y="1981200"/>
                </a:lnTo>
                <a:lnTo>
                  <a:pt x="991361" y="1982469"/>
                </a:lnTo>
                <a:lnTo>
                  <a:pt x="940434" y="1981200"/>
                </a:lnTo>
                <a:lnTo>
                  <a:pt x="890269" y="1977136"/>
                </a:lnTo>
                <a:lnTo>
                  <a:pt x="840486" y="1971166"/>
                </a:lnTo>
                <a:lnTo>
                  <a:pt x="791337" y="1962150"/>
                </a:lnTo>
                <a:lnTo>
                  <a:pt x="696468" y="1937892"/>
                </a:lnTo>
                <a:lnTo>
                  <a:pt x="605408" y="1904745"/>
                </a:lnTo>
                <a:lnTo>
                  <a:pt x="518794" y="1862709"/>
                </a:lnTo>
                <a:lnTo>
                  <a:pt x="437006" y="1813305"/>
                </a:lnTo>
                <a:lnTo>
                  <a:pt x="360933" y="1756282"/>
                </a:lnTo>
                <a:lnTo>
                  <a:pt x="290575" y="1692275"/>
                </a:lnTo>
                <a:lnTo>
                  <a:pt x="226187" y="1621916"/>
                </a:lnTo>
                <a:lnTo>
                  <a:pt x="169163" y="1545336"/>
                </a:lnTo>
                <a:lnTo>
                  <a:pt x="119761" y="1463675"/>
                </a:lnTo>
                <a:lnTo>
                  <a:pt x="77724" y="1377061"/>
                </a:lnTo>
                <a:lnTo>
                  <a:pt x="44450" y="1286002"/>
                </a:lnTo>
                <a:lnTo>
                  <a:pt x="20319" y="1191132"/>
                </a:lnTo>
                <a:lnTo>
                  <a:pt x="11302" y="1142364"/>
                </a:lnTo>
                <a:lnTo>
                  <a:pt x="4825" y="1092580"/>
                </a:lnTo>
                <a:lnTo>
                  <a:pt x="1269" y="1042288"/>
                </a:lnTo>
                <a:lnTo>
                  <a:pt x="0" y="991488"/>
                </a:lnTo>
                <a:lnTo>
                  <a:pt x="1269" y="940435"/>
                </a:lnTo>
                <a:lnTo>
                  <a:pt x="5333" y="890269"/>
                </a:lnTo>
                <a:lnTo>
                  <a:pt x="11302" y="840486"/>
                </a:lnTo>
                <a:lnTo>
                  <a:pt x="20319" y="791337"/>
                </a:lnTo>
                <a:lnTo>
                  <a:pt x="44576" y="696467"/>
                </a:lnTo>
                <a:lnTo>
                  <a:pt x="78105" y="605409"/>
                </a:lnTo>
                <a:lnTo>
                  <a:pt x="119761" y="518794"/>
                </a:lnTo>
                <a:lnTo>
                  <a:pt x="169163" y="437006"/>
                </a:lnTo>
                <a:lnTo>
                  <a:pt x="226187" y="360934"/>
                </a:lnTo>
                <a:lnTo>
                  <a:pt x="290575" y="290575"/>
                </a:lnTo>
                <a:lnTo>
                  <a:pt x="360933" y="226313"/>
                </a:lnTo>
                <a:lnTo>
                  <a:pt x="437006" y="169163"/>
                </a:lnTo>
                <a:lnTo>
                  <a:pt x="518794" y="119761"/>
                </a:lnTo>
                <a:lnTo>
                  <a:pt x="605408" y="77724"/>
                </a:lnTo>
                <a:lnTo>
                  <a:pt x="696468" y="44576"/>
                </a:lnTo>
                <a:lnTo>
                  <a:pt x="791337" y="20319"/>
                </a:lnTo>
                <a:lnTo>
                  <a:pt x="840486" y="11429"/>
                </a:lnTo>
                <a:lnTo>
                  <a:pt x="889889" y="4825"/>
                </a:lnTo>
                <a:lnTo>
                  <a:pt x="940561" y="1269"/>
                </a:lnTo>
                <a:lnTo>
                  <a:pt x="99136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3400" y="762000"/>
            <a:ext cx="1944192" cy="19591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4514" y="889635"/>
            <a:ext cx="1982470" cy="1997710"/>
          </a:xfrm>
          <a:custGeom>
            <a:avLst/>
            <a:gdLst/>
            <a:ahLst/>
            <a:cxnLst/>
            <a:rect l="l" t="t" r="r" b="b"/>
            <a:pathLst>
              <a:path w="1982470" h="1997710">
                <a:moveTo>
                  <a:pt x="991438" y="0"/>
                </a:moveTo>
                <a:lnTo>
                  <a:pt x="1042365" y="1269"/>
                </a:lnTo>
                <a:lnTo>
                  <a:pt x="1092530" y="5334"/>
                </a:lnTo>
                <a:lnTo>
                  <a:pt x="1142314" y="11302"/>
                </a:lnTo>
                <a:lnTo>
                  <a:pt x="1191590" y="20319"/>
                </a:lnTo>
                <a:lnTo>
                  <a:pt x="1286078" y="44957"/>
                </a:lnTo>
                <a:lnTo>
                  <a:pt x="1377137" y="78486"/>
                </a:lnTo>
                <a:lnTo>
                  <a:pt x="1464132" y="120650"/>
                </a:lnTo>
                <a:lnTo>
                  <a:pt x="1545412" y="170814"/>
                </a:lnTo>
                <a:lnTo>
                  <a:pt x="1621866" y="228218"/>
                </a:lnTo>
                <a:lnTo>
                  <a:pt x="1692351" y="292607"/>
                </a:lnTo>
                <a:lnTo>
                  <a:pt x="1756232" y="363347"/>
                </a:lnTo>
                <a:lnTo>
                  <a:pt x="1813255" y="440309"/>
                </a:lnTo>
                <a:lnTo>
                  <a:pt x="1862658" y="522859"/>
                </a:lnTo>
                <a:lnTo>
                  <a:pt x="1904314" y="610235"/>
                </a:lnTo>
                <a:lnTo>
                  <a:pt x="1937969" y="702055"/>
                </a:lnTo>
                <a:lnTo>
                  <a:pt x="1962099" y="797305"/>
                </a:lnTo>
                <a:lnTo>
                  <a:pt x="1971116" y="846836"/>
                </a:lnTo>
                <a:lnTo>
                  <a:pt x="1977085" y="896619"/>
                </a:lnTo>
                <a:lnTo>
                  <a:pt x="1981149" y="947547"/>
                </a:lnTo>
                <a:lnTo>
                  <a:pt x="1982419" y="998981"/>
                </a:lnTo>
                <a:lnTo>
                  <a:pt x="1981149" y="1050416"/>
                </a:lnTo>
                <a:lnTo>
                  <a:pt x="1977085" y="1100836"/>
                </a:lnTo>
                <a:lnTo>
                  <a:pt x="1971116" y="1151001"/>
                </a:lnTo>
                <a:lnTo>
                  <a:pt x="1962099" y="1200277"/>
                </a:lnTo>
                <a:lnTo>
                  <a:pt x="1937969" y="1295907"/>
                </a:lnTo>
                <a:lnTo>
                  <a:pt x="1904695" y="1387728"/>
                </a:lnTo>
                <a:lnTo>
                  <a:pt x="1862658" y="1474724"/>
                </a:lnTo>
                <a:lnTo>
                  <a:pt x="1813255" y="1557274"/>
                </a:lnTo>
                <a:lnTo>
                  <a:pt x="1756232" y="1634109"/>
                </a:lnTo>
                <a:lnTo>
                  <a:pt x="1692351" y="1704975"/>
                </a:lnTo>
                <a:lnTo>
                  <a:pt x="1621866" y="1769237"/>
                </a:lnTo>
                <a:lnTo>
                  <a:pt x="1545412" y="1826767"/>
                </a:lnTo>
                <a:lnTo>
                  <a:pt x="1463751" y="1876932"/>
                </a:lnTo>
                <a:lnTo>
                  <a:pt x="1377137" y="1918969"/>
                </a:lnTo>
                <a:lnTo>
                  <a:pt x="1286078" y="1952625"/>
                </a:lnTo>
                <a:lnTo>
                  <a:pt x="1191082" y="1977263"/>
                </a:lnTo>
                <a:lnTo>
                  <a:pt x="1142314" y="1985772"/>
                </a:lnTo>
                <a:lnTo>
                  <a:pt x="1092530" y="1992249"/>
                </a:lnTo>
                <a:lnTo>
                  <a:pt x="1042365" y="1995931"/>
                </a:lnTo>
                <a:lnTo>
                  <a:pt x="991438" y="1997455"/>
                </a:lnTo>
                <a:lnTo>
                  <a:pt x="940384" y="1996313"/>
                </a:lnTo>
                <a:lnTo>
                  <a:pt x="890219" y="1992249"/>
                </a:lnTo>
                <a:lnTo>
                  <a:pt x="840562" y="1986152"/>
                </a:lnTo>
                <a:lnTo>
                  <a:pt x="791286" y="1977263"/>
                </a:lnTo>
                <a:lnTo>
                  <a:pt x="696417" y="1952625"/>
                </a:lnTo>
                <a:lnTo>
                  <a:pt x="605294" y="1918969"/>
                </a:lnTo>
                <a:lnTo>
                  <a:pt x="518680" y="1876932"/>
                </a:lnTo>
                <a:lnTo>
                  <a:pt x="436930" y="1826767"/>
                </a:lnTo>
                <a:lnTo>
                  <a:pt x="360870" y="1769237"/>
                </a:lnTo>
                <a:lnTo>
                  <a:pt x="290499" y="1704975"/>
                </a:lnTo>
                <a:lnTo>
                  <a:pt x="226174" y="1634236"/>
                </a:lnTo>
                <a:lnTo>
                  <a:pt x="169087" y="1557274"/>
                </a:lnTo>
                <a:lnTo>
                  <a:pt x="119748" y="1474724"/>
                </a:lnTo>
                <a:lnTo>
                  <a:pt x="77673" y="1387728"/>
                </a:lnTo>
                <a:lnTo>
                  <a:pt x="44475" y="1295907"/>
                </a:lnTo>
                <a:lnTo>
                  <a:pt x="20269" y="1200277"/>
                </a:lnTo>
                <a:lnTo>
                  <a:pt x="11341" y="1151127"/>
                </a:lnTo>
                <a:lnTo>
                  <a:pt x="4851" y="1100836"/>
                </a:lnTo>
                <a:lnTo>
                  <a:pt x="1206" y="1050289"/>
                </a:lnTo>
                <a:lnTo>
                  <a:pt x="0" y="998981"/>
                </a:lnTo>
                <a:lnTo>
                  <a:pt x="1206" y="947547"/>
                </a:lnTo>
                <a:lnTo>
                  <a:pt x="5257" y="896619"/>
                </a:lnTo>
                <a:lnTo>
                  <a:pt x="11315" y="846836"/>
                </a:lnTo>
                <a:lnTo>
                  <a:pt x="20269" y="797305"/>
                </a:lnTo>
                <a:lnTo>
                  <a:pt x="44488" y="702055"/>
                </a:lnTo>
                <a:lnTo>
                  <a:pt x="78066" y="610235"/>
                </a:lnTo>
                <a:lnTo>
                  <a:pt x="119722" y="522859"/>
                </a:lnTo>
                <a:lnTo>
                  <a:pt x="169087" y="440309"/>
                </a:lnTo>
                <a:lnTo>
                  <a:pt x="226174" y="363347"/>
                </a:lnTo>
                <a:lnTo>
                  <a:pt x="290499" y="292607"/>
                </a:lnTo>
                <a:lnTo>
                  <a:pt x="360870" y="228218"/>
                </a:lnTo>
                <a:lnTo>
                  <a:pt x="436930" y="170814"/>
                </a:lnTo>
                <a:lnTo>
                  <a:pt x="518680" y="120650"/>
                </a:lnTo>
                <a:lnTo>
                  <a:pt x="605294" y="78486"/>
                </a:lnTo>
                <a:lnTo>
                  <a:pt x="696417" y="44957"/>
                </a:lnTo>
                <a:lnTo>
                  <a:pt x="791286" y="20319"/>
                </a:lnTo>
                <a:lnTo>
                  <a:pt x="840435" y="11302"/>
                </a:lnTo>
                <a:lnTo>
                  <a:pt x="889838" y="5334"/>
                </a:lnTo>
                <a:lnTo>
                  <a:pt x="940384" y="1269"/>
                </a:lnTo>
                <a:lnTo>
                  <a:pt x="99143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98" name="Picture 2" descr="Z:\Гаращенко Анастасия\для отчёта\ГО ЧС\IMG_55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838200"/>
            <a:ext cx="23622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Рисунок 37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pic>
        <p:nvPicPr>
          <p:cNvPr id="13" name="Picture 2" descr="\\Server\фото\ДАЧНОЕ АРХИВ ФОТО\2017\II КВАРТАЛ\Занятие ГО и ЧС для населения 25.05.2017\IMG_55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685800"/>
            <a:ext cx="2438400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:p14="http://schemas.microsoft.com/office/powerpoint/2010/main" val="2227038864"/>
              </p:ext>
            </p:extLst>
          </p:nvPr>
        </p:nvGraphicFramePr>
        <p:xfrm>
          <a:off x="-457200" y="3048000"/>
          <a:ext cx="6705600" cy="292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4339" y="145160"/>
            <a:ext cx="5257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НАЦИОНАЛЬНУЮ</a:t>
            </a:r>
            <a:r>
              <a:rPr sz="1800" b="1" spc="-7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ЭКОНОМИКУ</a:t>
            </a:r>
            <a:endParaRPr sz="1800">
              <a:latin typeface="Century Gothic"/>
              <a:cs typeface="Century Gothic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646013"/>
              </p:ext>
            </p:extLst>
          </p:nvPr>
        </p:nvGraphicFramePr>
        <p:xfrm>
          <a:off x="304800" y="762000"/>
          <a:ext cx="8498205" cy="1600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2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2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24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942">
                <a:tc>
                  <a:txBody>
                    <a:bodyPr/>
                    <a:lstStyle/>
                    <a:p>
                      <a:pPr>
                        <a:lnSpc>
                          <a:spcPts val="930"/>
                        </a:lnSpc>
                      </a:pPr>
                      <a:endParaRPr sz="14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lang="ru-RU"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25г.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BB7B9"/>
                    </a:solidFill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lang="ru-RU"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26г.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BB7B9"/>
                    </a:solidFill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lang="ru-RU"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27г.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BB7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9258">
                <a:tc>
                  <a:txBody>
                    <a:bodyPr/>
                    <a:lstStyle/>
                    <a:p>
                      <a:pPr marL="567690">
                        <a:lnSpc>
                          <a:spcPts val="1100"/>
                        </a:lnSpc>
                        <a:spcBef>
                          <a:spcPts val="350"/>
                        </a:spcBef>
                      </a:pPr>
                      <a:r>
                        <a:rPr sz="1000" b="1" spc="-5" dirty="0">
                          <a:latin typeface="Century Gothic"/>
                          <a:cs typeface="Century Gothic"/>
                        </a:rPr>
                        <a:t>ОБЩЕЭКОНОМИЧЕСКИЕ</a:t>
                      </a:r>
                      <a:r>
                        <a:rPr sz="1000" b="1" spc="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b="1" spc="-5" dirty="0">
                          <a:latin typeface="Century Gothic"/>
                          <a:cs typeface="Century Gothic"/>
                        </a:rPr>
                        <a:t>ВОПРОСЫ</a:t>
                      </a:r>
                      <a:endParaRPr sz="1000" dirty="0">
                        <a:latin typeface="Century Gothic"/>
                        <a:cs typeface="Century Gothic"/>
                      </a:endParaRPr>
                    </a:p>
                    <a:p>
                      <a:pPr marL="567690">
                        <a:lnSpc>
                          <a:spcPts val="1320"/>
                        </a:lnSpc>
                        <a:buSzPct val="110000"/>
                        <a:buFont typeface="Wingdings"/>
                        <a:buChar char=""/>
                        <a:tabLst>
                          <a:tab pos="688340" algn="l"/>
                        </a:tabLst>
                      </a:pPr>
                      <a:r>
                        <a:rPr lang="ru-RU" sz="1000" spc="-5" dirty="0" smtClean="0">
                          <a:latin typeface="Century Gothic"/>
                          <a:cs typeface="Century Gothic"/>
                        </a:rPr>
                        <a:t>Организация</a:t>
                      </a:r>
                      <a:r>
                        <a:rPr lang="ru-RU" sz="1000" spc="-5" baseline="0" dirty="0" smtClean="0">
                          <a:latin typeface="Century Gothic"/>
                          <a:cs typeface="Century Gothic"/>
                        </a:rPr>
                        <a:t> и финансирование временного трудоустройства </a:t>
                      </a:r>
                    </a:p>
                    <a:p>
                      <a:pPr marL="567690">
                        <a:lnSpc>
                          <a:spcPts val="1320"/>
                        </a:lnSpc>
                        <a:buSzPct val="110000"/>
                        <a:buFont typeface="Wingdings"/>
                        <a:buNone/>
                        <a:tabLst>
                          <a:tab pos="688340" algn="l"/>
                        </a:tabLst>
                      </a:pPr>
                      <a:r>
                        <a:rPr lang="ru-RU" sz="1000" spc="-5" baseline="0" dirty="0" smtClean="0">
                          <a:latin typeface="Century Gothic"/>
                          <a:cs typeface="Century Gothic"/>
                        </a:rPr>
                        <a:t>несовершеннолетних в возрасте от 14 до 18 лет в свободное от учебы время на территории МО Дачное</a:t>
                      </a:r>
                      <a:endParaRPr sz="10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445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 dirty="0">
                        <a:latin typeface="Times New Roman"/>
                        <a:cs typeface="Times New Roman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680</a:t>
                      </a:r>
                      <a:r>
                        <a:rPr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0  тыс. руб.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9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 dirty="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699</a:t>
                      </a:r>
                      <a:r>
                        <a:rPr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7 тыс. руб.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9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 dirty="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727</a:t>
                      </a:r>
                      <a:r>
                        <a:rPr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0 тыс. руб.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9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304800" y="1143000"/>
            <a:ext cx="442595" cy="442595"/>
          </a:xfrm>
          <a:custGeom>
            <a:avLst/>
            <a:gdLst/>
            <a:ahLst/>
            <a:cxnLst/>
            <a:rect l="l" t="t" r="r" b="b"/>
            <a:pathLst>
              <a:path w="442595" h="442594">
                <a:moveTo>
                  <a:pt x="221145" y="0"/>
                </a:moveTo>
                <a:lnTo>
                  <a:pt x="176576" y="4494"/>
                </a:lnTo>
                <a:lnTo>
                  <a:pt x="135065" y="17385"/>
                </a:lnTo>
                <a:lnTo>
                  <a:pt x="97500" y="37779"/>
                </a:lnTo>
                <a:lnTo>
                  <a:pt x="64771" y="64785"/>
                </a:lnTo>
                <a:lnTo>
                  <a:pt x="37767" y="97513"/>
                </a:lnTo>
                <a:lnTo>
                  <a:pt x="17378" y="135070"/>
                </a:lnTo>
                <a:lnTo>
                  <a:pt x="4492" y="176565"/>
                </a:lnTo>
                <a:lnTo>
                  <a:pt x="0" y="221106"/>
                </a:lnTo>
                <a:lnTo>
                  <a:pt x="4492" y="265690"/>
                </a:lnTo>
                <a:lnTo>
                  <a:pt x="17378" y="307216"/>
                </a:lnTo>
                <a:lnTo>
                  <a:pt x="37767" y="344796"/>
                </a:lnTo>
                <a:lnTo>
                  <a:pt x="64771" y="377539"/>
                </a:lnTo>
                <a:lnTo>
                  <a:pt x="97500" y="404555"/>
                </a:lnTo>
                <a:lnTo>
                  <a:pt x="135065" y="424953"/>
                </a:lnTo>
                <a:lnTo>
                  <a:pt x="176576" y="437845"/>
                </a:lnTo>
                <a:lnTo>
                  <a:pt x="221145" y="442340"/>
                </a:lnTo>
                <a:lnTo>
                  <a:pt x="265714" y="437845"/>
                </a:lnTo>
                <a:lnTo>
                  <a:pt x="307227" y="424953"/>
                </a:lnTo>
                <a:lnTo>
                  <a:pt x="344793" y="404555"/>
                </a:lnTo>
                <a:lnTo>
                  <a:pt x="377524" y="377539"/>
                </a:lnTo>
                <a:lnTo>
                  <a:pt x="404530" y="344796"/>
                </a:lnTo>
                <a:lnTo>
                  <a:pt x="424922" y="307216"/>
                </a:lnTo>
                <a:lnTo>
                  <a:pt x="437809" y="265690"/>
                </a:lnTo>
                <a:lnTo>
                  <a:pt x="442302" y="221106"/>
                </a:lnTo>
                <a:lnTo>
                  <a:pt x="437809" y="176565"/>
                </a:lnTo>
                <a:lnTo>
                  <a:pt x="424922" y="135070"/>
                </a:lnTo>
                <a:lnTo>
                  <a:pt x="404530" y="97513"/>
                </a:lnTo>
                <a:lnTo>
                  <a:pt x="377524" y="64785"/>
                </a:lnTo>
                <a:lnTo>
                  <a:pt x="344793" y="37779"/>
                </a:lnTo>
                <a:lnTo>
                  <a:pt x="307227" y="17385"/>
                </a:lnTo>
                <a:lnTo>
                  <a:pt x="265714" y="4494"/>
                </a:lnTo>
                <a:lnTo>
                  <a:pt x="221145" y="0"/>
                </a:lnTo>
                <a:close/>
              </a:path>
            </a:pathLst>
          </a:custGeom>
          <a:solidFill>
            <a:srgbClr val="3BB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1219200"/>
            <a:ext cx="294868" cy="294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22" name="Picture 2" descr="Z:\Гаращенко Анастасия\для отчёта\трудоустройство\IMG_72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971800"/>
            <a:ext cx="3429000" cy="30928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pic>
        <p:nvPicPr>
          <p:cNvPr id="8194" name="Picture 2" descr="\\Server\фото\ДАЧНОЕ АРХИВ ФОТО\2015\3 КВАРТАЛ\трудовой лагерь\DSC051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2971800"/>
            <a:ext cx="3352800" cy="3124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Гаращенко Анастасия\для отчёта\благоустройство\Голикова 94 11.08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2316074"/>
            <a:ext cx="2667000" cy="2529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bject 8"/>
          <p:cNvSpPr txBox="1"/>
          <p:nvPr/>
        </p:nvSpPr>
        <p:spPr>
          <a:xfrm>
            <a:off x="2711830" y="2043176"/>
            <a:ext cx="3543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entury Gothic"/>
                <a:cs typeface="Century Gothic"/>
              </a:rPr>
              <a:t>1166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6429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 ЖИЛИЩНО-КОММУНАЛЬНОЕ</a:t>
            </a:r>
            <a:r>
              <a:rPr spc="-60" dirty="0"/>
              <a:t> </a:t>
            </a:r>
            <a:r>
              <a:rPr spc="-5" dirty="0"/>
              <a:t>ХОЗЯЙСТВО</a:t>
            </a:r>
          </a:p>
        </p:txBody>
      </p:sp>
      <p:sp>
        <p:nvSpPr>
          <p:cNvPr id="12" name="object 12"/>
          <p:cNvSpPr/>
          <p:nvPr/>
        </p:nvSpPr>
        <p:spPr>
          <a:xfrm>
            <a:off x="5652134" y="548639"/>
            <a:ext cx="3263266" cy="1661161"/>
          </a:xfrm>
          <a:custGeom>
            <a:avLst/>
            <a:gdLst/>
            <a:ahLst/>
            <a:cxnLst/>
            <a:rect l="l" t="t" r="r" b="b"/>
            <a:pathLst>
              <a:path w="3240404" h="2778125">
                <a:moveTo>
                  <a:pt x="0" y="2777743"/>
                </a:moveTo>
                <a:lnTo>
                  <a:pt x="3240405" y="2777743"/>
                </a:lnTo>
                <a:lnTo>
                  <a:pt x="3240405" y="0"/>
                </a:lnTo>
                <a:lnTo>
                  <a:pt x="0" y="0"/>
                </a:lnTo>
                <a:lnTo>
                  <a:pt x="0" y="2777743"/>
                </a:lnTo>
                <a:close/>
              </a:path>
            </a:pathLst>
          </a:custGeom>
          <a:ln w="28575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44590" y="578866"/>
            <a:ext cx="2915920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Century Gothic"/>
                <a:cs typeface="Century Gothic"/>
              </a:rPr>
              <a:t>Расходы </a:t>
            </a:r>
            <a:r>
              <a:rPr sz="1050" spc="-5" dirty="0" err="1">
                <a:latin typeface="Century Gothic"/>
                <a:cs typeface="Century Gothic"/>
              </a:rPr>
              <a:t>будут</a:t>
            </a:r>
            <a:r>
              <a:rPr sz="1050" spc="-5" dirty="0">
                <a:latin typeface="Century Gothic"/>
                <a:cs typeface="Century Gothic"/>
              </a:rPr>
              <a:t> </a:t>
            </a:r>
            <a:r>
              <a:rPr sz="1050" spc="-5" dirty="0" err="1" smtClean="0">
                <a:latin typeface="Century Gothic"/>
                <a:cs typeface="Century Gothic"/>
              </a:rPr>
              <a:t>финансироваться</a:t>
            </a:r>
            <a:r>
              <a:rPr lang="ru-RU" sz="1050" spc="-5" dirty="0" smtClean="0">
                <a:latin typeface="Century Gothic"/>
                <a:cs typeface="Century Gothic"/>
              </a:rPr>
              <a:t>:</a:t>
            </a:r>
            <a:r>
              <a:rPr sz="1050" spc="-5" dirty="0" smtClean="0">
                <a:latin typeface="Century Gothic"/>
                <a:cs typeface="Century Gothic"/>
              </a:rPr>
              <a:t> </a:t>
            </a:r>
            <a:endParaRPr sz="105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44590" y="762000"/>
            <a:ext cx="3068320" cy="12348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71450" marR="5080" indent="-171450">
              <a:lnSpc>
                <a:spcPct val="96000"/>
              </a:lnSpc>
              <a:spcBef>
                <a:spcPts val="740"/>
              </a:spcBef>
              <a:buSzPct val="140909"/>
              <a:buFont typeface="Wingdings" panose="05000000000000000000" pitchFamily="2" charset="2"/>
              <a:buChar char="ü"/>
              <a:tabLst>
                <a:tab pos="166370" algn="l"/>
              </a:tabLst>
            </a:pPr>
            <a:r>
              <a:rPr lang="ru-RU" sz="11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В рамках муниципальной программы МО Дачное «По организации благоустройства и озеленения территории МО Дачное» </a:t>
            </a:r>
          </a:p>
          <a:p>
            <a:pPr marL="171450" marR="5080" indent="-171450">
              <a:lnSpc>
                <a:spcPct val="96000"/>
              </a:lnSpc>
              <a:spcBef>
                <a:spcPts val="740"/>
              </a:spcBef>
              <a:buSzPct val="140909"/>
              <a:buFont typeface="Wingdings" panose="05000000000000000000" pitchFamily="2" charset="2"/>
              <a:buChar char="ü"/>
              <a:tabLst>
                <a:tab pos="166370" algn="l"/>
              </a:tabLst>
            </a:pPr>
            <a:r>
              <a:rPr lang="ru-RU" sz="1100" b="1" spc="-5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lang="ru-RU" sz="11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В рамках непрограммных направлений деятельности на обеспечение функций муниципального казенного учреждения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2286000" y="1371600"/>
            <a:ext cx="16002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92 554</a:t>
            </a:r>
            <a:r>
              <a:rPr sz="1800" b="1" spc="-5" dirty="0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1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spc="-8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38600" y="1371600"/>
            <a:ext cx="13716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5" dirty="0" smtClean="0">
                <a:latin typeface="Century Gothic"/>
                <a:cs typeface="Century Gothic"/>
              </a:rPr>
              <a:t>95 853</a:t>
            </a:r>
            <a:r>
              <a:rPr sz="1800" b="1" spc="-5" dirty="0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0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spc="-8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4400" y="4114800"/>
            <a:ext cx="4953000" cy="16908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50" b="1" dirty="0" smtClean="0">
                <a:latin typeface="Century Gothic"/>
                <a:cs typeface="Century Gothic"/>
              </a:rPr>
              <a:t>БЛАГОУСТРОЙСТВО</a:t>
            </a:r>
            <a:endParaRPr sz="1050" dirty="0">
              <a:latin typeface="Century Gothic"/>
              <a:cs typeface="Century Gothic"/>
            </a:endParaRPr>
          </a:p>
          <a:p>
            <a:pPr marL="12700" marR="257175">
              <a:lnSpc>
                <a:spcPct val="100000"/>
              </a:lnSpc>
            </a:pPr>
            <a:r>
              <a:rPr sz="1050" spc="-5" dirty="0" err="1" smtClean="0">
                <a:latin typeface="Century Gothic"/>
                <a:cs typeface="Century Gothic"/>
              </a:rPr>
              <a:t>формировани</a:t>
            </a:r>
            <a:r>
              <a:rPr lang="ru-RU" sz="1050" spc="-5" dirty="0" smtClean="0">
                <a:latin typeface="Century Gothic"/>
                <a:cs typeface="Century Gothic"/>
              </a:rPr>
              <a:t>е</a:t>
            </a:r>
            <a:r>
              <a:rPr sz="1050" spc="-5" dirty="0" smtClean="0">
                <a:latin typeface="Century Gothic"/>
                <a:cs typeface="Century Gothic"/>
              </a:rPr>
              <a:t> </a:t>
            </a:r>
            <a:r>
              <a:rPr sz="1050" dirty="0" err="1" smtClean="0">
                <a:latin typeface="Century Gothic"/>
                <a:cs typeface="Century Gothic"/>
              </a:rPr>
              <a:t>современной</a:t>
            </a:r>
            <a:r>
              <a:rPr lang="ru-RU" sz="1050" dirty="0" smtClean="0">
                <a:latin typeface="Century Gothic"/>
                <a:cs typeface="Century Gothic"/>
              </a:rPr>
              <a:t> </a:t>
            </a:r>
            <a:r>
              <a:rPr sz="1050" dirty="0" err="1" smtClean="0">
                <a:latin typeface="Century Gothic"/>
                <a:cs typeface="Century Gothic"/>
              </a:rPr>
              <a:t>городской</a:t>
            </a:r>
            <a:r>
              <a:rPr sz="1050" dirty="0" smtClean="0">
                <a:latin typeface="Century Gothic"/>
                <a:cs typeface="Century Gothic"/>
              </a:rPr>
              <a:t>  </a:t>
            </a:r>
            <a:r>
              <a:rPr sz="1050" dirty="0">
                <a:latin typeface="Century Gothic"/>
                <a:cs typeface="Century Gothic"/>
              </a:rPr>
              <a:t>среды</a:t>
            </a:r>
          </a:p>
          <a:p>
            <a:pPr>
              <a:lnSpc>
                <a:spcPct val="100000"/>
              </a:lnSpc>
            </a:pPr>
            <a:endParaRPr sz="11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50" b="1" dirty="0">
                <a:latin typeface="Century Gothic"/>
                <a:cs typeface="Century Gothic"/>
              </a:rPr>
              <a:t>ДРУГИЕ</a:t>
            </a:r>
            <a:r>
              <a:rPr sz="1050" b="1" spc="-15" dirty="0">
                <a:latin typeface="Century Gothic"/>
                <a:cs typeface="Century Gothic"/>
              </a:rPr>
              <a:t> </a:t>
            </a:r>
            <a:r>
              <a:rPr sz="1050" b="1" dirty="0" smtClean="0">
                <a:latin typeface="Century Gothic"/>
                <a:cs typeface="Century Gothic"/>
              </a:rPr>
              <a:t>ВОПРОСЫ</a:t>
            </a:r>
            <a:r>
              <a:rPr lang="ru-RU" sz="1050" b="1" dirty="0" smtClean="0">
                <a:latin typeface="Century Gothic"/>
                <a:cs typeface="Century Gothic"/>
              </a:rPr>
              <a:t> В ОБЛАСТИ ЖИЛИЩНО-КОММУНАЛЬНОГО ХОЗЯЙСТВА</a:t>
            </a:r>
            <a:endParaRPr sz="1050" dirty="0">
              <a:latin typeface="Century Gothic"/>
              <a:cs typeface="Century Gothic"/>
            </a:endParaRPr>
          </a:p>
          <a:p>
            <a:pPr marL="12700" marR="15875">
              <a:lnSpc>
                <a:spcPct val="100000"/>
              </a:lnSpc>
            </a:pPr>
            <a:r>
              <a:rPr sz="1050" dirty="0">
                <a:latin typeface="Century Gothic"/>
                <a:cs typeface="Century Gothic"/>
              </a:rPr>
              <a:t>финансовое обеспечение </a:t>
            </a:r>
            <a:r>
              <a:rPr sz="1050" dirty="0" err="1">
                <a:latin typeface="Century Gothic"/>
                <a:cs typeface="Century Gothic"/>
              </a:rPr>
              <a:t>деятельности</a:t>
            </a:r>
            <a:r>
              <a:rPr sz="1050" dirty="0">
                <a:latin typeface="Century Gothic"/>
                <a:cs typeface="Century Gothic"/>
              </a:rPr>
              <a:t> </a:t>
            </a:r>
            <a:r>
              <a:rPr sz="1050" dirty="0" smtClean="0">
                <a:latin typeface="Century Gothic"/>
                <a:cs typeface="Century Gothic"/>
              </a:rPr>
              <a:t> </a:t>
            </a:r>
            <a:r>
              <a:rPr lang="ru-RU" sz="1050" dirty="0" smtClean="0">
                <a:latin typeface="Century Gothic"/>
                <a:cs typeface="Century Gothic"/>
              </a:rPr>
              <a:t>муниципального казенного</a:t>
            </a:r>
            <a:r>
              <a:rPr sz="1050" dirty="0" smtClean="0">
                <a:latin typeface="Century Gothic"/>
                <a:cs typeface="Century Gothic"/>
              </a:rPr>
              <a:t> </a:t>
            </a:r>
            <a:r>
              <a:rPr sz="1050" spc="-5" dirty="0" err="1" smtClean="0">
                <a:latin typeface="Century Gothic"/>
                <a:cs typeface="Century Gothic"/>
              </a:rPr>
              <a:t>учреждени</a:t>
            </a:r>
            <a:r>
              <a:rPr lang="ru-RU" sz="1050" spc="-5" dirty="0" smtClean="0">
                <a:latin typeface="Century Gothic"/>
                <a:cs typeface="Century Gothic"/>
              </a:rPr>
              <a:t>я</a:t>
            </a:r>
            <a:endParaRPr sz="1050" dirty="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61005" y="3168704"/>
            <a:ext cx="609600" cy="2642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8" name="Picture 4" descr="Z:\Гаращенко Анастасия\для отчёта\благоустройство\ул. Зины Портновой, д. 7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0268" y="4267200"/>
            <a:ext cx="2667000" cy="2590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Прямоугольник 24"/>
          <p:cNvSpPr/>
          <p:nvPr/>
        </p:nvSpPr>
        <p:spPr>
          <a:xfrm>
            <a:off x="0" y="0"/>
            <a:ext cx="7620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0" y="281940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2" name="Диаграмма 31"/>
          <p:cNvGraphicFramePr/>
          <p:nvPr>
            <p:extLst>
              <p:ext uri="{D42A27DB-BD31-4B8C-83A1-F6EECF244321}">
                <p14:modId xmlns:p14="http://schemas.microsoft.com/office/powerpoint/2010/main" val="3833335655"/>
              </p:ext>
            </p:extLst>
          </p:nvPr>
        </p:nvGraphicFramePr>
        <p:xfrm>
          <a:off x="546734" y="1481395"/>
          <a:ext cx="5029200" cy="2894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0" name="object 21"/>
          <p:cNvSpPr txBox="1"/>
          <p:nvPr/>
        </p:nvSpPr>
        <p:spPr>
          <a:xfrm>
            <a:off x="762000" y="1371600"/>
            <a:ext cx="13716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93 901</a:t>
            </a:r>
            <a:r>
              <a:rPr sz="1800" b="1" spc="-5" dirty="0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4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spc="-5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7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33" name="object 21"/>
          <p:cNvSpPr txBox="1"/>
          <p:nvPr/>
        </p:nvSpPr>
        <p:spPr>
          <a:xfrm>
            <a:off x="152400" y="2895600"/>
            <a:ext cx="762000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sz="11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33356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</a:t>
            </a:r>
            <a:r>
              <a:rPr spc="-50" dirty="0"/>
              <a:t> </a:t>
            </a:r>
            <a:r>
              <a:rPr spc="-5" dirty="0"/>
              <a:t>ОБРАЗОВАНИЕ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76200" y="4572000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27</a:t>
            </a:r>
            <a:r>
              <a:rPr sz="2400" b="1" spc="-8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57200" y="14478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1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1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1" y="1152143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1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33400" y="1752600"/>
            <a:ext cx="9804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7 089</a:t>
            </a:r>
            <a:r>
              <a:rPr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33400" y="28956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4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09600" y="3200400"/>
            <a:ext cx="9804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sz="1800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800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479</a:t>
            </a:r>
            <a:r>
              <a:rPr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8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33400" y="47244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1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4"/>
                </a:lnTo>
                <a:lnTo>
                  <a:pt x="7540" y="669504"/>
                </a:lnTo>
                <a:lnTo>
                  <a:pt x="16743" y="714495"/>
                </a:lnTo>
                <a:lnTo>
                  <a:pt x="29370" y="758138"/>
                </a:lnTo>
                <a:lnTo>
                  <a:pt x="45273" y="800285"/>
                </a:lnTo>
                <a:lnTo>
                  <a:pt x="64304" y="840787"/>
                </a:lnTo>
                <a:lnTo>
                  <a:pt x="86313" y="879496"/>
                </a:lnTo>
                <a:lnTo>
                  <a:pt x="111154" y="916264"/>
                </a:lnTo>
                <a:lnTo>
                  <a:pt x="138677" y="950943"/>
                </a:lnTo>
                <a:lnTo>
                  <a:pt x="168735" y="983384"/>
                </a:lnTo>
                <a:lnTo>
                  <a:pt x="201179" y="1013440"/>
                </a:lnTo>
                <a:lnTo>
                  <a:pt x="235860" y="1040961"/>
                </a:lnTo>
                <a:lnTo>
                  <a:pt x="272631" y="1065799"/>
                </a:lnTo>
                <a:lnTo>
                  <a:pt x="311342" y="1087807"/>
                </a:lnTo>
                <a:lnTo>
                  <a:pt x="351847" y="1106836"/>
                </a:lnTo>
                <a:lnTo>
                  <a:pt x="393996" y="1122738"/>
                </a:lnTo>
                <a:lnTo>
                  <a:pt x="437641" y="1135364"/>
                </a:lnTo>
                <a:lnTo>
                  <a:pt x="482635" y="1144566"/>
                </a:lnTo>
                <a:lnTo>
                  <a:pt x="528827" y="1150196"/>
                </a:lnTo>
                <a:lnTo>
                  <a:pt x="576071" y="1152105"/>
                </a:lnTo>
                <a:lnTo>
                  <a:pt x="623316" y="1150196"/>
                </a:lnTo>
                <a:lnTo>
                  <a:pt x="669508" y="1144566"/>
                </a:lnTo>
                <a:lnTo>
                  <a:pt x="714502" y="1135364"/>
                </a:lnTo>
                <a:lnTo>
                  <a:pt x="758147" y="1122738"/>
                </a:lnTo>
                <a:lnTo>
                  <a:pt x="800296" y="1106836"/>
                </a:lnTo>
                <a:lnTo>
                  <a:pt x="840801" y="1087807"/>
                </a:lnTo>
                <a:lnTo>
                  <a:pt x="879512" y="1065799"/>
                </a:lnTo>
                <a:lnTo>
                  <a:pt x="916283" y="1040961"/>
                </a:lnTo>
                <a:lnTo>
                  <a:pt x="950964" y="1013440"/>
                </a:lnTo>
                <a:lnTo>
                  <a:pt x="983408" y="983384"/>
                </a:lnTo>
                <a:lnTo>
                  <a:pt x="1013466" y="950943"/>
                </a:lnTo>
                <a:lnTo>
                  <a:pt x="1040989" y="916264"/>
                </a:lnTo>
                <a:lnTo>
                  <a:pt x="1065830" y="879496"/>
                </a:lnTo>
                <a:lnTo>
                  <a:pt x="1087839" y="840787"/>
                </a:lnTo>
                <a:lnTo>
                  <a:pt x="1106870" y="800285"/>
                </a:lnTo>
                <a:lnTo>
                  <a:pt x="1122773" y="758138"/>
                </a:lnTo>
                <a:lnTo>
                  <a:pt x="1135400" y="714495"/>
                </a:lnTo>
                <a:lnTo>
                  <a:pt x="1144603" y="669504"/>
                </a:lnTo>
                <a:lnTo>
                  <a:pt x="1150234" y="623314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609600" y="5029200"/>
            <a:ext cx="9804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u-RU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3 624</a:t>
            </a:r>
            <a:r>
              <a:rPr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6200" y="2819400"/>
            <a:ext cx="369332" cy="1311275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26</a:t>
            </a:r>
            <a:r>
              <a:rPr sz="2400" b="1" spc="-7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6200" y="1295400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25</a:t>
            </a:r>
            <a:r>
              <a:rPr sz="2400" b="1" spc="-8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6281165" y="5066157"/>
            <a:ext cx="1624965" cy="1625600"/>
          </a:xfrm>
          <a:custGeom>
            <a:avLst/>
            <a:gdLst/>
            <a:ahLst/>
            <a:cxnLst/>
            <a:rect l="l" t="t" r="r" b="b"/>
            <a:pathLst>
              <a:path w="1624965" h="1625600">
                <a:moveTo>
                  <a:pt x="812418" y="0"/>
                </a:moveTo>
                <a:lnTo>
                  <a:pt x="895223" y="4064"/>
                </a:lnTo>
                <a:lnTo>
                  <a:pt x="976122" y="16637"/>
                </a:lnTo>
                <a:lnTo>
                  <a:pt x="1053718" y="36576"/>
                </a:lnTo>
                <a:lnTo>
                  <a:pt x="1128649" y="63754"/>
                </a:lnTo>
                <a:lnTo>
                  <a:pt x="1199388" y="98298"/>
                </a:lnTo>
                <a:lnTo>
                  <a:pt x="1266316" y="138938"/>
                </a:lnTo>
                <a:lnTo>
                  <a:pt x="1328928" y="185674"/>
                </a:lnTo>
                <a:lnTo>
                  <a:pt x="1386586" y="238125"/>
                </a:lnTo>
                <a:lnTo>
                  <a:pt x="1439037" y="295783"/>
                </a:lnTo>
                <a:lnTo>
                  <a:pt x="1485773" y="358394"/>
                </a:lnTo>
                <a:lnTo>
                  <a:pt x="1526413" y="425450"/>
                </a:lnTo>
                <a:lnTo>
                  <a:pt x="1560576" y="496570"/>
                </a:lnTo>
                <a:lnTo>
                  <a:pt x="1587881" y="570992"/>
                </a:lnTo>
                <a:lnTo>
                  <a:pt x="1607692" y="649008"/>
                </a:lnTo>
                <a:lnTo>
                  <a:pt x="1620392" y="729881"/>
                </a:lnTo>
                <a:lnTo>
                  <a:pt x="1624457" y="812774"/>
                </a:lnTo>
                <a:lnTo>
                  <a:pt x="1620392" y="895680"/>
                </a:lnTo>
                <a:lnTo>
                  <a:pt x="1607692" y="976541"/>
                </a:lnTo>
                <a:lnTo>
                  <a:pt x="1587881" y="1054557"/>
                </a:lnTo>
                <a:lnTo>
                  <a:pt x="1560576" y="1128953"/>
                </a:lnTo>
                <a:lnTo>
                  <a:pt x="1526413" y="1200073"/>
                </a:lnTo>
                <a:lnTo>
                  <a:pt x="1485773" y="1267142"/>
                </a:lnTo>
                <a:lnTo>
                  <a:pt x="1439037" y="1329728"/>
                </a:lnTo>
                <a:lnTo>
                  <a:pt x="1386586" y="1387449"/>
                </a:lnTo>
                <a:lnTo>
                  <a:pt x="1328928" y="1439875"/>
                </a:lnTo>
                <a:lnTo>
                  <a:pt x="1266316" y="1486611"/>
                </a:lnTo>
                <a:lnTo>
                  <a:pt x="1199388" y="1527225"/>
                </a:lnTo>
                <a:lnTo>
                  <a:pt x="1128649" y="1561769"/>
                </a:lnTo>
                <a:lnTo>
                  <a:pt x="1053718" y="1589024"/>
                </a:lnTo>
                <a:lnTo>
                  <a:pt x="976122" y="1608937"/>
                </a:lnTo>
                <a:lnTo>
                  <a:pt x="895223" y="1621536"/>
                </a:lnTo>
                <a:lnTo>
                  <a:pt x="812418" y="1625600"/>
                </a:lnTo>
                <a:lnTo>
                  <a:pt x="729488" y="1621536"/>
                </a:lnTo>
                <a:lnTo>
                  <a:pt x="648588" y="1608937"/>
                </a:lnTo>
                <a:lnTo>
                  <a:pt x="570991" y="1589024"/>
                </a:lnTo>
                <a:lnTo>
                  <a:pt x="496188" y="1561782"/>
                </a:lnTo>
                <a:lnTo>
                  <a:pt x="425068" y="1527238"/>
                </a:lnTo>
                <a:lnTo>
                  <a:pt x="358013" y="1486611"/>
                </a:lnTo>
                <a:lnTo>
                  <a:pt x="295402" y="1439875"/>
                </a:lnTo>
                <a:lnTo>
                  <a:pt x="237743" y="1387449"/>
                </a:lnTo>
                <a:lnTo>
                  <a:pt x="185293" y="1329728"/>
                </a:lnTo>
                <a:lnTo>
                  <a:pt x="138557" y="1267142"/>
                </a:lnTo>
                <a:lnTo>
                  <a:pt x="97917" y="1200073"/>
                </a:lnTo>
                <a:lnTo>
                  <a:pt x="63754" y="1128953"/>
                </a:lnTo>
                <a:lnTo>
                  <a:pt x="36575" y="1054557"/>
                </a:lnTo>
                <a:lnTo>
                  <a:pt x="16637" y="976541"/>
                </a:lnTo>
                <a:lnTo>
                  <a:pt x="4063" y="895680"/>
                </a:lnTo>
                <a:lnTo>
                  <a:pt x="0" y="812774"/>
                </a:lnTo>
                <a:lnTo>
                  <a:pt x="4063" y="729881"/>
                </a:lnTo>
                <a:lnTo>
                  <a:pt x="16637" y="649008"/>
                </a:lnTo>
                <a:lnTo>
                  <a:pt x="36575" y="570992"/>
                </a:lnTo>
                <a:lnTo>
                  <a:pt x="63754" y="496570"/>
                </a:lnTo>
                <a:lnTo>
                  <a:pt x="97917" y="425450"/>
                </a:lnTo>
                <a:lnTo>
                  <a:pt x="138557" y="358394"/>
                </a:lnTo>
                <a:lnTo>
                  <a:pt x="185293" y="295783"/>
                </a:lnTo>
                <a:lnTo>
                  <a:pt x="237743" y="238125"/>
                </a:lnTo>
                <a:lnTo>
                  <a:pt x="295402" y="185674"/>
                </a:lnTo>
                <a:lnTo>
                  <a:pt x="358013" y="138938"/>
                </a:lnTo>
                <a:lnTo>
                  <a:pt x="425068" y="98298"/>
                </a:lnTo>
                <a:lnTo>
                  <a:pt x="496188" y="63754"/>
                </a:lnTo>
                <a:lnTo>
                  <a:pt x="570991" y="36576"/>
                </a:lnTo>
                <a:lnTo>
                  <a:pt x="648588" y="16637"/>
                </a:lnTo>
                <a:lnTo>
                  <a:pt x="729488" y="4064"/>
                </a:lnTo>
                <a:lnTo>
                  <a:pt x="81241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417058" y="5066157"/>
            <a:ext cx="1624965" cy="1624965"/>
          </a:xfrm>
          <a:custGeom>
            <a:avLst/>
            <a:gdLst/>
            <a:ahLst/>
            <a:cxnLst/>
            <a:rect l="l" t="t" r="r" b="b"/>
            <a:pathLst>
              <a:path w="1624965" h="1624965">
                <a:moveTo>
                  <a:pt x="812418" y="0"/>
                </a:moveTo>
                <a:lnTo>
                  <a:pt x="895350" y="4064"/>
                </a:lnTo>
                <a:lnTo>
                  <a:pt x="976121" y="16637"/>
                </a:lnTo>
                <a:lnTo>
                  <a:pt x="1053718" y="36576"/>
                </a:lnTo>
                <a:lnTo>
                  <a:pt x="1128521" y="63754"/>
                </a:lnTo>
                <a:lnTo>
                  <a:pt x="1199261" y="97917"/>
                </a:lnTo>
                <a:lnTo>
                  <a:pt x="1266316" y="138557"/>
                </a:lnTo>
                <a:lnTo>
                  <a:pt x="1328927" y="185293"/>
                </a:lnTo>
                <a:lnTo>
                  <a:pt x="1386713" y="237744"/>
                </a:lnTo>
                <a:lnTo>
                  <a:pt x="1439037" y="295402"/>
                </a:lnTo>
                <a:lnTo>
                  <a:pt x="1485772" y="358013"/>
                </a:lnTo>
                <a:lnTo>
                  <a:pt x="1526413" y="425069"/>
                </a:lnTo>
                <a:lnTo>
                  <a:pt x="1560575" y="496189"/>
                </a:lnTo>
                <a:lnTo>
                  <a:pt x="1587881" y="570992"/>
                </a:lnTo>
                <a:lnTo>
                  <a:pt x="1607819" y="648601"/>
                </a:lnTo>
                <a:lnTo>
                  <a:pt x="1620392" y="729475"/>
                </a:lnTo>
                <a:lnTo>
                  <a:pt x="1624457" y="812380"/>
                </a:lnTo>
                <a:lnTo>
                  <a:pt x="1620392" y="895273"/>
                </a:lnTo>
                <a:lnTo>
                  <a:pt x="1607819" y="976160"/>
                </a:lnTo>
                <a:lnTo>
                  <a:pt x="1587881" y="1053757"/>
                </a:lnTo>
                <a:lnTo>
                  <a:pt x="1560575" y="1128547"/>
                </a:lnTo>
                <a:lnTo>
                  <a:pt x="1526413" y="1199705"/>
                </a:lnTo>
                <a:lnTo>
                  <a:pt x="1485772" y="1266367"/>
                </a:lnTo>
                <a:lnTo>
                  <a:pt x="1439037" y="1328940"/>
                </a:lnTo>
                <a:lnTo>
                  <a:pt x="1386713" y="1386649"/>
                </a:lnTo>
                <a:lnTo>
                  <a:pt x="1328927" y="1439075"/>
                </a:lnTo>
                <a:lnTo>
                  <a:pt x="1266316" y="1485811"/>
                </a:lnTo>
                <a:lnTo>
                  <a:pt x="1199261" y="1526451"/>
                </a:lnTo>
                <a:lnTo>
                  <a:pt x="1128521" y="1560601"/>
                </a:lnTo>
                <a:lnTo>
                  <a:pt x="1053718" y="1587842"/>
                </a:lnTo>
                <a:lnTo>
                  <a:pt x="976121" y="1607743"/>
                </a:lnTo>
                <a:lnTo>
                  <a:pt x="895350" y="1620342"/>
                </a:lnTo>
                <a:lnTo>
                  <a:pt x="812418" y="1624406"/>
                </a:lnTo>
                <a:lnTo>
                  <a:pt x="729488" y="1620342"/>
                </a:lnTo>
                <a:lnTo>
                  <a:pt x="648588" y="1607743"/>
                </a:lnTo>
                <a:lnTo>
                  <a:pt x="570991" y="1587842"/>
                </a:lnTo>
                <a:lnTo>
                  <a:pt x="496188" y="1560601"/>
                </a:lnTo>
                <a:lnTo>
                  <a:pt x="425068" y="1526463"/>
                </a:lnTo>
                <a:lnTo>
                  <a:pt x="358013" y="1485811"/>
                </a:lnTo>
                <a:lnTo>
                  <a:pt x="295401" y="1439075"/>
                </a:lnTo>
                <a:lnTo>
                  <a:pt x="237743" y="1386649"/>
                </a:lnTo>
                <a:lnTo>
                  <a:pt x="185292" y="1328940"/>
                </a:lnTo>
                <a:lnTo>
                  <a:pt x="138556" y="1266367"/>
                </a:lnTo>
                <a:lnTo>
                  <a:pt x="97916" y="1199705"/>
                </a:lnTo>
                <a:lnTo>
                  <a:pt x="63753" y="1128547"/>
                </a:lnTo>
                <a:lnTo>
                  <a:pt x="36575" y="1053757"/>
                </a:lnTo>
                <a:lnTo>
                  <a:pt x="16637" y="976160"/>
                </a:lnTo>
                <a:lnTo>
                  <a:pt x="4063" y="895273"/>
                </a:lnTo>
                <a:lnTo>
                  <a:pt x="0" y="812380"/>
                </a:lnTo>
                <a:lnTo>
                  <a:pt x="4063" y="729475"/>
                </a:lnTo>
                <a:lnTo>
                  <a:pt x="16637" y="648601"/>
                </a:lnTo>
                <a:lnTo>
                  <a:pt x="36575" y="570992"/>
                </a:lnTo>
                <a:lnTo>
                  <a:pt x="63753" y="496189"/>
                </a:lnTo>
                <a:lnTo>
                  <a:pt x="97916" y="425069"/>
                </a:lnTo>
                <a:lnTo>
                  <a:pt x="138556" y="358013"/>
                </a:lnTo>
                <a:lnTo>
                  <a:pt x="185292" y="295402"/>
                </a:lnTo>
                <a:lnTo>
                  <a:pt x="237743" y="237744"/>
                </a:lnTo>
                <a:lnTo>
                  <a:pt x="295401" y="185293"/>
                </a:lnTo>
                <a:lnTo>
                  <a:pt x="358013" y="138557"/>
                </a:lnTo>
                <a:lnTo>
                  <a:pt x="425068" y="97917"/>
                </a:lnTo>
                <a:lnTo>
                  <a:pt x="496188" y="63754"/>
                </a:lnTo>
                <a:lnTo>
                  <a:pt x="570991" y="36576"/>
                </a:lnTo>
                <a:lnTo>
                  <a:pt x="648588" y="16637"/>
                </a:lnTo>
                <a:lnTo>
                  <a:pt x="729488" y="4064"/>
                </a:lnTo>
                <a:lnTo>
                  <a:pt x="81241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336922" y="5066157"/>
            <a:ext cx="1624965" cy="1625600"/>
          </a:xfrm>
          <a:custGeom>
            <a:avLst/>
            <a:gdLst/>
            <a:ahLst/>
            <a:cxnLst/>
            <a:rect l="l" t="t" r="r" b="b"/>
            <a:pathLst>
              <a:path w="1624964" h="1625600">
                <a:moveTo>
                  <a:pt x="812418" y="0"/>
                </a:moveTo>
                <a:lnTo>
                  <a:pt x="895350" y="4064"/>
                </a:lnTo>
                <a:lnTo>
                  <a:pt x="976249" y="16637"/>
                </a:lnTo>
                <a:lnTo>
                  <a:pt x="1053846" y="36576"/>
                </a:lnTo>
                <a:lnTo>
                  <a:pt x="1128649" y="63754"/>
                </a:lnTo>
                <a:lnTo>
                  <a:pt x="1199388" y="98298"/>
                </a:lnTo>
                <a:lnTo>
                  <a:pt x="1266316" y="138938"/>
                </a:lnTo>
                <a:lnTo>
                  <a:pt x="1328927" y="185674"/>
                </a:lnTo>
                <a:lnTo>
                  <a:pt x="1386713" y="238125"/>
                </a:lnTo>
                <a:lnTo>
                  <a:pt x="1439164" y="295783"/>
                </a:lnTo>
                <a:lnTo>
                  <a:pt x="1485900" y="358394"/>
                </a:lnTo>
                <a:lnTo>
                  <a:pt x="1526539" y="425450"/>
                </a:lnTo>
                <a:lnTo>
                  <a:pt x="1560576" y="496570"/>
                </a:lnTo>
                <a:lnTo>
                  <a:pt x="1587880" y="570992"/>
                </a:lnTo>
                <a:lnTo>
                  <a:pt x="1607819" y="649008"/>
                </a:lnTo>
                <a:lnTo>
                  <a:pt x="1620392" y="729881"/>
                </a:lnTo>
                <a:lnTo>
                  <a:pt x="1624456" y="812774"/>
                </a:lnTo>
                <a:lnTo>
                  <a:pt x="1620392" y="895680"/>
                </a:lnTo>
                <a:lnTo>
                  <a:pt x="1607819" y="976541"/>
                </a:lnTo>
                <a:lnTo>
                  <a:pt x="1587880" y="1054557"/>
                </a:lnTo>
                <a:lnTo>
                  <a:pt x="1560576" y="1128953"/>
                </a:lnTo>
                <a:lnTo>
                  <a:pt x="1526539" y="1200073"/>
                </a:lnTo>
                <a:lnTo>
                  <a:pt x="1485900" y="1267142"/>
                </a:lnTo>
                <a:lnTo>
                  <a:pt x="1439164" y="1329728"/>
                </a:lnTo>
                <a:lnTo>
                  <a:pt x="1386713" y="1387449"/>
                </a:lnTo>
                <a:lnTo>
                  <a:pt x="1328927" y="1439875"/>
                </a:lnTo>
                <a:lnTo>
                  <a:pt x="1266316" y="1486611"/>
                </a:lnTo>
                <a:lnTo>
                  <a:pt x="1199388" y="1527225"/>
                </a:lnTo>
                <a:lnTo>
                  <a:pt x="1128649" y="1561769"/>
                </a:lnTo>
                <a:lnTo>
                  <a:pt x="1053846" y="1589024"/>
                </a:lnTo>
                <a:lnTo>
                  <a:pt x="976249" y="1608937"/>
                </a:lnTo>
                <a:lnTo>
                  <a:pt x="895350" y="1621536"/>
                </a:lnTo>
                <a:lnTo>
                  <a:pt x="812418" y="1625600"/>
                </a:lnTo>
                <a:lnTo>
                  <a:pt x="729488" y="1621536"/>
                </a:lnTo>
                <a:lnTo>
                  <a:pt x="648588" y="1608937"/>
                </a:lnTo>
                <a:lnTo>
                  <a:pt x="570991" y="1589024"/>
                </a:lnTo>
                <a:lnTo>
                  <a:pt x="496188" y="1561782"/>
                </a:lnTo>
                <a:lnTo>
                  <a:pt x="425068" y="1527238"/>
                </a:lnTo>
                <a:lnTo>
                  <a:pt x="358013" y="1486611"/>
                </a:lnTo>
                <a:lnTo>
                  <a:pt x="295401" y="1439875"/>
                </a:lnTo>
                <a:lnTo>
                  <a:pt x="237743" y="1387449"/>
                </a:lnTo>
                <a:lnTo>
                  <a:pt x="185292" y="1329728"/>
                </a:lnTo>
                <a:lnTo>
                  <a:pt x="138556" y="1267142"/>
                </a:lnTo>
                <a:lnTo>
                  <a:pt x="97916" y="1200073"/>
                </a:lnTo>
                <a:lnTo>
                  <a:pt x="63753" y="1128953"/>
                </a:lnTo>
                <a:lnTo>
                  <a:pt x="36575" y="1054557"/>
                </a:lnTo>
                <a:lnTo>
                  <a:pt x="16637" y="976541"/>
                </a:lnTo>
                <a:lnTo>
                  <a:pt x="4063" y="895680"/>
                </a:lnTo>
                <a:lnTo>
                  <a:pt x="0" y="812774"/>
                </a:lnTo>
                <a:lnTo>
                  <a:pt x="4063" y="729881"/>
                </a:lnTo>
                <a:lnTo>
                  <a:pt x="16637" y="649008"/>
                </a:lnTo>
                <a:lnTo>
                  <a:pt x="36575" y="570992"/>
                </a:lnTo>
                <a:lnTo>
                  <a:pt x="63753" y="496570"/>
                </a:lnTo>
                <a:lnTo>
                  <a:pt x="97916" y="425450"/>
                </a:lnTo>
                <a:lnTo>
                  <a:pt x="138556" y="358394"/>
                </a:lnTo>
                <a:lnTo>
                  <a:pt x="185292" y="295783"/>
                </a:lnTo>
                <a:lnTo>
                  <a:pt x="237743" y="238125"/>
                </a:lnTo>
                <a:lnTo>
                  <a:pt x="295401" y="185674"/>
                </a:lnTo>
                <a:lnTo>
                  <a:pt x="358013" y="138938"/>
                </a:lnTo>
                <a:lnTo>
                  <a:pt x="425068" y="98298"/>
                </a:lnTo>
                <a:lnTo>
                  <a:pt x="496188" y="63754"/>
                </a:lnTo>
                <a:lnTo>
                  <a:pt x="570991" y="36576"/>
                </a:lnTo>
                <a:lnTo>
                  <a:pt x="648588" y="16637"/>
                </a:lnTo>
                <a:lnTo>
                  <a:pt x="729488" y="4064"/>
                </a:lnTo>
                <a:lnTo>
                  <a:pt x="81241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48" name="Picture 4" descr="Z:\Гаращенко Анастасия\для отчёта\профилактика\IMG_95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4572000"/>
            <a:ext cx="198120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Z:\Гаращенко Анастасия\для отчёта\профилактика\20170324_180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495800"/>
            <a:ext cx="2133600" cy="198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Z:\Гаращенко Анастасия\для отчёта\ВП\IMG_05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495800"/>
            <a:ext cx="2057400" cy="2057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8" name="Прямоугольник 57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0" name="Рисунок 59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 flipV="1">
            <a:off x="4038600" y="1676400"/>
            <a:ext cx="152400" cy="15240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055693" y="3321628"/>
            <a:ext cx="152400" cy="1524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4267200" y="1600200"/>
            <a:ext cx="4876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200" dirty="0" smtClean="0"/>
              <a:t>ДРУГИЕ ВОПРОСЫ В ОБЛАСТИ ОБРАЗОВАНИЯ</a:t>
            </a:r>
          </a:p>
          <a:p>
            <a:pPr fontAlgn="t"/>
            <a:r>
              <a:rPr lang="ru-RU" sz="1200" dirty="0" smtClean="0"/>
              <a:t>проведение мероприятий по военно-патриотическому воспитанию граждан</a:t>
            </a:r>
          </a:p>
          <a:p>
            <a:pPr fontAlgn="t"/>
            <a:r>
              <a:rPr lang="ru-RU" sz="1200" dirty="0" smtClean="0"/>
              <a:t>профилактика правонарушений на территории МО Дачное</a:t>
            </a:r>
          </a:p>
          <a:p>
            <a:pPr fontAlgn="t"/>
            <a:r>
              <a:rPr lang="ru-RU" sz="1200" dirty="0" smtClean="0"/>
              <a:t>профилактика терроризма и экстремизма на территории МО Дачное</a:t>
            </a:r>
          </a:p>
          <a:p>
            <a:pPr fontAlgn="t"/>
            <a:r>
              <a:rPr lang="ru-RU" sz="1200" dirty="0" smtClean="0"/>
              <a:t>профилактика дорожно-транспортного травматизма</a:t>
            </a:r>
          </a:p>
          <a:p>
            <a:pPr fontAlgn="t"/>
            <a:r>
              <a:rPr lang="ru-RU" sz="1200" dirty="0" smtClean="0"/>
              <a:t>профилактика межнациональных (межэтнических) конфликтов</a:t>
            </a:r>
          </a:p>
          <a:p>
            <a:pPr fontAlgn="t"/>
            <a:r>
              <a:rPr lang="ru-RU" sz="1200" dirty="0" smtClean="0"/>
              <a:t>экологическое просвещение</a:t>
            </a:r>
          </a:p>
          <a:p>
            <a:pPr fontAlgn="t"/>
            <a:endParaRPr lang="ru-RU" sz="1200" dirty="0" smtClean="0"/>
          </a:p>
          <a:p>
            <a:pPr fontAlgn="t"/>
            <a:r>
              <a:rPr lang="ru-RU" sz="1200" dirty="0" smtClean="0"/>
              <a:t>ПРОФПОДГОТОВКА, ПЕРЕПОДГОТОВКА И ПОВЫШЕНИЕ КВАЛИФИКАЦИИ</a:t>
            </a:r>
          </a:p>
          <a:p>
            <a:pPr fontAlgn="t"/>
            <a:r>
              <a:rPr lang="ru-RU" sz="1200" dirty="0" smtClean="0"/>
              <a:t>Организация профобразования и дополнительного профобразования</a:t>
            </a:r>
          </a:p>
          <a:p>
            <a:pPr fontAlgn="t"/>
            <a:r>
              <a:rPr lang="ru-RU" sz="1200" dirty="0" smtClean="0"/>
              <a:t>работников органов местного самоуправления, депутатов, работников муниципального учреждения </a:t>
            </a:r>
          </a:p>
        </p:txBody>
      </p:sp>
      <p:graphicFrame>
        <p:nvGraphicFramePr>
          <p:cNvPr id="39" name="Диаграмма 38"/>
          <p:cNvGraphicFramePr/>
          <p:nvPr>
            <p:extLst>
              <p:ext uri="{D42A27DB-BD31-4B8C-83A1-F6EECF244321}">
                <p14:modId xmlns:p14="http://schemas.microsoft.com/office/powerpoint/2010/main" val="3394182225"/>
              </p:ext>
            </p:extLst>
          </p:nvPr>
        </p:nvGraphicFramePr>
        <p:xfrm>
          <a:off x="1371600" y="533400"/>
          <a:ext cx="26670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0" name="Диаграмма 39"/>
          <p:cNvGraphicFramePr/>
          <p:nvPr>
            <p:extLst>
              <p:ext uri="{D42A27DB-BD31-4B8C-83A1-F6EECF244321}">
                <p14:modId xmlns:p14="http://schemas.microsoft.com/office/powerpoint/2010/main" val="630021476"/>
              </p:ext>
            </p:extLst>
          </p:nvPr>
        </p:nvGraphicFramePr>
        <p:xfrm>
          <a:off x="1219200" y="2267528"/>
          <a:ext cx="2667000" cy="210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1" name="Диаграмма 40"/>
          <p:cNvGraphicFramePr/>
          <p:nvPr>
            <p:extLst>
              <p:ext uri="{D42A27DB-BD31-4B8C-83A1-F6EECF244321}">
                <p14:modId xmlns:p14="http://schemas.microsoft.com/office/powerpoint/2010/main" val="591562681"/>
              </p:ext>
            </p:extLst>
          </p:nvPr>
        </p:nvGraphicFramePr>
        <p:xfrm>
          <a:off x="1219200" y="4038600"/>
          <a:ext cx="28194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4495800" y="304800"/>
            <a:ext cx="457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>
                <a:latin typeface="Century Gothic"/>
                <a:cs typeface="Century Gothic"/>
              </a:rPr>
              <a:t>Расходы будут осуществляться </a:t>
            </a:r>
            <a:r>
              <a:rPr lang="ru-RU" sz="1400" dirty="0" smtClean="0">
                <a:latin typeface="Century Gothic"/>
                <a:cs typeface="Century Gothic"/>
              </a:rPr>
              <a:t>в </a:t>
            </a:r>
            <a:r>
              <a:rPr lang="ru-RU" sz="1400" spc="-5" dirty="0" smtClean="0">
                <a:latin typeface="Century Gothic"/>
                <a:cs typeface="Century Gothic"/>
              </a:rPr>
              <a:t>рамках</a:t>
            </a:r>
            <a:r>
              <a:rPr lang="ru-RU" sz="1400" spc="25" dirty="0" smtClean="0">
                <a:latin typeface="Century Gothic"/>
                <a:cs typeface="Century Gothic"/>
              </a:rPr>
              <a:t> </a:t>
            </a:r>
            <a:r>
              <a:rPr lang="ru-RU" sz="1400" spc="-5" dirty="0" smtClean="0">
                <a:latin typeface="Century Gothic"/>
                <a:cs typeface="Century Gothic"/>
              </a:rPr>
              <a:t>двух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lang="ru-RU" sz="1400" spc="-5" dirty="0" smtClean="0">
                <a:latin typeface="Century Gothic"/>
                <a:cs typeface="Century Gothic"/>
              </a:rPr>
              <a:t>муниципальных программ МО Дачное: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проведению работ по военно-патриотическому воспитанию граждан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обеспечению безопасности и охраны правопорядка на территории МО Дачное</a:t>
            </a:r>
            <a:endParaRPr lang="ru-RU" sz="14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4339" y="145160"/>
            <a:ext cx="2762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</a:t>
            </a:r>
            <a:r>
              <a:rPr sz="1800" b="1" spc="-6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10" dirty="0">
                <a:solidFill>
                  <a:srgbClr val="171717"/>
                </a:solidFill>
                <a:latin typeface="Century Gothic"/>
                <a:cs typeface="Century Gothic"/>
              </a:rPr>
              <a:t>КУЛЬТУРУ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400" y="914400"/>
            <a:ext cx="3923029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entury Gothic"/>
                <a:cs typeface="Century Gothic"/>
              </a:rPr>
              <a:t>Расходы будут осуществляться </a:t>
            </a:r>
            <a:r>
              <a:rPr sz="1200" dirty="0">
                <a:latin typeface="Century Gothic"/>
                <a:cs typeface="Century Gothic"/>
              </a:rPr>
              <a:t>в </a:t>
            </a:r>
            <a:r>
              <a:rPr sz="1200" spc="-5" dirty="0">
                <a:latin typeface="Century Gothic"/>
                <a:cs typeface="Century Gothic"/>
              </a:rPr>
              <a:t>рамках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двух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lang="ru-RU" sz="1200" spc="-5" dirty="0" smtClean="0">
                <a:latin typeface="Century Gothic"/>
                <a:cs typeface="Century Gothic"/>
              </a:rPr>
              <a:t>муниципальных</a:t>
            </a:r>
            <a:r>
              <a:rPr sz="1200" spc="-5" dirty="0" smtClean="0">
                <a:latin typeface="Century Gothic"/>
                <a:cs typeface="Century Gothic"/>
              </a:rPr>
              <a:t> </a:t>
            </a:r>
            <a:r>
              <a:rPr sz="1200" spc="-5" dirty="0" err="1">
                <a:latin typeface="Century Gothic"/>
                <a:cs typeface="Century Gothic"/>
              </a:rPr>
              <a:t>программ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200" spc="-5" dirty="0" smtClean="0">
                <a:latin typeface="Century Gothic"/>
                <a:cs typeface="Century Gothic"/>
              </a:rPr>
              <a:t> и непрограммных направлений деятельности МО Дачное</a:t>
            </a:r>
            <a:r>
              <a:rPr sz="1200" spc="-5" dirty="0" smtClean="0">
                <a:latin typeface="Century Gothic"/>
                <a:cs typeface="Century Gothic"/>
              </a:rPr>
              <a:t>: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организации и проведению местных и участие в организации и проведении городских праздничных и иных зрелищных мероприятий для граждан, проживающих на территории МО Дачное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организации и проведению досуговых мероприятий для жителей МО Дачное</a:t>
            </a:r>
          </a:p>
          <a:p>
            <a:pPr marL="12700" marR="508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200" b="1" spc="-5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обеспечению функций муниципального казенного учреждения</a:t>
            </a:r>
          </a:p>
          <a:p>
            <a:pPr marL="12700" marR="5080">
              <a:lnSpc>
                <a:spcPct val="100000"/>
              </a:lnSpc>
              <a:buSzPct val="91666"/>
              <a:tabLst>
                <a:tab pos="133350" algn="l"/>
              </a:tabLst>
            </a:pP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9822" y="3393079"/>
            <a:ext cx="36957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lang="ru-RU" sz="1000" dirty="0" smtClean="0">
                <a:latin typeface="Century Gothic"/>
                <a:cs typeface="Century Gothic"/>
              </a:rPr>
              <a:t>Организация и проведение </a:t>
            </a:r>
            <a:r>
              <a:rPr lang="ru-RU" sz="1000" dirty="0" err="1" smtClean="0">
                <a:latin typeface="Century Gothic"/>
                <a:cs typeface="Century Gothic"/>
              </a:rPr>
              <a:t>досуговых</a:t>
            </a:r>
            <a:r>
              <a:rPr lang="ru-RU" sz="1000" dirty="0" smtClean="0">
                <a:latin typeface="Century Gothic"/>
                <a:cs typeface="Century Gothic"/>
              </a:rPr>
              <a:t> мероприятий для жителей МО Дачное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9822" y="3791479"/>
            <a:ext cx="3662045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784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entury Gothic"/>
                <a:cs typeface="Century Gothic"/>
              </a:rPr>
              <a:t>Организация </a:t>
            </a:r>
            <a:r>
              <a:rPr sz="1000" spc="-5" dirty="0">
                <a:latin typeface="Century Gothic"/>
                <a:cs typeface="Century Gothic"/>
              </a:rPr>
              <a:t>и </a:t>
            </a:r>
            <a:r>
              <a:rPr sz="1000" spc="-5" dirty="0" err="1">
                <a:latin typeface="Century Gothic"/>
                <a:cs typeface="Century Gothic"/>
              </a:rPr>
              <a:t>проведение</a:t>
            </a:r>
            <a:r>
              <a:rPr sz="1000" spc="-5" dirty="0">
                <a:latin typeface="Century Gothic"/>
                <a:cs typeface="Century Gothic"/>
              </a:rPr>
              <a:t> </a:t>
            </a:r>
            <a:r>
              <a:rPr lang="ru-RU" sz="1000" spc="-5" dirty="0" smtClean="0">
                <a:latin typeface="Century Gothic"/>
                <a:cs typeface="Century Gothic"/>
              </a:rPr>
              <a:t>местных и участие в организации и проведении городских праздничных и иных зрелищных мероприятий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08890" y="4359053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27</a:t>
            </a:r>
            <a:r>
              <a:rPr sz="2400" b="1" spc="-8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08890" y="2485376"/>
            <a:ext cx="369332" cy="131191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26</a:t>
            </a:r>
            <a:r>
              <a:rPr sz="2400" b="1" spc="-7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08890" y="627641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25</a:t>
            </a:r>
            <a:r>
              <a:rPr sz="2400" b="1" spc="-8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543800" y="6858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1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3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1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>
            <a:spLocks noGrp="1"/>
          </p:cNvSpPr>
          <p:nvPr>
            <p:ph type="title"/>
          </p:nvPr>
        </p:nvSpPr>
        <p:spPr>
          <a:xfrm>
            <a:off x="7620000" y="990600"/>
            <a:ext cx="105905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5" dirty="0" smtClean="0">
                <a:solidFill>
                  <a:srgbClr val="FFFFFF"/>
                </a:solidFill>
              </a:rPr>
              <a:t>22 344,0</a:t>
            </a:r>
            <a:endParaRPr sz="2000" dirty="0"/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ru-RU" sz="1200" b="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b="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b="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7467600" y="2590800"/>
            <a:ext cx="1219200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4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7467600" y="2895600"/>
            <a:ext cx="1219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16 785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endParaRPr sz="20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7467600" y="4419600"/>
            <a:ext cx="12287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4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7086600" y="4724400"/>
            <a:ext cx="1905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17 472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endParaRPr sz="20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258350" y="3367518"/>
            <a:ext cx="413057" cy="420570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014" y="0"/>
                </a:moveTo>
                <a:lnTo>
                  <a:pt x="166483" y="5708"/>
                </a:lnTo>
                <a:lnTo>
                  <a:pt x="121015" y="21966"/>
                </a:lnTo>
                <a:lnTo>
                  <a:pt x="80907" y="47476"/>
                </a:lnTo>
                <a:lnTo>
                  <a:pt x="47455" y="80936"/>
                </a:lnTo>
                <a:lnTo>
                  <a:pt x="21955" y="121048"/>
                </a:lnTo>
                <a:lnTo>
                  <a:pt x="5704" y="166511"/>
                </a:lnTo>
                <a:lnTo>
                  <a:pt x="0" y="216026"/>
                </a:lnTo>
                <a:lnTo>
                  <a:pt x="5704" y="265582"/>
                </a:lnTo>
                <a:lnTo>
                  <a:pt x="21955" y="311061"/>
                </a:lnTo>
                <a:lnTo>
                  <a:pt x="47455" y="351170"/>
                </a:lnTo>
                <a:lnTo>
                  <a:pt x="80907" y="384617"/>
                </a:lnTo>
                <a:lnTo>
                  <a:pt x="121015" y="410109"/>
                </a:lnTo>
                <a:lnTo>
                  <a:pt x="166483" y="426352"/>
                </a:lnTo>
                <a:lnTo>
                  <a:pt x="216014" y="432053"/>
                </a:lnTo>
                <a:lnTo>
                  <a:pt x="265549" y="426352"/>
                </a:lnTo>
                <a:lnTo>
                  <a:pt x="311021" y="410109"/>
                </a:lnTo>
                <a:lnTo>
                  <a:pt x="351131" y="384617"/>
                </a:lnTo>
                <a:lnTo>
                  <a:pt x="384585" y="351170"/>
                </a:lnTo>
                <a:lnTo>
                  <a:pt x="410085" y="311061"/>
                </a:lnTo>
                <a:lnTo>
                  <a:pt x="426336" y="265582"/>
                </a:lnTo>
                <a:lnTo>
                  <a:pt x="432041" y="216026"/>
                </a:lnTo>
                <a:lnTo>
                  <a:pt x="426336" y="166511"/>
                </a:lnTo>
                <a:lnTo>
                  <a:pt x="410085" y="121048"/>
                </a:lnTo>
                <a:lnTo>
                  <a:pt x="384585" y="80936"/>
                </a:lnTo>
                <a:lnTo>
                  <a:pt x="351131" y="47476"/>
                </a:lnTo>
                <a:lnTo>
                  <a:pt x="311021" y="21966"/>
                </a:lnTo>
                <a:lnTo>
                  <a:pt x="265549" y="5708"/>
                </a:lnTo>
                <a:lnTo>
                  <a:pt x="216014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58350" y="3827726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014" y="0"/>
                </a:moveTo>
                <a:lnTo>
                  <a:pt x="166483" y="5708"/>
                </a:lnTo>
                <a:lnTo>
                  <a:pt x="121015" y="21966"/>
                </a:lnTo>
                <a:lnTo>
                  <a:pt x="80907" y="47476"/>
                </a:lnTo>
                <a:lnTo>
                  <a:pt x="47455" y="80936"/>
                </a:lnTo>
                <a:lnTo>
                  <a:pt x="21955" y="121048"/>
                </a:lnTo>
                <a:lnTo>
                  <a:pt x="5704" y="166511"/>
                </a:lnTo>
                <a:lnTo>
                  <a:pt x="0" y="216026"/>
                </a:lnTo>
                <a:lnTo>
                  <a:pt x="5704" y="265542"/>
                </a:lnTo>
                <a:lnTo>
                  <a:pt x="21955" y="311005"/>
                </a:lnTo>
                <a:lnTo>
                  <a:pt x="47455" y="351117"/>
                </a:lnTo>
                <a:lnTo>
                  <a:pt x="80907" y="384577"/>
                </a:lnTo>
                <a:lnTo>
                  <a:pt x="121015" y="410087"/>
                </a:lnTo>
                <a:lnTo>
                  <a:pt x="166483" y="426345"/>
                </a:lnTo>
                <a:lnTo>
                  <a:pt x="216014" y="432054"/>
                </a:lnTo>
                <a:lnTo>
                  <a:pt x="265549" y="426345"/>
                </a:lnTo>
                <a:lnTo>
                  <a:pt x="311021" y="410087"/>
                </a:lnTo>
                <a:lnTo>
                  <a:pt x="351131" y="384577"/>
                </a:lnTo>
                <a:lnTo>
                  <a:pt x="384585" y="351117"/>
                </a:lnTo>
                <a:lnTo>
                  <a:pt x="410085" y="311005"/>
                </a:lnTo>
                <a:lnTo>
                  <a:pt x="426336" y="265542"/>
                </a:lnTo>
                <a:lnTo>
                  <a:pt x="432041" y="216026"/>
                </a:lnTo>
                <a:lnTo>
                  <a:pt x="426336" y="166511"/>
                </a:lnTo>
                <a:lnTo>
                  <a:pt x="410085" y="121048"/>
                </a:lnTo>
                <a:lnTo>
                  <a:pt x="384585" y="80936"/>
                </a:lnTo>
                <a:lnTo>
                  <a:pt x="351131" y="47476"/>
                </a:lnTo>
                <a:lnTo>
                  <a:pt x="311021" y="21966"/>
                </a:lnTo>
                <a:lnTo>
                  <a:pt x="265549" y="5708"/>
                </a:lnTo>
                <a:lnTo>
                  <a:pt x="216014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2474" y="3927709"/>
            <a:ext cx="264033" cy="2640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Прямоугольник 78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16"/>
          <p:cNvSpPr/>
          <p:nvPr/>
        </p:nvSpPr>
        <p:spPr>
          <a:xfrm>
            <a:off x="202826" y="3248767"/>
            <a:ext cx="4320540" cy="1815846"/>
          </a:xfrm>
          <a:custGeom>
            <a:avLst/>
            <a:gdLst/>
            <a:ahLst/>
            <a:cxnLst/>
            <a:rect l="l" t="t" r="r" b="b"/>
            <a:pathLst>
              <a:path w="4320540" h="2708910">
                <a:moveTo>
                  <a:pt x="0" y="2708402"/>
                </a:moveTo>
                <a:lnTo>
                  <a:pt x="4320540" y="2708402"/>
                </a:lnTo>
                <a:lnTo>
                  <a:pt x="4320540" y="0"/>
                </a:lnTo>
                <a:lnTo>
                  <a:pt x="0" y="0"/>
                </a:lnTo>
                <a:lnTo>
                  <a:pt x="0" y="2708402"/>
                </a:lnTo>
                <a:close/>
              </a:path>
            </a:pathLst>
          </a:custGeom>
          <a:ln w="28575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0" name="Рисунок 79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r>
              <a:rPr lang="ru-RU" dirty="0" smtClean="0"/>
              <a:t>0</a:t>
            </a:r>
            <a:endParaRPr lang="ru-RU" dirty="0"/>
          </a:p>
        </p:txBody>
      </p:sp>
      <p:sp>
        <p:nvSpPr>
          <p:cNvPr id="83" name="object 29"/>
          <p:cNvSpPr/>
          <p:nvPr/>
        </p:nvSpPr>
        <p:spPr>
          <a:xfrm>
            <a:off x="285245" y="3407055"/>
            <a:ext cx="359265" cy="3306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70" name="Picture 2" descr="E:\досуг 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202773"/>
            <a:ext cx="19812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\\Server\фото\ДАЧНОЕ АРХИВ ФОТО\2017\IV КВАРТАЛ\Новогодняя ёлка\IMG_366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85900" y="5205014"/>
            <a:ext cx="1905000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E:\досуг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4638" y="5200453"/>
            <a:ext cx="1905000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8" name="Диаграмма 37"/>
          <p:cNvGraphicFramePr/>
          <p:nvPr>
            <p:extLst>
              <p:ext uri="{D42A27DB-BD31-4B8C-83A1-F6EECF244321}">
                <p14:modId xmlns:p14="http://schemas.microsoft.com/office/powerpoint/2010/main" val="2619785384"/>
              </p:ext>
            </p:extLst>
          </p:nvPr>
        </p:nvGraphicFramePr>
        <p:xfrm>
          <a:off x="4724400" y="0"/>
          <a:ext cx="3200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2" name="Диаграмма 41"/>
          <p:cNvGraphicFramePr/>
          <p:nvPr>
            <p:extLst>
              <p:ext uri="{D42A27DB-BD31-4B8C-83A1-F6EECF244321}">
                <p14:modId xmlns:p14="http://schemas.microsoft.com/office/powerpoint/2010/main" val="3448958833"/>
              </p:ext>
            </p:extLst>
          </p:nvPr>
        </p:nvGraphicFramePr>
        <p:xfrm>
          <a:off x="4419600" y="1752600"/>
          <a:ext cx="33528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3" name="Диаграмма 42"/>
          <p:cNvGraphicFramePr/>
          <p:nvPr>
            <p:extLst>
              <p:ext uri="{D42A27DB-BD31-4B8C-83A1-F6EECF244321}">
                <p14:modId xmlns:p14="http://schemas.microsoft.com/office/powerpoint/2010/main" val="1407757926"/>
              </p:ext>
            </p:extLst>
          </p:nvPr>
        </p:nvGraphicFramePr>
        <p:xfrm>
          <a:off x="4648200" y="3505200"/>
          <a:ext cx="3200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90139" y="4311130"/>
            <a:ext cx="3679694" cy="6829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000" dirty="0" smtClean="0">
                <a:latin typeface="Century Gothic" panose="020B0502020202020204" pitchFamily="34" charset="0"/>
              </a:rPr>
              <a:t>Финансовое обеспечение деятельности муниципального казенного учреждения в рамках других вопросов в области культуры, кинематографии</a:t>
            </a:r>
            <a:endParaRPr lang="ru-RU" sz="1000" dirty="0">
              <a:latin typeface="Century Gothic" panose="020B0502020202020204" pitchFamily="34" charset="0"/>
            </a:endParaRPr>
          </a:p>
        </p:txBody>
      </p:sp>
      <p:sp>
        <p:nvSpPr>
          <p:cNvPr id="34" name="object 75"/>
          <p:cNvSpPr/>
          <p:nvPr/>
        </p:nvSpPr>
        <p:spPr>
          <a:xfrm>
            <a:off x="263131" y="441960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014" y="0"/>
                </a:moveTo>
                <a:lnTo>
                  <a:pt x="166483" y="5708"/>
                </a:lnTo>
                <a:lnTo>
                  <a:pt x="121015" y="21966"/>
                </a:lnTo>
                <a:lnTo>
                  <a:pt x="80907" y="47476"/>
                </a:lnTo>
                <a:lnTo>
                  <a:pt x="47455" y="80936"/>
                </a:lnTo>
                <a:lnTo>
                  <a:pt x="21955" y="121048"/>
                </a:lnTo>
                <a:lnTo>
                  <a:pt x="5704" y="166511"/>
                </a:lnTo>
                <a:lnTo>
                  <a:pt x="0" y="216026"/>
                </a:lnTo>
                <a:lnTo>
                  <a:pt x="5704" y="265582"/>
                </a:lnTo>
                <a:lnTo>
                  <a:pt x="21955" y="311061"/>
                </a:lnTo>
                <a:lnTo>
                  <a:pt x="47455" y="351170"/>
                </a:lnTo>
                <a:lnTo>
                  <a:pt x="80907" y="384617"/>
                </a:lnTo>
                <a:lnTo>
                  <a:pt x="121015" y="410109"/>
                </a:lnTo>
                <a:lnTo>
                  <a:pt x="166483" y="426352"/>
                </a:lnTo>
                <a:lnTo>
                  <a:pt x="216014" y="432053"/>
                </a:lnTo>
                <a:lnTo>
                  <a:pt x="265549" y="426352"/>
                </a:lnTo>
                <a:lnTo>
                  <a:pt x="311021" y="410109"/>
                </a:lnTo>
                <a:lnTo>
                  <a:pt x="351131" y="384617"/>
                </a:lnTo>
                <a:lnTo>
                  <a:pt x="384585" y="351170"/>
                </a:lnTo>
                <a:lnTo>
                  <a:pt x="410085" y="311061"/>
                </a:lnTo>
                <a:lnTo>
                  <a:pt x="426336" y="265582"/>
                </a:lnTo>
                <a:lnTo>
                  <a:pt x="432041" y="216026"/>
                </a:lnTo>
                <a:lnTo>
                  <a:pt x="426336" y="166511"/>
                </a:lnTo>
                <a:lnTo>
                  <a:pt x="410085" y="121048"/>
                </a:lnTo>
                <a:lnTo>
                  <a:pt x="384585" y="80936"/>
                </a:lnTo>
                <a:lnTo>
                  <a:pt x="351131" y="47476"/>
                </a:lnTo>
                <a:lnTo>
                  <a:pt x="311021" y="21966"/>
                </a:lnTo>
                <a:lnTo>
                  <a:pt x="265549" y="5708"/>
                </a:lnTo>
                <a:lnTo>
                  <a:pt x="21601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1"/>
          <p:cNvSpPr/>
          <p:nvPr/>
        </p:nvSpPr>
        <p:spPr>
          <a:xfrm>
            <a:off x="338632" y="4444277"/>
            <a:ext cx="294868" cy="2948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4339" y="145160"/>
            <a:ext cx="4646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СОЦИАЛЬНУЮ</a:t>
            </a:r>
            <a:r>
              <a:rPr sz="1800" b="1" spc="-7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ПОЛИТИКУ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33600" y="1143000"/>
            <a:ext cx="1023619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25 897</a:t>
            </a:r>
            <a:r>
              <a:rPr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,</a:t>
            </a: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6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.</a:t>
            </a:r>
            <a:r>
              <a:rPr sz="1200" spc="-5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171717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86200" y="1161416"/>
            <a:ext cx="1023619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spc="-85" dirty="0" smtClean="0">
                <a:solidFill>
                  <a:srgbClr val="171717"/>
                </a:solidFill>
                <a:latin typeface="Century Gothic"/>
                <a:cs typeface="Century Gothic"/>
              </a:rPr>
              <a:t>26</a:t>
            </a:r>
            <a:r>
              <a:rPr sz="2000" b="1" spc="-8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2000" b="1" spc="-85" dirty="0" smtClean="0">
                <a:solidFill>
                  <a:srgbClr val="171717"/>
                </a:solidFill>
                <a:latin typeface="Century Gothic"/>
                <a:cs typeface="Century Gothic"/>
              </a:rPr>
              <a:t>907</a:t>
            </a:r>
            <a:r>
              <a:rPr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,</a:t>
            </a: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4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ru-RU" sz="12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.</a:t>
            </a:r>
            <a:r>
              <a:rPr sz="1200" spc="-5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171717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91200" y="2514600"/>
            <a:ext cx="3011170" cy="20447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entury Gothic"/>
                <a:cs typeface="Century Gothic"/>
              </a:rPr>
              <a:t>ОХРАНА СЕМЬИ И</a:t>
            </a:r>
            <a:r>
              <a:rPr sz="1100" b="1" spc="-65" dirty="0">
                <a:latin typeface="Century Gothic"/>
                <a:cs typeface="Century Gothic"/>
              </a:rPr>
              <a:t> </a:t>
            </a:r>
            <a:r>
              <a:rPr sz="1100" b="1" dirty="0">
                <a:latin typeface="Century Gothic"/>
                <a:cs typeface="Century Gothic"/>
              </a:rPr>
              <a:t>ДЕТСТВА</a:t>
            </a:r>
            <a:endParaRPr sz="11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r>
              <a:rPr lang="ru-RU" sz="1100" dirty="0" smtClean="0">
                <a:latin typeface="Century Gothic"/>
                <a:cs typeface="Century Gothic"/>
              </a:rPr>
              <a:t>С</a:t>
            </a:r>
            <a:r>
              <a:rPr sz="1100" dirty="0" err="1" smtClean="0">
                <a:latin typeface="Century Gothic"/>
                <a:cs typeface="Century Gothic"/>
              </a:rPr>
              <a:t>убвенции</a:t>
            </a:r>
            <a:r>
              <a:rPr lang="ru-RU" sz="1100" dirty="0" smtClean="0">
                <a:latin typeface="Century Gothic"/>
                <a:cs typeface="Century Gothic"/>
              </a:rPr>
              <a:t> бюджету</a:t>
            </a:r>
            <a:r>
              <a:rPr sz="1100" dirty="0" smtClean="0">
                <a:latin typeface="Century Gothic"/>
                <a:cs typeface="Century Gothic"/>
              </a:rPr>
              <a:t> </a:t>
            </a:r>
            <a:r>
              <a:rPr lang="ru-RU" sz="1100" dirty="0" smtClean="0">
                <a:latin typeface="Century Gothic"/>
                <a:cs typeface="Century Gothic"/>
              </a:rPr>
              <a:t>МО Дачное на исполнение государственного полномочия Санкт-Петербурга по выплате денежных средств на содержание ребенка  в семье опекуна, приемной семье и денежных средств на вознаграждение приемным родителям</a:t>
            </a:r>
          </a:p>
          <a:p>
            <a:pPr marL="12700" marR="5080">
              <a:lnSpc>
                <a:spcPct val="100000"/>
              </a:lnSpc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91200" y="1524000"/>
            <a:ext cx="3012440" cy="8598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entury Gothic"/>
                <a:cs typeface="Century Gothic"/>
              </a:rPr>
              <a:t>ПЕНСИОННОЕ</a:t>
            </a:r>
            <a:r>
              <a:rPr sz="1100" b="1" spc="-45" dirty="0">
                <a:latin typeface="Century Gothic"/>
                <a:cs typeface="Century Gothic"/>
              </a:rPr>
              <a:t> </a:t>
            </a:r>
            <a:r>
              <a:rPr sz="1100" b="1" spc="-5" dirty="0">
                <a:latin typeface="Century Gothic"/>
                <a:cs typeface="Century Gothic"/>
              </a:rPr>
              <a:t>ОБЕСПЕЧЕНИЕ</a:t>
            </a:r>
            <a:endParaRPr sz="1100" dirty="0">
              <a:latin typeface="Century Gothic"/>
              <a:cs typeface="Century Gothic"/>
            </a:endParaRPr>
          </a:p>
          <a:p>
            <a:pPr marL="12700" marR="5080" algn="just">
              <a:lnSpc>
                <a:spcPct val="100000"/>
              </a:lnSpc>
            </a:pPr>
            <a:r>
              <a:rPr lang="ru-RU" sz="1100" spc="-5" dirty="0" smtClean="0">
                <a:latin typeface="Century Gothic"/>
                <a:cs typeface="Century Gothic"/>
              </a:rPr>
              <a:t>Выплаты пенсии, выплаты доплаты к пенсии лицам, замещавшим муниципальные должности, должности муниципальной службы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029200" y="1676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576579" h="576580">
                <a:moveTo>
                  <a:pt x="288036" y="0"/>
                </a:moveTo>
                <a:lnTo>
                  <a:pt x="241302" y="3771"/>
                </a:lnTo>
                <a:lnTo>
                  <a:pt x="196973" y="14691"/>
                </a:lnTo>
                <a:lnTo>
                  <a:pt x="155643" y="32164"/>
                </a:lnTo>
                <a:lnTo>
                  <a:pt x="117902" y="55595"/>
                </a:lnTo>
                <a:lnTo>
                  <a:pt x="84343" y="84391"/>
                </a:lnTo>
                <a:lnTo>
                  <a:pt x="55558" y="117957"/>
                </a:lnTo>
                <a:lnTo>
                  <a:pt x="32140" y="155699"/>
                </a:lnTo>
                <a:lnTo>
                  <a:pt x="14679" y="197022"/>
                </a:lnTo>
                <a:lnTo>
                  <a:pt x="3768" y="241333"/>
                </a:lnTo>
                <a:lnTo>
                  <a:pt x="0" y="288036"/>
                </a:lnTo>
                <a:lnTo>
                  <a:pt x="3768" y="334769"/>
                </a:lnTo>
                <a:lnTo>
                  <a:pt x="14679" y="379098"/>
                </a:lnTo>
                <a:lnTo>
                  <a:pt x="32140" y="420428"/>
                </a:lnTo>
                <a:lnTo>
                  <a:pt x="55558" y="458169"/>
                </a:lnTo>
                <a:lnTo>
                  <a:pt x="84343" y="491728"/>
                </a:lnTo>
                <a:lnTo>
                  <a:pt x="117902" y="520513"/>
                </a:lnTo>
                <a:lnTo>
                  <a:pt x="155643" y="543931"/>
                </a:lnTo>
                <a:lnTo>
                  <a:pt x="196973" y="561392"/>
                </a:lnTo>
                <a:lnTo>
                  <a:pt x="241302" y="572303"/>
                </a:lnTo>
                <a:lnTo>
                  <a:pt x="288036" y="576072"/>
                </a:lnTo>
                <a:lnTo>
                  <a:pt x="334738" y="572303"/>
                </a:lnTo>
                <a:lnTo>
                  <a:pt x="379049" y="561392"/>
                </a:lnTo>
                <a:lnTo>
                  <a:pt x="420372" y="543931"/>
                </a:lnTo>
                <a:lnTo>
                  <a:pt x="458114" y="520513"/>
                </a:lnTo>
                <a:lnTo>
                  <a:pt x="491680" y="491728"/>
                </a:lnTo>
                <a:lnTo>
                  <a:pt x="520476" y="458169"/>
                </a:lnTo>
                <a:lnTo>
                  <a:pt x="543907" y="420428"/>
                </a:lnTo>
                <a:lnTo>
                  <a:pt x="561380" y="379098"/>
                </a:lnTo>
                <a:lnTo>
                  <a:pt x="572300" y="334769"/>
                </a:lnTo>
                <a:lnTo>
                  <a:pt x="576072" y="288036"/>
                </a:lnTo>
                <a:lnTo>
                  <a:pt x="572300" y="241333"/>
                </a:lnTo>
                <a:lnTo>
                  <a:pt x="561380" y="197022"/>
                </a:lnTo>
                <a:lnTo>
                  <a:pt x="543907" y="155699"/>
                </a:lnTo>
                <a:lnTo>
                  <a:pt x="520476" y="117957"/>
                </a:lnTo>
                <a:lnTo>
                  <a:pt x="491680" y="84391"/>
                </a:lnTo>
                <a:lnTo>
                  <a:pt x="458114" y="55595"/>
                </a:lnTo>
                <a:lnTo>
                  <a:pt x="420372" y="32164"/>
                </a:lnTo>
                <a:lnTo>
                  <a:pt x="379049" y="14691"/>
                </a:lnTo>
                <a:lnTo>
                  <a:pt x="334738" y="3771"/>
                </a:lnTo>
                <a:lnTo>
                  <a:pt x="288036" y="0"/>
                </a:lnTo>
                <a:close/>
              </a:path>
            </a:pathLst>
          </a:custGeom>
          <a:solidFill>
            <a:srgbClr val="2C888A"/>
          </a:solidFill>
        </p:spPr>
        <p:txBody>
          <a:bodyPr wrap="square" lIns="0" tIns="0" rIns="0" bIns="0" rtlCol="0"/>
          <a:lstStyle/>
          <a:p>
            <a:endParaRPr>
              <a:solidFill>
                <a:srgbClr val="002060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105400" y="1752600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29200" y="2438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576579" h="576579">
                <a:moveTo>
                  <a:pt x="288036" y="0"/>
                </a:moveTo>
                <a:lnTo>
                  <a:pt x="241302" y="3768"/>
                </a:lnTo>
                <a:lnTo>
                  <a:pt x="196973" y="14679"/>
                </a:lnTo>
                <a:lnTo>
                  <a:pt x="155643" y="32140"/>
                </a:lnTo>
                <a:lnTo>
                  <a:pt x="117902" y="55558"/>
                </a:lnTo>
                <a:lnTo>
                  <a:pt x="84343" y="84343"/>
                </a:lnTo>
                <a:lnTo>
                  <a:pt x="55558" y="117902"/>
                </a:lnTo>
                <a:lnTo>
                  <a:pt x="32140" y="155643"/>
                </a:lnTo>
                <a:lnTo>
                  <a:pt x="14679" y="196973"/>
                </a:lnTo>
                <a:lnTo>
                  <a:pt x="3768" y="241302"/>
                </a:lnTo>
                <a:lnTo>
                  <a:pt x="0" y="288036"/>
                </a:lnTo>
                <a:lnTo>
                  <a:pt x="3768" y="334769"/>
                </a:lnTo>
                <a:lnTo>
                  <a:pt x="14679" y="379098"/>
                </a:lnTo>
                <a:lnTo>
                  <a:pt x="32140" y="420428"/>
                </a:lnTo>
                <a:lnTo>
                  <a:pt x="55558" y="458169"/>
                </a:lnTo>
                <a:lnTo>
                  <a:pt x="84343" y="491728"/>
                </a:lnTo>
                <a:lnTo>
                  <a:pt x="117902" y="520513"/>
                </a:lnTo>
                <a:lnTo>
                  <a:pt x="155643" y="543931"/>
                </a:lnTo>
                <a:lnTo>
                  <a:pt x="196973" y="561392"/>
                </a:lnTo>
                <a:lnTo>
                  <a:pt x="241302" y="572303"/>
                </a:lnTo>
                <a:lnTo>
                  <a:pt x="288036" y="576072"/>
                </a:lnTo>
                <a:lnTo>
                  <a:pt x="334738" y="572303"/>
                </a:lnTo>
                <a:lnTo>
                  <a:pt x="379049" y="561392"/>
                </a:lnTo>
                <a:lnTo>
                  <a:pt x="420372" y="543931"/>
                </a:lnTo>
                <a:lnTo>
                  <a:pt x="458114" y="520513"/>
                </a:lnTo>
                <a:lnTo>
                  <a:pt x="491680" y="491728"/>
                </a:lnTo>
                <a:lnTo>
                  <a:pt x="520476" y="458169"/>
                </a:lnTo>
                <a:lnTo>
                  <a:pt x="543907" y="420428"/>
                </a:lnTo>
                <a:lnTo>
                  <a:pt x="561380" y="379098"/>
                </a:lnTo>
                <a:lnTo>
                  <a:pt x="572300" y="334769"/>
                </a:lnTo>
                <a:lnTo>
                  <a:pt x="576072" y="288036"/>
                </a:lnTo>
                <a:lnTo>
                  <a:pt x="572300" y="241302"/>
                </a:lnTo>
                <a:lnTo>
                  <a:pt x="561380" y="196973"/>
                </a:lnTo>
                <a:lnTo>
                  <a:pt x="543907" y="155643"/>
                </a:lnTo>
                <a:lnTo>
                  <a:pt x="520476" y="117902"/>
                </a:lnTo>
                <a:lnTo>
                  <a:pt x="491680" y="84343"/>
                </a:lnTo>
                <a:lnTo>
                  <a:pt x="458114" y="55558"/>
                </a:lnTo>
                <a:lnTo>
                  <a:pt x="420372" y="32140"/>
                </a:lnTo>
                <a:lnTo>
                  <a:pt x="379049" y="14679"/>
                </a:lnTo>
                <a:lnTo>
                  <a:pt x="334738" y="3768"/>
                </a:lnTo>
                <a:lnTo>
                  <a:pt x="288036" y="0"/>
                </a:lnTo>
                <a:close/>
              </a:path>
            </a:pathLst>
          </a:custGeom>
          <a:solidFill>
            <a:srgbClr val="F468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05400" y="2514600"/>
            <a:ext cx="431749" cy="4317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760851" y="3986021"/>
            <a:ext cx="1334770" cy="1332865"/>
          </a:xfrm>
          <a:custGeom>
            <a:avLst/>
            <a:gdLst/>
            <a:ahLst/>
            <a:cxnLst/>
            <a:rect l="l" t="t" r="r" b="b"/>
            <a:pathLst>
              <a:path w="1334770" h="1332864">
                <a:moveTo>
                  <a:pt x="667131" y="0"/>
                </a:moveTo>
                <a:lnTo>
                  <a:pt x="735329" y="3175"/>
                </a:lnTo>
                <a:lnTo>
                  <a:pt x="801497" y="13461"/>
                </a:lnTo>
                <a:lnTo>
                  <a:pt x="865632" y="29844"/>
                </a:lnTo>
                <a:lnTo>
                  <a:pt x="926973" y="52323"/>
                </a:lnTo>
                <a:lnTo>
                  <a:pt x="985012" y="80517"/>
                </a:lnTo>
                <a:lnTo>
                  <a:pt x="1040129" y="113537"/>
                </a:lnTo>
                <a:lnTo>
                  <a:pt x="1091691" y="152019"/>
                </a:lnTo>
                <a:lnTo>
                  <a:pt x="1139063" y="195325"/>
                </a:lnTo>
                <a:lnTo>
                  <a:pt x="1181862" y="242188"/>
                </a:lnTo>
                <a:lnTo>
                  <a:pt x="1220343" y="293750"/>
                </a:lnTo>
                <a:lnTo>
                  <a:pt x="1253871" y="348488"/>
                </a:lnTo>
                <a:lnTo>
                  <a:pt x="1282064" y="406907"/>
                </a:lnTo>
                <a:lnTo>
                  <a:pt x="1304544" y="468248"/>
                </a:lnTo>
                <a:lnTo>
                  <a:pt x="1320800" y="532002"/>
                </a:lnTo>
                <a:lnTo>
                  <a:pt x="1331087" y="598169"/>
                </a:lnTo>
                <a:lnTo>
                  <a:pt x="1334389" y="666369"/>
                </a:lnTo>
                <a:lnTo>
                  <a:pt x="1331087" y="734567"/>
                </a:lnTo>
                <a:lnTo>
                  <a:pt x="1320800" y="800353"/>
                </a:lnTo>
                <a:lnTo>
                  <a:pt x="1304544" y="864488"/>
                </a:lnTo>
                <a:lnTo>
                  <a:pt x="1282064" y="925448"/>
                </a:lnTo>
                <a:lnTo>
                  <a:pt x="1253871" y="983869"/>
                </a:lnTo>
                <a:lnTo>
                  <a:pt x="1220343" y="1038605"/>
                </a:lnTo>
                <a:lnTo>
                  <a:pt x="1181989" y="1090040"/>
                </a:lnTo>
                <a:lnTo>
                  <a:pt x="1139063" y="1137411"/>
                </a:lnTo>
                <a:lnTo>
                  <a:pt x="1091564" y="1180338"/>
                </a:lnTo>
                <a:lnTo>
                  <a:pt x="1040129" y="1218819"/>
                </a:lnTo>
                <a:lnTo>
                  <a:pt x="985012" y="1251839"/>
                </a:lnTo>
                <a:lnTo>
                  <a:pt x="926973" y="1280033"/>
                </a:lnTo>
                <a:lnTo>
                  <a:pt x="865632" y="1302511"/>
                </a:lnTo>
                <a:lnTo>
                  <a:pt x="801497" y="1318894"/>
                </a:lnTo>
                <a:lnTo>
                  <a:pt x="735329" y="1329055"/>
                </a:lnTo>
                <a:lnTo>
                  <a:pt x="667131" y="1332356"/>
                </a:lnTo>
                <a:lnTo>
                  <a:pt x="598932" y="1329055"/>
                </a:lnTo>
                <a:lnTo>
                  <a:pt x="532764" y="1318894"/>
                </a:lnTo>
                <a:lnTo>
                  <a:pt x="469011" y="1302511"/>
                </a:lnTo>
                <a:lnTo>
                  <a:pt x="407670" y="1280033"/>
                </a:lnTo>
                <a:lnTo>
                  <a:pt x="349376" y="1251839"/>
                </a:lnTo>
                <a:lnTo>
                  <a:pt x="294132" y="1218691"/>
                </a:lnTo>
                <a:lnTo>
                  <a:pt x="243077" y="1180338"/>
                </a:lnTo>
                <a:lnTo>
                  <a:pt x="195707" y="1137411"/>
                </a:lnTo>
                <a:lnTo>
                  <a:pt x="152400" y="1090040"/>
                </a:lnTo>
                <a:lnTo>
                  <a:pt x="114046" y="1038605"/>
                </a:lnTo>
                <a:lnTo>
                  <a:pt x="80518" y="983869"/>
                </a:lnTo>
                <a:lnTo>
                  <a:pt x="52324" y="925448"/>
                </a:lnTo>
                <a:lnTo>
                  <a:pt x="29845" y="864488"/>
                </a:lnTo>
                <a:lnTo>
                  <a:pt x="13462" y="800353"/>
                </a:lnTo>
                <a:lnTo>
                  <a:pt x="3301" y="734567"/>
                </a:lnTo>
                <a:lnTo>
                  <a:pt x="0" y="666369"/>
                </a:lnTo>
                <a:lnTo>
                  <a:pt x="3301" y="598169"/>
                </a:lnTo>
                <a:lnTo>
                  <a:pt x="13462" y="532002"/>
                </a:lnTo>
                <a:lnTo>
                  <a:pt x="29845" y="468248"/>
                </a:lnTo>
                <a:lnTo>
                  <a:pt x="52324" y="406907"/>
                </a:lnTo>
                <a:lnTo>
                  <a:pt x="80518" y="348488"/>
                </a:lnTo>
                <a:lnTo>
                  <a:pt x="114046" y="293750"/>
                </a:lnTo>
                <a:lnTo>
                  <a:pt x="152400" y="242188"/>
                </a:lnTo>
                <a:lnTo>
                  <a:pt x="195707" y="195198"/>
                </a:lnTo>
                <a:lnTo>
                  <a:pt x="243077" y="152019"/>
                </a:lnTo>
                <a:lnTo>
                  <a:pt x="294132" y="113537"/>
                </a:lnTo>
                <a:lnTo>
                  <a:pt x="349376" y="80390"/>
                </a:lnTo>
                <a:lnTo>
                  <a:pt x="407670" y="52323"/>
                </a:lnTo>
                <a:lnTo>
                  <a:pt x="469011" y="29844"/>
                </a:lnTo>
                <a:lnTo>
                  <a:pt x="532764" y="13461"/>
                </a:lnTo>
                <a:lnTo>
                  <a:pt x="598932" y="3175"/>
                </a:lnTo>
                <a:lnTo>
                  <a:pt x="66713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896742" y="3986021"/>
            <a:ext cx="1334770" cy="1334770"/>
          </a:xfrm>
          <a:custGeom>
            <a:avLst/>
            <a:gdLst/>
            <a:ahLst/>
            <a:cxnLst/>
            <a:rect l="l" t="t" r="r" b="b"/>
            <a:pathLst>
              <a:path w="1334770" h="1334770">
                <a:moveTo>
                  <a:pt x="667131" y="0"/>
                </a:moveTo>
                <a:lnTo>
                  <a:pt x="735330" y="3175"/>
                </a:lnTo>
                <a:lnTo>
                  <a:pt x="801496" y="13461"/>
                </a:lnTo>
                <a:lnTo>
                  <a:pt x="865758" y="29844"/>
                </a:lnTo>
                <a:lnTo>
                  <a:pt x="927099" y="52323"/>
                </a:lnTo>
                <a:lnTo>
                  <a:pt x="985011" y="80517"/>
                </a:lnTo>
                <a:lnTo>
                  <a:pt x="1040130" y="113918"/>
                </a:lnTo>
                <a:lnTo>
                  <a:pt x="1091692" y="152400"/>
                </a:lnTo>
                <a:lnTo>
                  <a:pt x="1139062" y="195706"/>
                </a:lnTo>
                <a:lnTo>
                  <a:pt x="1181989" y="243077"/>
                </a:lnTo>
                <a:lnTo>
                  <a:pt x="1220343" y="294131"/>
                </a:lnTo>
                <a:lnTo>
                  <a:pt x="1253870" y="349250"/>
                </a:lnTo>
                <a:lnTo>
                  <a:pt x="1282065" y="407669"/>
                </a:lnTo>
                <a:lnTo>
                  <a:pt x="1304544" y="469010"/>
                </a:lnTo>
                <a:lnTo>
                  <a:pt x="1320799" y="532764"/>
                </a:lnTo>
                <a:lnTo>
                  <a:pt x="1331086" y="598932"/>
                </a:lnTo>
                <a:lnTo>
                  <a:pt x="1334389" y="667130"/>
                </a:lnTo>
                <a:lnTo>
                  <a:pt x="1331086" y="735329"/>
                </a:lnTo>
                <a:lnTo>
                  <a:pt x="1320799" y="801496"/>
                </a:lnTo>
                <a:lnTo>
                  <a:pt x="1304544" y="865632"/>
                </a:lnTo>
                <a:lnTo>
                  <a:pt x="1282065" y="926972"/>
                </a:lnTo>
                <a:lnTo>
                  <a:pt x="1253870" y="985011"/>
                </a:lnTo>
                <a:lnTo>
                  <a:pt x="1220343" y="1040129"/>
                </a:lnTo>
                <a:lnTo>
                  <a:pt x="1181989" y="1091564"/>
                </a:lnTo>
                <a:lnTo>
                  <a:pt x="1139062" y="1139063"/>
                </a:lnTo>
                <a:lnTo>
                  <a:pt x="1091692" y="1181989"/>
                </a:lnTo>
                <a:lnTo>
                  <a:pt x="1040130" y="1220342"/>
                </a:lnTo>
                <a:lnTo>
                  <a:pt x="985011" y="1253743"/>
                </a:lnTo>
                <a:lnTo>
                  <a:pt x="927099" y="1281937"/>
                </a:lnTo>
                <a:lnTo>
                  <a:pt x="865758" y="1304543"/>
                </a:lnTo>
                <a:lnTo>
                  <a:pt x="801496" y="1320799"/>
                </a:lnTo>
                <a:lnTo>
                  <a:pt x="735330" y="1331086"/>
                </a:lnTo>
                <a:lnTo>
                  <a:pt x="667131" y="1334261"/>
                </a:lnTo>
                <a:lnTo>
                  <a:pt x="598932" y="1331086"/>
                </a:lnTo>
                <a:lnTo>
                  <a:pt x="532765" y="1320799"/>
                </a:lnTo>
                <a:lnTo>
                  <a:pt x="469010" y="1304416"/>
                </a:lnTo>
                <a:lnTo>
                  <a:pt x="407669" y="1281937"/>
                </a:lnTo>
                <a:lnTo>
                  <a:pt x="349250" y="1253870"/>
                </a:lnTo>
                <a:lnTo>
                  <a:pt x="294131" y="1220342"/>
                </a:lnTo>
                <a:lnTo>
                  <a:pt x="243077" y="1181861"/>
                </a:lnTo>
                <a:lnTo>
                  <a:pt x="195706" y="1139063"/>
                </a:lnTo>
                <a:lnTo>
                  <a:pt x="152400" y="1091691"/>
                </a:lnTo>
                <a:lnTo>
                  <a:pt x="114045" y="1040129"/>
                </a:lnTo>
                <a:lnTo>
                  <a:pt x="80518" y="985011"/>
                </a:lnTo>
                <a:lnTo>
                  <a:pt x="52324" y="926972"/>
                </a:lnTo>
                <a:lnTo>
                  <a:pt x="29844" y="865632"/>
                </a:lnTo>
                <a:lnTo>
                  <a:pt x="13462" y="801496"/>
                </a:lnTo>
                <a:lnTo>
                  <a:pt x="3301" y="735329"/>
                </a:lnTo>
                <a:lnTo>
                  <a:pt x="0" y="667130"/>
                </a:lnTo>
                <a:lnTo>
                  <a:pt x="3301" y="598932"/>
                </a:lnTo>
                <a:lnTo>
                  <a:pt x="13462" y="532764"/>
                </a:lnTo>
                <a:lnTo>
                  <a:pt x="29844" y="469010"/>
                </a:lnTo>
                <a:lnTo>
                  <a:pt x="52324" y="407669"/>
                </a:lnTo>
                <a:lnTo>
                  <a:pt x="80518" y="349250"/>
                </a:lnTo>
                <a:lnTo>
                  <a:pt x="114045" y="294131"/>
                </a:lnTo>
                <a:lnTo>
                  <a:pt x="152400" y="242950"/>
                </a:lnTo>
                <a:lnTo>
                  <a:pt x="195706" y="195706"/>
                </a:lnTo>
                <a:lnTo>
                  <a:pt x="243077" y="152400"/>
                </a:lnTo>
                <a:lnTo>
                  <a:pt x="294131" y="113918"/>
                </a:lnTo>
                <a:lnTo>
                  <a:pt x="349250" y="80517"/>
                </a:lnTo>
                <a:lnTo>
                  <a:pt x="407669" y="52323"/>
                </a:lnTo>
                <a:lnTo>
                  <a:pt x="469010" y="29844"/>
                </a:lnTo>
                <a:lnTo>
                  <a:pt x="532765" y="13461"/>
                </a:lnTo>
                <a:lnTo>
                  <a:pt x="598932" y="3175"/>
                </a:lnTo>
                <a:lnTo>
                  <a:pt x="66713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888617" y="3986021"/>
            <a:ext cx="1334770" cy="1334770"/>
          </a:xfrm>
          <a:custGeom>
            <a:avLst/>
            <a:gdLst/>
            <a:ahLst/>
            <a:cxnLst/>
            <a:rect l="l" t="t" r="r" b="b"/>
            <a:pathLst>
              <a:path w="1334770" h="1334770">
                <a:moveTo>
                  <a:pt x="667131" y="0"/>
                </a:moveTo>
                <a:lnTo>
                  <a:pt x="735330" y="3175"/>
                </a:lnTo>
                <a:lnTo>
                  <a:pt x="801624" y="13461"/>
                </a:lnTo>
                <a:lnTo>
                  <a:pt x="865758" y="29844"/>
                </a:lnTo>
                <a:lnTo>
                  <a:pt x="927100" y="52323"/>
                </a:lnTo>
                <a:lnTo>
                  <a:pt x="985138" y="80517"/>
                </a:lnTo>
                <a:lnTo>
                  <a:pt x="1040257" y="113918"/>
                </a:lnTo>
                <a:lnTo>
                  <a:pt x="1091691" y="152400"/>
                </a:lnTo>
                <a:lnTo>
                  <a:pt x="1139063" y="195706"/>
                </a:lnTo>
                <a:lnTo>
                  <a:pt x="1181989" y="243077"/>
                </a:lnTo>
                <a:lnTo>
                  <a:pt x="1220343" y="294131"/>
                </a:lnTo>
                <a:lnTo>
                  <a:pt x="1253870" y="349250"/>
                </a:lnTo>
                <a:lnTo>
                  <a:pt x="1282064" y="407669"/>
                </a:lnTo>
                <a:lnTo>
                  <a:pt x="1304544" y="469010"/>
                </a:lnTo>
                <a:lnTo>
                  <a:pt x="1320927" y="532764"/>
                </a:lnTo>
                <a:lnTo>
                  <a:pt x="1331087" y="598932"/>
                </a:lnTo>
                <a:lnTo>
                  <a:pt x="1334389" y="667130"/>
                </a:lnTo>
                <a:lnTo>
                  <a:pt x="1331087" y="735329"/>
                </a:lnTo>
                <a:lnTo>
                  <a:pt x="1320927" y="801496"/>
                </a:lnTo>
                <a:lnTo>
                  <a:pt x="1304544" y="865632"/>
                </a:lnTo>
                <a:lnTo>
                  <a:pt x="1282064" y="926972"/>
                </a:lnTo>
                <a:lnTo>
                  <a:pt x="1253870" y="985011"/>
                </a:lnTo>
                <a:lnTo>
                  <a:pt x="1220343" y="1040129"/>
                </a:lnTo>
                <a:lnTo>
                  <a:pt x="1181989" y="1091564"/>
                </a:lnTo>
                <a:lnTo>
                  <a:pt x="1139063" y="1139063"/>
                </a:lnTo>
                <a:lnTo>
                  <a:pt x="1091691" y="1181989"/>
                </a:lnTo>
                <a:lnTo>
                  <a:pt x="1040257" y="1220342"/>
                </a:lnTo>
                <a:lnTo>
                  <a:pt x="985138" y="1253743"/>
                </a:lnTo>
                <a:lnTo>
                  <a:pt x="927100" y="1281937"/>
                </a:lnTo>
                <a:lnTo>
                  <a:pt x="865758" y="1304543"/>
                </a:lnTo>
                <a:lnTo>
                  <a:pt x="801624" y="1320799"/>
                </a:lnTo>
                <a:lnTo>
                  <a:pt x="735330" y="1331086"/>
                </a:lnTo>
                <a:lnTo>
                  <a:pt x="667131" y="1334261"/>
                </a:lnTo>
                <a:lnTo>
                  <a:pt x="598932" y="1331086"/>
                </a:lnTo>
                <a:lnTo>
                  <a:pt x="532764" y="1320799"/>
                </a:lnTo>
                <a:lnTo>
                  <a:pt x="469010" y="1304416"/>
                </a:lnTo>
                <a:lnTo>
                  <a:pt x="407669" y="1281937"/>
                </a:lnTo>
                <a:lnTo>
                  <a:pt x="349250" y="1253870"/>
                </a:lnTo>
                <a:lnTo>
                  <a:pt x="294131" y="1220342"/>
                </a:lnTo>
                <a:lnTo>
                  <a:pt x="243077" y="1181861"/>
                </a:lnTo>
                <a:lnTo>
                  <a:pt x="195706" y="1139063"/>
                </a:lnTo>
                <a:lnTo>
                  <a:pt x="152400" y="1091691"/>
                </a:lnTo>
                <a:lnTo>
                  <a:pt x="114045" y="1040129"/>
                </a:lnTo>
                <a:lnTo>
                  <a:pt x="80518" y="985011"/>
                </a:lnTo>
                <a:lnTo>
                  <a:pt x="52324" y="926972"/>
                </a:lnTo>
                <a:lnTo>
                  <a:pt x="29844" y="865632"/>
                </a:lnTo>
                <a:lnTo>
                  <a:pt x="13462" y="801496"/>
                </a:lnTo>
                <a:lnTo>
                  <a:pt x="3301" y="735329"/>
                </a:lnTo>
                <a:lnTo>
                  <a:pt x="0" y="667130"/>
                </a:lnTo>
                <a:lnTo>
                  <a:pt x="3301" y="598932"/>
                </a:lnTo>
                <a:lnTo>
                  <a:pt x="13462" y="532764"/>
                </a:lnTo>
                <a:lnTo>
                  <a:pt x="29844" y="469010"/>
                </a:lnTo>
                <a:lnTo>
                  <a:pt x="52324" y="407669"/>
                </a:lnTo>
                <a:lnTo>
                  <a:pt x="80518" y="349250"/>
                </a:lnTo>
                <a:lnTo>
                  <a:pt x="114045" y="294131"/>
                </a:lnTo>
                <a:lnTo>
                  <a:pt x="152400" y="242950"/>
                </a:lnTo>
                <a:lnTo>
                  <a:pt x="195706" y="195706"/>
                </a:lnTo>
                <a:lnTo>
                  <a:pt x="243077" y="152400"/>
                </a:lnTo>
                <a:lnTo>
                  <a:pt x="294131" y="113918"/>
                </a:lnTo>
                <a:lnTo>
                  <a:pt x="349250" y="80517"/>
                </a:lnTo>
                <a:lnTo>
                  <a:pt x="407669" y="52323"/>
                </a:lnTo>
                <a:lnTo>
                  <a:pt x="469010" y="29844"/>
                </a:lnTo>
                <a:lnTo>
                  <a:pt x="532764" y="13461"/>
                </a:lnTo>
                <a:lnTo>
                  <a:pt x="598932" y="3175"/>
                </a:lnTo>
                <a:lnTo>
                  <a:pt x="66713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24534" y="3986021"/>
            <a:ext cx="1334770" cy="1334770"/>
          </a:xfrm>
          <a:custGeom>
            <a:avLst/>
            <a:gdLst/>
            <a:ahLst/>
            <a:cxnLst/>
            <a:rect l="l" t="t" r="r" b="b"/>
            <a:pathLst>
              <a:path w="1334770" h="1334770">
                <a:moveTo>
                  <a:pt x="667232" y="0"/>
                </a:moveTo>
                <a:lnTo>
                  <a:pt x="735304" y="3175"/>
                </a:lnTo>
                <a:lnTo>
                  <a:pt x="801598" y="13461"/>
                </a:lnTo>
                <a:lnTo>
                  <a:pt x="865733" y="29844"/>
                </a:lnTo>
                <a:lnTo>
                  <a:pt x="927074" y="52323"/>
                </a:lnTo>
                <a:lnTo>
                  <a:pt x="985113" y="80517"/>
                </a:lnTo>
                <a:lnTo>
                  <a:pt x="1040231" y="113918"/>
                </a:lnTo>
                <a:lnTo>
                  <a:pt x="1091666" y="152400"/>
                </a:lnTo>
                <a:lnTo>
                  <a:pt x="1139037" y="195706"/>
                </a:lnTo>
                <a:lnTo>
                  <a:pt x="1181963" y="243077"/>
                </a:lnTo>
                <a:lnTo>
                  <a:pt x="1220317" y="294131"/>
                </a:lnTo>
                <a:lnTo>
                  <a:pt x="1253845" y="349250"/>
                </a:lnTo>
                <a:lnTo>
                  <a:pt x="1282039" y="407669"/>
                </a:lnTo>
                <a:lnTo>
                  <a:pt x="1304518" y="469010"/>
                </a:lnTo>
                <a:lnTo>
                  <a:pt x="1320901" y="532764"/>
                </a:lnTo>
                <a:lnTo>
                  <a:pt x="1331061" y="598932"/>
                </a:lnTo>
                <a:lnTo>
                  <a:pt x="1334363" y="667130"/>
                </a:lnTo>
                <a:lnTo>
                  <a:pt x="1331061" y="735329"/>
                </a:lnTo>
                <a:lnTo>
                  <a:pt x="1320901" y="801496"/>
                </a:lnTo>
                <a:lnTo>
                  <a:pt x="1304518" y="865632"/>
                </a:lnTo>
                <a:lnTo>
                  <a:pt x="1282039" y="926972"/>
                </a:lnTo>
                <a:lnTo>
                  <a:pt x="1253845" y="985011"/>
                </a:lnTo>
                <a:lnTo>
                  <a:pt x="1220317" y="1040129"/>
                </a:lnTo>
                <a:lnTo>
                  <a:pt x="1181963" y="1091564"/>
                </a:lnTo>
                <a:lnTo>
                  <a:pt x="1139037" y="1139063"/>
                </a:lnTo>
                <a:lnTo>
                  <a:pt x="1091666" y="1181989"/>
                </a:lnTo>
                <a:lnTo>
                  <a:pt x="1040231" y="1220342"/>
                </a:lnTo>
                <a:lnTo>
                  <a:pt x="985113" y="1253743"/>
                </a:lnTo>
                <a:lnTo>
                  <a:pt x="927074" y="1281937"/>
                </a:lnTo>
                <a:lnTo>
                  <a:pt x="865733" y="1304543"/>
                </a:lnTo>
                <a:lnTo>
                  <a:pt x="801598" y="1320799"/>
                </a:lnTo>
                <a:lnTo>
                  <a:pt x="735304" y="1331086"/>
                </a:lnTo>
                <a:lnTo>
                  <a:pt x="667232" y="1334261"/>
                </a:lnTo>
                <a:lnTo>
                  <a:pt x="599033" y="1331086"/>
                </a:lnTo>
                <a:lnTo>
                  <a:pt x="532739" y="1320799"/>
                </a:lnTo>
                <a:lnTo>
                  <a:pt x="468985" y="1304416"/>
                </a:lnTo>
                <a:lnTo>
                  <a:pt x="407771" y="1281937"/>
                </a:lnTo>
                <a:lnTo>
                  <a:pt x="349351" y="1253870"/>
                </a:lnTo>
                <a:lnTo>
                  <a:pt x="294106" y="1220342"/>
                </a:lnTo>
                <a:lnTo>
                  <a:pt x="243078" y="1181861"/>
                </a:lnTo>
                <a:lnTo>
                  <a:pt x="195719" y="1139063"/>
                </a:lnTo>
                <a:lnTo>
                  <a:pt x="152400" y="1091691"/>
                </a:lnTo>
                <a:lnTo>
                  <a:pt x="113995" y="1040129"/>
                </a:lnTo>
                <a:lnTo>
                  <a:pt x="80518" y="985011"/>
                </a:lnTo>
                <a:lnTo>
                  <a:pt x="52324" y="926972"/>
                </a:lnTo>
                <a:lnTo>
                  <a:pt x="29819" y="865632"/>
                </a:lnTo>
                <a:lnTo>
                  <a:pt x="13487" y="801496"/>
                </a:lnTo>
                <a:lnTo>
                  <a:pt x="3263" y="735329"/>
                </a:lnTo>
                <a:lnTo>
                  <a:pt x="0" y="667130"/>
                </a:lnTo>
                <a:lnTo>
                  <a:pt x="3263" y="598932"/>
                </a:lnTo>
                <a:lnTo>
                  <a:pt x="13487" y="532764"/>
                </a:lnTo>
                <a:lnTo>
                  <a:pt x="29832" y="469010"/>
                </a:lnTo>
                <a:lnTo>
                  <a:pt x="52311" y="407669"/>
                </a:lnTo>
                <a:lnTo>
                  <a:pt x="80505" y="349250"/>
                </a:lnTo>
                <a:lnTo>
                  <a:pt x="114007" y="294131"/>
                </a:lnTo>
                <a:lnTo>
                  <a:pt x="152425" y="242950"/>
                </a:lnTo>
                <a:lnTo>
                  <a:pt x="195694" y="195706"/>
                </a:lnTo>
                <a:lnTo>
                  <a:pt x="243039" y="152400"/>
                </a:lnTo>
                <a:lnTo>
                  <a:pt x="294106" y="113918"/>
                </a:lnTo>
                <a:lnTo>
                  <a:pt x="349351" y="80517"/>
                </a:lnTo>
                <a:lnTo>
                  <a:pt x="407771" y="52323"/>
                </a:lnTo>
                <a:lnTo>
                  <a:pt x="468985" y="29844"/>
                </a:lnTo>
                <a:lnTo>
                  <a:pt x="532739" y="13461"/>
                </a:lnTo>
                <a:lnTo>
                  <a:pt x="599033" y="3175"/>
                </a:lnTo>
                <a:lnTo>
                  <a:pt x="667232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Прямоугольник 40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bject 11"/>
          <p:cNvSpPr txBox="1"/>
          <p:nvPr/>
        </p:nvSpPr>
        <p:spPr>
          <a:xfrm>
            <a:off x="469539" y="1143000"/>
            <a:ext cx="1023619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spc="-90" dirty="0" smtClean="0">
                <a:solidFill>
                  <a:srgbClr val="171717"/>
                </a:solidFill>
                <a:latin typeface="Century Gothic"/>
                <a:cs typeface="Century Gothic"/>
              </a:rPr>
              <a:t>24</a:t>
            </a:r>
            <a:r>
              <a:rPr sz="2000" b="1" spc="-9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2000" b="1" spc="-90" dirty="0" smtClean="0">
                <a:solidFill>
                  <a:srgbClr val="171717"/>
                </a:solidFill>
                <a:latin typeface="Century Gothic"/>
                <a:cs typeface="Century Gothic"/>
              </a:rPr>
              <a:t>923</a:t>
            </a:r>
            <a:r>
              <a:rPr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,</a:t>
            </a: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0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.</a:t>
            </a:r>
            <a:r>
              <a:rPr sz="1200" spc="-5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171717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pic>
        <p:nvPicPr>
          <p:cNvPr id="42" name="Рисунок 41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196722864"/>
              </p:ext>
            </p:extLst>
          </p:nvPr>
        </p:nvGraphicFramePr>
        <p:xfrm>
          <a:off x="-241326" y="1593895"/>
          <a:ext cx="5562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5446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 ФИЗИЧЕСКУЮ КУЛЬТУРУ </a:t>
            </a:r>
            <a:r>
              <a:rPr dirty="0"/>
              <a:t>И</a:t>
            </a:r>
            <a:r>
              <a:rPr spc="-60" dirty="0"/>
              <a:t> </a:t>
            </a:r>
            <a:r>
              <a:rPr dirty="0"/>
              <a:t>СПОРТ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838200" y="4191000"/>
            <a:ext cx="320675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entury Gothic"/>
                <a:cs typeface="Century Gothic"/>
              </a:rPr>
              <a:t>организация </a:t>
            </a:r>
            <a:r>
              <a:rPr sz="1200" dirty="0">
                <a:latin typeface="Century Gothic"/>
                <a:cs typeface="Century Gothic"/>
              </a:rPr>
              <a:t>и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проведение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официальных </a:t>
            </a:r>
            <a:r>
              <a:rPr sz="1200" spc="-10" dirty="0">
                <a:latin typeface="Century Gothic"/>
                <a:cs typeface="Century Gothic"/>
              </a:rPr>
              <a:t>физкультурных</a:t>
            </a:r>
            <a:r>
              <a:rPr sz="1200" dirty="0">
                <a:latin typeface="Century Gothic"/>
                <a:cs typeface="Century Gothic"/>
              </a:rPr>
              <a:t> и</a:t>
            </a:r>
          </a:p>
          <a:p>
            <a:pPr marL="12700" marR="508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спортивных мероприятий </a:t>
            </a:r>
            <a:r>
              <a:rPr sz="1200" dirty="0">
                <a:latin typeface="Century Gothic"/>
                <a:cs typeface="Century Gothic"/>
              </a:rPr>
              <a:t>и </a:t>
            </a:r>
            <a:r>
              <a:rPr sz="1200" spc="-5" dirty="0">
                <a:latin typeface="Century Gothic"/>
                <a:cs typeface="Century Gothic"/>
              </a:rPr>
              <a:t>обеспечение  участия спортивных сборных</a:t>
            </a:r>
            <a:r>
              <a:rPr sz="1200" spc="-4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команд</a:t>
            </a:r>
            <a:endParaRPr sz="1200" dirty="0">
              <a:latin typeface="Century Gothic"/>
              <a:cs typeface="Century Gothic"/>
            </a:endParaRPr>
          </a:p>
          <a:p>
            <a:pPr marL="12700" marR="441959">
              <a:lnSpc>
                <a:spcPct val="100000"/>
              </a:lnSpc>
            </a:pPr>
            <a:r>
              <a:rPr lang="ru-RU" sz="1200" spc="-5" dirty="0" smtClean="0">
                <a:latin typeface="Century Gothic"/>
                <a:cs typeface="Century Gothic"/>
              </a:rPr>
              <a:t>МО Дачное</a:t>
            </a:r>
            <a:r>
              <a:rPr sz="1200" spc="-5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 </a:t>
            </a:r>
            <a:r>
              <a:rPr sz="1200" spc="-10" dirty="0">
                <a:latin typeface="Century Gothic"/>
                <a:cs typeface="Century Gothic"/>
              </a:rPr>
              <a:t>официальных  </a:t>
            </a:r>
            <a:r>
              <a:rPr sz="1200" spc="-5" dirty="0">
                <a:latin typeface="Century Gothic"/>
                <a:cs typeface="Century Gothic"/>
              </a:rPr>
              <a:t>спортивных</a:t>
            </a:r>
            <a:r>
              <a:rPr sz="1200" spc="-4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соревнованиях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35602" y="722757"/>
            <a:ext cx="261556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393939"/>
                </a:solidFill>
                <a:latin typeface="Century Gothic"/>
                <a:cs typeface="Century Gothic"/>
              </a:rPr>
              <a:t>Расходы </a:t>
            </a:r>
            <a:r>
              <a:rPr sz="1100" dirty="0">
                <a:solidFill>
                  <a:srgbClr val="393939"/>
                </a:solidFill>
                <a:latin typeface="Century Gothic"/>
                <a:cs typeface="Century Gothic"/>
              </a:rPr>
              <a:t>будут осуществляться в  </a:t>
            </a:r>
            <a:r>
              <a:rPr sz="1100" dirty="0" err="1">
                <a:solidFill>
                  <a:srgbClr val="393939"/>
                </a:solidFill>
                <a:latin typeface="Century Gothic"/>
                <a:cs typeface="Century Gothic"/>
              </a:rPr>
              <a:t>рамках</a:t>
            </a:r>
            <a:r>
              <a:rPr sz="1100" dirty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lang="ru-RU" sz="1100" dirty="0" smtClean="0">
                <a:solidFill>
                  <a:srgbClr val="393939"/>
                </a:solidFill>
                <a:latin typeface="Century Gothic"/>
                <a:cs typeface="Century Gothic"/>
              </a:rPr>
              <a:t>муниципальной</a:t>
            </a:r>
            <a:r>
              <a:rPr sz="1100" spc="-145" dirty="0" smtClean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sz="1100" spc="-5" dirty="0" err="1" smtClean="0">
                <a:solidFill>
                  <a:srgbClr val="393939"/>
                </a:solidFill>
                <a:latin typeface="Century Gothic"/>
                <a:cs typeface="Century Gothic"/>
              </a:rPr>
              <a:t>программ</a:t>
            </a:r>
            <a:r>
              <a:rPr lang="ru-RU" sz="1100" spc="-5" dirty="0" err="1" smtClean="0">
                <a:solidFill>
                  <a:srgbClr val="393939"/>
                </a:solidFill>
                <a:latin typeface="Century Gothic"/>
                <a:cs typeface="Century Gothic"/>
              </a:rPr>
              <a:t>ы</a:t>
            </a:r>
            <a:r>
              <a:rPr sz="1100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  </a:t>
            </a:r>
            <a:r>
              <a:rPr lang="ru-RU" sz="1100" dirty="0" smtClean="0">
                <a:solidFill>
                  <a:srgbClr val="393939"/>
                </a:solidFill>
                <a:latin typeface="Century Gothic"/>
                <a:cs typeface="Century Gothic"/>
              </a:rPr>
              <a:t>МО Дачное</a:t>
            </a:r>
            <a:r>
              <a:rPr sz="1100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: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35602" y="1219200"/>
            <a:ext cx="3793998" cy="17370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buSzPct val="92857"/>
              <a:buFont typeface="Wingdings"/>
              <a:buChar char=""/>
              <a:tabLst>
                <a:tab pos="153670" algn="l"/>
              </a:tabLst>
            </a:pP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Обеспечение условий для развития на территории МО Дачное</a:t>
            </a:r>
            <a:r>
              <a:rPr sz="1400" b="1" spc="-90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3BB7B9"/>
                </a:solidFill>
                <a:latin typeface="Century Gothic"/>
                <a:cs typeface="Century Gothic"/>
              </a:rPr>
              <a:t>физической  </a:t>
            </a:r>
            <a:r>
              <a:rPr sz="1400" b="1" spc="-5" dirty="0">
                <a:solidFill>
                  <a:srgbClr val="3BB7B9"/>
                </a:solidFill>
                <a:latin typeface="Century Gothic"/>
                <a:cs typeface="Century Gothic"/>
              </a:rPr>
              <a:t>культуры </a:t>
            </a:r>
            <a:r>
              <a:rPr sz="1400" b="1" dirty="0">
                <a:solidFill>
                  <a:srgbClr val="3BB7B9"/>
                </a:solidFill>
                <a:latin typeface="Century Gothic"/>
                <a:cs typeface="Century Gothic"/>
              </a:rPr>
              <a:t>и</a:t>
            </a:r>
            <a:r>
              <a:rPr sz="1400" b="1" spc="-75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lang="ru-RU" sz="1400" b="1" spc="-75" dirty="0" smtClean="0">
                <a:solidFill>
                  <a:srgbClr val="3BB7B9"/>
                </a:solidFill>
                <a:latin typeface="Century Gothic"/>
                <a:cs typeface="Century Gothic"/>
              </a:rPr>
              <a:t> массового </a:t>
            </a:r>
            <a:r>
              <a:rPr sz="1400" b="1" spc="-5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спорта</a:t>
            </a: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, организация и проведение официальных физкультурных  мероприятий, физкультурно-оздоровительных мероприятий и спортивных мероприятий МО Дачное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361301" y="5066157"/>
            <a:ext cx="1622425" cy="1622425"/>
          </a:xfrm>
          <a:custGeom>
            <a:avLst/>
            <a:gdLst/>
            <a:ahLst/>
            <a:cxnLst/>
            <a:rect l="l" t="t" r="r" b="b"/>
            <a:pathLst>
              <a:path w="1622425" h="1622425">
                <a:moveTo>
                  <a:pt x="811149" y="0"/>
                </a:moveTo>
                <a:lnTo>
                  <a:pt x="894079" y="4064"/>
                </a:lnTo>
                <a:lnTo>
                  <a:pt x="974598" y="16637"/>
                </a:lnTo>
                <a:lnTo>
                  <a:pt x="1052576" y="36576"/>
                </a:lnTo>
                <a:lnTo>
                  <a:pt x="1126998" y="63754"/>
                </a:lnTo>
                <a:lnTo>
                  <a:pt x="1198118" y="97917"/>
                </a:lnTo>
                <a:lnTo>
                  <a:pt x="1264793" y="138557"/>
                </a:lnTo>
                <a:lnTo>
                  <a:pt x="1327277" y="185293"/>
                </a:lnTo>
                <a:lnTo>
                  <a:pt x="1385062" y="237744"/>
                </a:lnTo>
                <a:lnTo>
                  <a:pt x="1437131" y="295402"/>
                </a:lnTo>
                <a:lnTo>
                  <a:pt x="1483741" y="357632"/>
                </a:lnTo>
                <a:lnTo>
                  <a:pt x="1524507" y="424688"/>
                </a:lnTo>
                <a:lnTo>
                  <a:pt x="1558544" y="495427"/>
                </a:lnTo>
                <a:lnTo>
                  <a:pt x="1585849" y="570204"/>
                </a:lnTo>
                <a:lnTo>
                  <a:pt x="1605788" y="647801"/>
                </a:lnTo>
                <a:lnTo>
                  <a:pt x="1618360" y="728281"/>
                </a:lnTo>
                <a:lnTo>
                  <a:pt x="1622425" y="811187"/>
                </a:lnTo>
                <a:lnTo>
                  <a:pt x="1618360" y="894092"/>
                </a:lnTo>
                <a:lnTo>
                  <a:pt x="1605788" y="974572"/>
                </a:lnTo>
                <a:lnTo>
                  <a:pt x="1585849" y="1052576"/>
                </a:lnTo>
                <a:lnTo>
                  <a:pt x="1558544" y="1126972"/>
                </a:lnTo>
                <a:lnTo>
                  <a:pt x="1524507" y="1198118"/>
                </a:lnTo>
                <a:lnTo>
                  <a:pt x="1483741" y="1264780"/>
                </a:lnTo>
                <a:lnTo>
                  <a:pt x="1437131" y="1327327"/>
                </a:lnTo>
                <a:lnTo>
                  <a:pt x="1385062" y="1385062"/>
                </a:lnTo>
                <a:lnTo>
                  <a:pt x="1327277" y="1437119"/>
                </a:lnTo>
                <a:lnTo>
                  <a:pt x="1264793" y="1483817"/>
                </a:lnTo>
                <a:lnTo>
                  <a:pt x="1198118" y="1524469"/>
                </a:lnTo>
                <a:lnTo>
                  <a:pt x="1126998" y="1558620"/>
                </a:lnTo>
                <a:lnTo>
                  <a:pt x="1052576" y="1585849"/>
                </a:lnTo>
                <a:lnTo>
                  <a:pt x="974598" y="1605762"/>
                </a:lnTo>
                <a:lnTo>
                  <a:pt x="894079" y="1618361"/>
                </a:lnTo>
                <a:lnTo>
                  <a:pt x="811149" y="1622425"/>
                </a:lnTo>
                <a:lnTo>
                  <a:pt x="728218" y="1618361"/>
                </a:lnTo>
                <a:lnTo>
                  <a:pt x="647826" y="1605762"/>
                </a:lnTo>
                <a:lnTo>
                  <a:pt x="570229" y="1585849"/>
                </a:lnTo>
                <a:lnTo>
                  <a:pt x="495426" y="1558620"/>
                </a:lnTo>
                <a:lnTo>
                  <a:pt x="424688" y="1524469"/>
                </a:lnTo>
                <a:lnTo>
                  <a:pt x="357631" y="1483817"/>
                </a:lnTo>
                <a:lnTo>
                  <a:pt x="295401" y="1437093"/>
                </a:lnTo>
                <a:lnTo>
                  <a:pt x="237744" y="1385087"/>
                </a:lnTo>
                <a:lnTo>
                  <a:pt x="185293" y="1327353"/>
                </a:lnTo>
                <a:lnTo>
                  <a:pt x="138556" y="1264780"/>
                </a:lnTo>
                <a:lnTo>
                  <a:pt x="97917" y="1198118"/>
                </a:lnTo>
                <a:lnTo>
                  <a:pt x="63753" y="1126972"/>
                </a:lnTo>
                <a:lnTo>
                  <a:pt x="36449" y="1052576"/>
                </a:lnTo>
                <a:lnTo>
                  <a:pt x="16637" y="974572"/>
                </a:lnTo>
                <a:lnTo>
                  <a:pt x="4064" y="894092"/>
                </a:lnTo>
                <a:lnTo>
                  <a:pt x="0" y="811187"/>
                </a:lnTo>
                <a:lnTo>
                  <a:pt x="4064" y="728281"/>
                </a:lnTo>
                <a:lnTo>
                  <a:pt x="16637" y="647801"/>
                </a:lnTo>
                <a:lnTo>
                  <a:pt x="36449" y="570204"/>
                </a:lnTo>
                <a:lnTo>
                  <a:pt x="63753" y="495427"/>
                </a:lnTo>
                <a:lnTo>
                  <a:pt x="97917" y="424688"/>
                </a:lnTo>
                <a:lnTo>
                  <a:pt x="138556" y="357632"/>
                </a:lnTo>
                <a:lnTo>
                  <a:pt x="185293" y="295402"/>
                </a:lnTo>
                <a:lnTo>
                  <a:pt x="237744" y="237744"/>
                </a:lnTo>
                <a:lnTo>
                  <a:pt x="295401" y="185293"/>
                </a:lnTo>
                <a:lnTo>
                  <a:pt x="357631" y="138557"/>
                </a:lnTo>
                <a:lnTo>
                  <a:pt x="424688" y="97917"/>
                </a:lnTo>
                <a:lnTo>
                  <a:pt x="495426" y="63754"/>
                </a:lnTo>
                <a:lnTo>
                  <a:pt x="570229" y="36576"/>
                </a:lnTo>
                <a:lnTo>
                  <a:pt x="647826" y="16637"/>
                </a:lnTo>
                <a:lnTo>
                  <a:pt x="728218" y="4064"/>
                </a:lnTo>
                <a:lnTo>
                  <a:pt x="811149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239000" y="3657600"/>
            <a:ext cx="1622425" cy="1622425"/>
          </a:xfrm>
          <a:custGeom>
            <a:avLst/>
            <a:gdLst/>
            <a:ahLst/>
            <a:cxnLst/>
            <a:rect l="l" t="t" r="r" b="b"/>
            <a:pathLst>
              <a:path w="1622425" h="1622425">
                <a:moveTo>
                  <a:pt x="811149" y="0"/>
                </a:moveTo>
                <a:lnTo>
                  <a:pt x="894079" y="4064"/>
                </a:lnTo>
                <a:lnTo>
                  <a:pt x="974598" y="16637"/>
                </a:lnTo>
                <a:lnTo>
                  <a:pt x="1052576" y="36576"/>
                </a:lnTo>
                <a:lnTo>
                  <a:pt x="1126998" y="63754"/>
                </a:lnTo>
                <a:lnTo>
                  <a:pt x="1198118" y="97917"/>
                </a:lnTo>
                <a:lnTo>
                  <a:pt x="1264793" y="138557"/>
                </a:lnTo>
                <a:lnTo>
                  <a:pt x="1327277" y="185293"/>
                </a:lnTo>
                <a:lnTo>
                  <a:pt x="1385062" y="237744"/>
                </a:lnTo>
                <a:lnTo>
                  <a:pt x="1437131" y="295402"/>
                </a:lnTo>
                <a:lnTo>
                  <a:pt x="1483741" y="357632"/>
                </a:lnTo>
                <a:lnTo>
                  <a:pt x="1524507" y="424688"/>
                </a:lnTo>
                <a:lnTo>
                  <a:pt x="1558544" y="495427"/>
                </a:lnTo>
                <a:lnTo>
                  <a:pt x="1585849" y="570230"/>
                </a:lnTo>
                <a:lnTo>
                  <a:pt x="1605788" y="647827"/>
                </a:lnTo>
                <a:lnTo>
                  <a:pt x="1618360" y="728345"/>
                </a:lnTo>
                <a:lnTo>
                  <a:pt x="1622425" y="811149"/>
                </a:lnTo>
                <a:lnTo>
                  <a:pt x="1618360" y="894080"/>
                </a:lnTo>
                <a:lnTo>
                  <a:pt x="1605788" y="974598"/>
                </a:lnTo>
                <a:lnTo>
                  <a:pt x="1585849" y="1052576"/>
                </a:lnTo>
                <a:lnTo>
                  <a:pt x="1558544" y="1126998"/>
                </a:lnTo>
                <a:lnTo>
                  <a:pt x="1524507" y="1198118"/>
                </a:lnTo>
                <a:lnTo>
                  <a:pt x="1483741" y="1264793"/>
                </a:lnTo>
                <a:lnTo>
                  <a:pt x="1437131" y="1327277"/>
                </a:lnTo>
                <a:lnTo>
                  <a:pt x="1385062" y="1385062"/>
                </a:lnTo>
                <a:lnTo>
                  <a:pt x="1327277" y="1437132"/>
                </a:lnTo>
                <a:lnTo>
                  <a:pt x="1264793" y="1483868"/>
                </a:lnTo>
                <a:lnTo>
                  <a:pt x="1198118" y="1524508"/>
                </a:lnTo>
                <a:lnTo>
                  <a:pt x="1126998" y="1558671"/>
                </a:lnTo>
                <a:lnTo>
                  <a:pt x="1052576" y="1585849"/>
                </a:lnTo>
                <a:lnTo>
                  <a:pt x="974598" y="1605788"/>
                </a:lnTo>
                <a:lnTo>
                  <a:pt x="894079" y="1618361"/>
                </a:lnTo>
                <a:lnTo>
                  <a:pt x="811149" y="1622425"/>
                </a:lnTo>
                <a:lnTo>
                  <a:pt x="728218" y="1618361"/>
                </a:lnTo>
                <a:lnTo>
                  <a:pt x="647826" y="1605788"/>
                </a:lnTo>
                <a:lnTo>
                  <a:pt x="570229" y="1585849"/>
                </a:lnTo>
                <a:lnTo>
                  <a:pt x="495426" y="1558671"/>
                </a:lnTo>
                <a:lnTo>
                  <a:pt x="424688" y="1524508"/>
                </a:lnTo>
                <a:lnTo>
                  <a:pt x="357631" y="1483868"/>
                </a:lnTo>
                <a:lnTo>
                  <a:pt x="295401" y="1437132"/>
                </a:lnTo>
                <a:lnTo>
                  <a:pt x="237744" y="1385062"/>
                </a:lnTo>
                <a:lnTo>
                  <a:pt x="185293" y="1327404"/>
                </a:lnTo>
                <a:lnTo>
                  <a:pt x="138556" y="1264793"/>
                </a:lnTo>
                <a:lnTo>
                  <a:pt x="97917" y="1198118"/>
                </a:lnTo>
                <a:lnTo>
                  <a:pt x="63753" y="1126998"/>
                </a:lnTo>
                <a:lnTo>
                  <a:pt x="36449" y="1052576"/>
                </a:lnTo>
                <a:lnTo>
                  <a:pt x="16637" y="974598"/>
                </a:lnTo>
                <a:lnTo>
                  <a:pt x="4064" y="894080"/>
                </a:lnTo>
                <a:lnTo>
                  <a:pt x="0" y="811149"/>
                </a:lnTo>
                <a:lnTo>
                  <a:pt x="4064" y="728345"/>
                </a:lnTo>
                <a:lnTo>
                  <a:pt x="16637" y="647827"/>
                </a:lnTo>
                <a:lnTo>
                  <a:pt x="36449" y="570230"/>
                </a:lnTo>
                <a:lnTo>
                  <a:pt x="63753" y="495427"/>
                </a:lnTo>
                <a:lnTo>
                  <a:pt x="97917" y="424688"/>
                </a:lnTo>
                <a:lnTo>
                  <a:pt x="138556" y="357632"/>
                </a:lnTo>
                <a:lnTo>
                  <a:pt x="185293" y="295402"/>
                </a:lnTo>
                <a:lnTo>
                  <a:pt x="237744" y="237744"/>
                </a:lnTo>
                <a:lnTo>
                  <a:pt x="295401" y="185293"/>
                </a:lnTo>
                <a:lnTo>
                  <a:pt x="357631" y="138557"/>
                </a:lnTo>
                <a:lnTo>
                  <a:pt x="424688" y="97917"/>
                </a:lnTo>
                <a:lnTo>
                  <a:pt x="495426" y="63754"/>
                </a:lnTo>
                <a:lnTo>
                  <a:pt x="570229" y="36576"/>
                </a:lnTo>
                <a:lnTo>
                  <a:pt x="647826" y="16637"/>
                </a:lnTo>
                <a:lnTo>
                  <a:pt x="728218" y="4064"/>
                </a:lnTo>
                <a:lnTo>
                  <a:pt x="811149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361301" y="3276600"/>
            <a:ext cx="1622425" cy="964946"/>
          </a:xfrm>
          <a:custGeom>
            <a:avLst/>
            <a:gdLst/>
            <a:ahLst/>
            <a:cxnLst/>
            <a:rect l="l" t="t" r="r" b="b"/>
            <a:pathLst>
              <a:path w="1622425" h="1623695">
                <a:moveTo>
                  <a:pt x="811149" y="0"/>
                </a:moveTo>
                <a:lnTo>
                  <a:pt x="894079" y="4063"/>
                </a:lnTo>
                <a:lnTo>
                  <a:pt x="974598" y="16637"/>
                </a:lnTo>
                <a:lnTo>
                  <a:pt x="1052576" y="36575"/>
                </a:lnTo>
                <a:lnTo>
                  <a:pt x="1126998" y="63753"/>
                </a:lnTo>
                <a:lnTo>
                  <a:pt x="1198118" y="97916"/>
                </a:lnTo>
                <a:lnTo>
                  <a:pt x="1264793" y="138557"/>
                </a:lnTo>
                <a:lnTo>
                  <a:pt x="1327277" y="185293"/>
                </a:lnTo>
                <a:lnTo>
                  <a:pt x="1385062" y="237744"/>
                </a:lnTo>
                <a:lnTo>
                  <a:pt x="1437131" y="295528"/>
                </a:lnTo>
                <a:lnTo>
                  <a:pt x="1483868" y="358013"/>
                </a:lnTo>
                <a:lnTo>
                  <a:pt x="1524507" y="425069"/>
                </a:lnTo>
                <a:lnTo>
                  <a:pt x="1558544" y="495808"/>
                </a:lnTo>
                <a:lnTo>
                  <a:pt x="1585849" y="570611"/>
                </a:lnTo>
                <a:lnTo>
                  <a:pt x="1605788" y="648208"/>
                </a:lnTo>
                <a:lnTo>
                  <a:pt x="1618360" y="729107"/>
                </a:lnTo>
                <a:lnTo>
                  <a:pt x="1622425" y="812038"/>
                </a:lnTo>
                <a:lnTo>
                  <a:pt x="1618360" y="894969"/>
                </a:lnTo>
                <a:lnTo>
                  <a:pt x="1605788" y="975360"/>
                </a:lnTo>
                <a:lnTo>
                  <a:pt x="1585849" y="1053465"/>
                </a:lnTo>
                <a:lnTo>
                  <a:pt x="1558544" y="1127760"/>
                </a:lnTo>
                <a:lnTo>
                  <a:pt x="1524507" y="1198880"/>
                </a:lnTo>
                <a:lnTo>
                  <a:pt x="1483741" y="1266063"/>
                </a:lnTo>
                <a:lnTo>
                  <a:pt x="1437131" y="1328166"/>
                </a:lnTo>
                <a:lnTo>
                  <a:pt x="1385062" y="1385824"/>
                </a:lnTo>
                <a:lnTo>
                  <a:pt x="1327277" y="1438275"/>
                </a:lnTo>
                <a:lnTo>
                  <a:pt x="1264793" y="1485011"/>
                </a:lnTo>
                <a:lnTo>
                  <a:pt x="1198118" y="1525651"/>
                </a:lnTo>
                <a:lnTo>
                  <a:pt x="1126998" y="1559814"/>
                </a:lnTo>
                <a:lnTo>
                  <a:pt x="1052576" y="1587119"/>
                </a:lnTo>
                <a:lnTo>
                  <a:pt x="974598" y="1606931"/>
                </a:lnTo>
                <a:lnTo>
                  <a:pt x="894079" y="1619631"/>
                </a:lnTo>
                <a:lnTo>
                  <a:pt x="811149" y="1623695"/>
                </a:lnTo>
                <a:lnTo>
                  <a:pt x="728218" y="1619631"/>
                </a:lnTo>
                <a:lnTo>
                  <a:pt x="647826" y="1606931"/>
                </a:lnTo>
                <a:lnTo>
                  <a:pt x="570229" y="1587119"/>
                </a:lnTo>
                <a:lnTo>
                  <a:pt x="495426" y="1559814"/>
                </a:lnTo>
                <a:lnTo>
                  <a:pt x="424688" y="1525651"/>
                </a:lnTo>
                <a:lnTo>
                  <a:pt x="357631" y="1485011"/>
                </a:lnTo>
                <a:lnTo>
                  <a:pt x="295401" y="1438275"/>
                </a:lnTo>
                <a:lnTo>
                  <a:pt x="237744" y="1385951"/>
                </a:lnTo>
                <a:lnTo>
                  <a:pt x="185293" y="1328166"/>
                </a:lnTo>
                <a:lnTo>
                  <a:pt x="138556" y="1266063"/>
                </a:lnTo>
                <a:lnTo>
                  <a:pt x="97917" y="1198880"/>
                </a:lnTo>
                <a:lnTo>
                  <a:pt x="63753" y="1127760"/>
                </a:lnTo>
                <a:lnTo>
                  <a:pt x="36449" y="1053465"/>
                </a:lnTo>
                <a:lnTo>
                  <a:pt x="16637" y="975360"/>
                </a:lnTo>
                <a:lnTo>
                  <a:pt x="4064" y="894969"/>
                </a:lnTo>
                <a:lnTo>
                  <a:pt x="0" y="812038"/>
                </a:lnTo>
                <a:lnTo>
                  <a:pt x="4064" y="729107"/>
                </a:lnTo>
                <a:lnTo>
                  <a:pt x="16637" y="648208"/>
                </a:lnTo>
                <a:lnTo>
                  <a:pt x="36449" y="570611"/>
                </a:lnTo>
                <a:lnTo>
                  <a:pt x="63753" y="495808"/>
                </a:lnTo>
                <a:lnTo>
                  <a:pt x="97917" y="425069"/>
                </a:lnTo>
                <a:lnTo>
                  <a:pt x="138556" y="358013"/>
                </a:lnTo>
                <a:lnTo>
                  <a:pt x="185293" y="295401"/>
                </a:lnTo>
                <a:lnTo>
                  <a:pt x="237744" y="237744"/>
                </a:lnTo>
                <a:lnTo>
                  <a:pt x="295401" y="185293"/>
                </a:lnTo>
                <a:lnTo>
                  <a:pt x="357631" y="138557"/>
                </a:lnTo>
                <a:lnTo>
                  <a:pt x="424688" y="97916"/>
                </a:lnTo>
                <a:lnTo>
                  <a:pt x="495426" y="63753"/>
                </a:lnTo>
                <a:lnTo>
                  <a:pt x="570229" y="36575"/>
                </a:lnTo>
                <a:lnTo>
                  <a:pt x="647826" y="16637"/>
                </a:lnTo>
                <a:lnTo>
                  <a:pt x="728218" y="4063"/>
                </a:lnTo>
                <a:lnTo>
                  <a:pt x="811149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04800" y="4419600"/>
            <a:ext cx="467995" cy="467995"/>
          </a:xfrm>
          <a:custGeom>
            <a:avLst/>
            <a:gdLst/>
            <a:ahLst/>
            <a:cxnLst/>
            <a:rect l="l" t="t" r="r" b="b"/>
            <a:pathLst>
              <a:path w="467995" h="467995">
                <a:moveTo>
                  <a:pt x="233768" y="0"/>
                </a:moveTo>
                <a:lnTo>
                  <a:pt x="186655" y="4748"/>
                </a:lnTo>
                <a:lnTo>
                  <a:pt x="142774" y="18369"/>
                </a:lnTo>
                <a:lnTo>
                  <a:pt x="103065" y="39922"/>
                </a:lnTo>
                <a:lnTo>
                  <a:pt x="68468" y="68468"/>
                </a:lnTo>
                <a:lnTo>
                  <a:pt x="39923" y="103069"/>
                </a:lnTo>
                <a:lnTo>
                  <a:pt x="18370" y="142785"/>
                </a:lnTo>
                <a:lnTo>
                  <a:pt x="4749" y="186677"/>
                </a:lnTo>
                <a:lnTo>
                  <a:pt x="0" y="233806"/>
                </a:lnTo>
                <a:lnTo>
                  <a:pt x="4749" y="280894"/>
                </a:lnTo>
                <a:lnTo>
                  <a:pt x="18370" y="324754"/>
                </a:lnTo>
                <a:lnTo>
                  <a:pt x="39923" y="364448"/>
                </a:lnTo>
                <a:lnTo>
                  <a:pt x="68468" y="399034"/>
                </a:lnTo>
                <a:lnTo>
                  <a:pt x="103065" y="427571"/>
                </a:lnTo>
                <a:lnTo>
                  <a:pt x="142774" y="449119"/>
                </a:lnTo>
                <a:lnTo>
                  <a:pt x="186655" y="462738"/>
                </a:lnTo>
                <a:lnTo>
                  <a:pt x="233768" y="467487"/>
                </a:lnTo>
                <a:lnTo>
                  <a:pt x="280881" y="462738"/>
                </a:lnTo>
                <a:lnTo>
                  <a:pt x="324762" y="449119"/>
                </a:lnTo>
                <a:lnTo>
                  <a:pt x="364471" y="427571"/>
                </a:lnTo>
                <a:lnTo>
                  <a:pt x="399068" y="399034"/>
                </a:lnTo>
                <a:lnTo>
                  <a:pt x="427614" y="364448"/>
                </a:lnTo>
                <a:lnTo>
                  <a:pt x="449167" y="324754"/>
                </a:lnTo>
                <a:lnTo>
                  <a:pt x="462788" y="280894"/>
                </a:lnTo>
                <a:lnTo>
                  <a:pt x="467537" y="233806"/>
                </a:lnTo>
                <a:lnTo>
                  <a:pt x="462788" y="186677"/>
                </a:lnTo>
                <a:lnTo>
                  <a:pt x="449167" y="142785"/>
                </a:lnTo>
                <a:lnTo>
                  <a:pt x="427614" y="103069"/>
                </a:lnTo>
                <a:lnTo>
                  <a:pt x="399068" y="68468"/>
                </a:lnTo>
                <a:lnTo>
                  <a:pt x="364471" y="39922"/>
                </a:lnTo>
                <a:lnTo>
                  <a:pt x="324762" y="18369"/>
                </a:lnTo>
                <a:lnTo>
                  <a:pt x="280881" y="4748"/>
                </a:lnTo>
                <a:lnTo>
                  <a:pt x="233768" y="0"/>
                </a:lnTo>
                <a:close/>
              </a:path>
            </a:pathLst>
          </a:custGeom>
          <a:solidFill>
            <a:srgbClr val="F3AE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97744" y="4507147"/>
            <a:ext cx="282105" cy="2821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0" y="0"/>
            <a:ext cx="8382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Рисунок 43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22</a:t>
            </a:r>
            <a:endParaRPr lang="ru-RU" dirty="0"/>
          </a:p>
        </p:txBody>
      </p:sp>
      <p:pic>
        <p:nvPicPr>
          <p:cNvPr id="3074" name="Picture 2" descr="Z:\Гаращенко Анастасия\для отчёта\спорт\IMG_01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2133600"/>
            <a:ext cx="2133600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\\Server\фото\ДАЧНОЕ АРХИВ ФОТО\2017\IV КВАРТАЛ\ФОТО Волейбольная команда 2017\_Jwq3PyH-U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312894"/>
            <a:ext cx="2057400" cy="1600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Z:\Гаращенко Анастасия\для отчёта\спорт\IMG_868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5000" y="813547"/>
            <a:ext cx="19812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Z:\Гаращенко Анастасия\для отчёта\спорт\IMG_292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" y="762000"/>
            <a:ext cx="19812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:p14="http://schemas.microsoft.com/office/powerpoint/2010/main" val="3242398082"/>
              </p:ext>
            </p:extLst>
          </p:nvPr>
        </p:nvGraphicFramePr>
        <p:xfrm>
          <a:off x="3657600" y="2590800"/>
          <a:ext cx="5334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0037" y="119056"/>
            <a:ext cx="6559550" cy="56070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524510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СРЕДСТВА МАССОВОЙ</a:t>
            </a:r>
            <a:r>
              <a:rPr sz="1800" b="1" spc="-8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ИНФОРМАЦИИ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8600" y="1981200"/>
            <a:ext cx="3168650" cy="1039387"/>
          </a:xfrm>
          <a:prstGeom prst="rect">
            <a:avLst/>
          </a:prstGeom>
          <a:ln w="25400">
            <a:solidFill>
              <a:srgbClr val="5C6E7D"/>
            </a:solidFill>
          </a:ln>
        </p:spPr>
        <p:txBody>
          <a:bodyPr vert="horz" wrap="square" lIns="0" tIns="114935" rIns="0" bIns="0" rtlCol="0">
            <a:spAutoFit/>
          </a:bodyPr>
          <a:lstStyle/>
          <a:p>
            <a:pPr marL="235585">
              <a:lnSpc>
                <a:spcPct val="100000"/>
              </a:lnSpc>
              <a:spcBef>
                <a:spcPts val="905"/>
              </a:spcBef>
            </a:pPr>
            <a:r>
              <a:rPr sz="1200" spc="-5" dirty="0">
                <a:latin typeface="Century Gothic"/>
                <a:cs typeface="Century Gothic"/>
              </a:rPr>
              <a:t>Получение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социально-значимой</a:t>
            </a:r>
            <a:endParaRPr sz="1200" dirty="0">
              <a:latin typeface="Century Gothic"/>
              <a:cs typeface="Century Gothic"/>
            </a:endParaRPr>
          </a:p>
          <a:p>
            <a:pPr marL="235585" marR="56388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информации </a:t>
            </a:r>
            <a:r>
              <a:rPr sz="1200" dirty="0">
                <a:latin typeface="Century Gothic"/>
                <a:cs typeface="Century Gothic"/>
              </a:rPr>
              <a:t>о </a:t>
            </a:r>
            <a:r>
              <a:rPr sz="1200" spc="-5" dirty="0" err="1">
                <a:latin typeface="Century Gothic"/>
                <a:cs typeface="Century Gothic"/>
              </a:rPr>
              <a:t>деятельности</a:t>
            </a:r>
            <a:r>
              <a:rPr sz="1200" spc="-5" dirty="0">
                <a:latin typeface="Century Gothic"/>
                <a:cs typeface="Century Gothic"/>
              </a:rPr>
              <a:t>  </a:t>
            </a:r>
            <a:r>
              <a:rPr sz="1200" spc="-5" dirty="0" smtClean="0">
                <a:latin typeface="Century Gothic"/>
                <a:cs typeface="Century Gothic"/>
              </a:rPr>
              <a:t>Г</a:t>
            </a:r>
            <a:r>
              <a:rPr lang="ru-RU" sz="1200" spc="-5" dirty="0" smtClean="0">
                <a:latin typeface="Century Gothic"/>
                <a:cs typeface="Century Gothic"/>
              </a:rPr>
              <a:t>лавы</a:t>
            </a:r>
            <a:r>
              <a:rPr sz="1200" spc="-5" dirty="0" smtClean="0">
                <a:latin typeface="Century Gothic"/>
                <a:cs typeface="Century Gothic"/>
              </a:rPr>
              <a:t>, </a:t>
            </a:r>
            <a:r>
              <a:rPr lang="ru-RU" sz="1200" spc="-5" dirty="0" smtClean="0">
                <a:latin typeface="Century Gothic"/>
                <a:cs typeface="Century Gothic"/>
              </a:rPr>
              <a:t>Муниципального Совета</a:t>
            </a:r>
            <a:r>
              <a:rPr sz="1200" spc="-5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и  </a:t>
            </a:r>
            <a:r>
              <a:rPr lang="ru-RU" sz="1200" dirty="0" smtClean="0">
                <a:latin typeface="Century Gothic"/>
                <a:cs typeface="Century Gothic"/>
              </a:rPr>
              <a:t>Местной Администрации МО Дачное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4400" y="1295400"/>
            <a:ext cx="290703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dirty="0" smtClean="0">
                <a:latin typeface="Century Gothic"/>
                <a:cs typeface="Century Gothic"/>
              </a:rPr>
              <a:t>Периодическая печать и издательства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7200" y="1295400"/>
            <a:ext cx="380238" cy="380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Прямоугольник 31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23</a:t>
            </a:r>
            <a:endParaRPr lang="ru-RU" dirty="0"/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1571660393"/>
              </p:ext>
            </p:extLst>
          </p:nvPr>
        </p:nvGraphicFramePr>
        <p:xfrm>
          <a:off x="3505200" y="304800"/>
          <a:ext cx="51435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3" name="Picture 1" descr="C:\Users\532B~1\AppData\Local\Temp\Rar$DI00.573\DSC_059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3886200"/>
            <a:ext cx="2895600" cy="2438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532B~1\AppData\Local\Temp\Rar$DI16.003\DSC_059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1000" y="3962400"/>
            <a:ext cx="2971800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757" y="521334"/>
            <a:ext cx="6336665" cy="6336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6D5D7">
              <a:alpha val="8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0037" y="228600"/>
            <a:ext cx="4932045" cy="557204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524510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ПОЛЕЗНЫЕ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ССЫЛКИ В СЕТИ</a:t>
            </a:r>
            <a:r>
              <a:rPr sz="1800" b="1" spc="-12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«ИНТЕРНЕТ»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8670" y="1295400"/>
            <a:ext cx="6475095" cy="4876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dirty="0" smtClean="0">
                <a:latin typeface="Century Gothic"/>
                <a:cs typeface="Century Gothic"/>
              </a:rPr>
              <a:t>МУНИЦИПАЛЬНОЕ ОБРАЗОВАНИЕ МУНИЦИПАЛЬНЫЙ ОКРУГ ДАЧНОЕ</a:t>
            </a:r>
            <a:endParaRPr sz="2000" b="1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3"/>
              </a:rPr>
              <a:t>www.</a:t>
            </a:r>
            <a:r>
              <a:rPr lang="en-US"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3"/>
              </a:rPr>
              <a:t>dachnoe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3"/>
              </a:rPr>
              <a:t>.ru</a:t>
            </a: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sz="2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393939"/>
                </a:solidFill>
                <a:latin typeface="Century Gothic"/>
                <a:cs typeface="Century Gothic"/>
              </a:rPr>
              <a:t>МИНИСТЕРСТВО ФИНАНСОВ</a:t>
            </a:r>
            <a:r>
              <a:rPr sz="2000" b="1" spc="-90" dirty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393939"/>
                </a:solidFill>
                <a:latin typeface="Century Gothic"/>
                <a:cs typeface="Century Gothic"/>
              </a:rPr>
              <a:t>РОССИЙСКОЙ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393939"/>
                </a:solidFill>
                <a:latin typeface="Century Gothic"/>
                <a:cs typeface="Century Gothic"/>
              </a:rPr>
              <a:t>ФЕДЕРАЦИИ</a:t>
            </a:r>
            <a:r>
              <a:rPr sz="2000" b="1" spc="-40" dirty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4"/>
              </a:rPr>
              <a:t>www.minfin.ru</a:t>
            </a:r>
            <a:r>
              <a:rPr sz="2000" b="1" dirty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sz="2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393939"/>
                </a:solidFill>
                <a:latin typeface="Century Gothic"/>
                <a:cs typeface="Century Gothic"/>
              </a:rPr>
              <a:t>ПРАВИТЕЛЬСТВО </a:t>
            </a:r>
            <a:r>
              <a:rPr lang="ru-RU" sz="2000" b="1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САНКТ-ПЕТЕРБУРГА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spc="-5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5"/>
              </a:rPr>
              <a:t>www.</a:t>
            </a:r>
            <a:r>
              <a:rPr lang="en-US" sz="2000" b="1" u="heavy" spc="-5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5"/>
              </a:rPr>
              <a:t>gov.spb.</a:t>
            </a:r>
            <a:r>
              <a:rPr sz="2000" b="1" u="heavy" spc="-5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5"/>
              </a:rPr>
              <a:t>ru</a:t>
            </a:r>
            <a:r>
              <a:rPr sz="2000" b="1" spc="-5" dirty="0" smtClean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lang="ru-RU" sz="2000" b="1" spc="-5" dirty="0" smtClean="0">
              <a:solidFill>
                <a:srgbClr val="2D373E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lang="ru-RU" sz="2000" b="1" spc="-5" dirty="0" smtClean="0">
              <a:solidFill>
                <a:srgbClr val="2D373E"/>
              </a:solidFill>
              <a:latin typeface="Century Gothic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ru-RU" sz="2000" b="1" spc="-5" dirty="0" smtClean="0">
                <a:solidFill>
                  <a:srgbClr val="2D373E"/>
                </a:solidFill>
                <a:latin typeface="Century Gothic"/>
                <a:cs typeface="Times New Roman"/>
              </a:rPr>
              <a:t>КОМИТЕТ ФИНАНСОВ САНКТ-ПЕТЕРБУРГА</a:t>
            </a:r>
          </a:p>
          <a:p>
            <a:pPr marL="12700">
              <a:lnSpc>
                <a:spcPct val="100000"/>
              </a:lnSpc>
            </a:pPr>
            <a:r>
              <a:rPr lang="ru-RU" sz="2000" b="1" spc="-5" dirty="0" smtClean="0">
                <a:solidFill>
                  <a:srgbClr val="2D373E"/>
                </a:solidFill>
                <a:latin typeface="Century Gothic"/>
                <a:cs typeface="Times New Roman"/>
              </a:rPr>
              <a:t>(</a:t>
            </a:r>
            <a:r>
              <a:rPr lang="en-US" sz="2000" b="1" u="heavy" spc="-5" dirty="0">
                <a:solidFill>
                  <a:schemeClr val="tx2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www.fincom.gov.spb.ru</a:t>
            </a:r>
            <a:r>
              <a:rPr lang="en-US" sz="2000" b="1" spc="-5" dirty="0" smtClean="0">
                <a:solidFill>
                  <a:srgbClr val="2D373E"/>
                </a:solidFill>
                <a:latin typeface="Century Gothic"/>
                <a:cs typeface="Times New Roman"/>
              </a:rPr>
              <a:t>)</a:t>
            </a:r>
            <a:endParaRPr lang="ru-RU" sz="2000" b="1" spc="-5" dirty="0" smtClean="0">
              <a:solidFill>
                <a:srgbClr val="2D373E"/>
              </a:solidFill>
              <a:latin typeface="Century Gothic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sz="2700" dirty="0">
              <a:latin typeface="Times New Roman"/>
              <a:cs typeface="Times New Roman"/>
            </a:endParaRPr>
          </a:p>
          <a:p>
            <a:pPr marL="12700" marR="394335">
              <a:lnSpc>
                <a:spcPct val="100000"/>
              </a:lnSpc>
            </a:pPr>
            <a:r>
              <a:rPr sz="2000" b="1" dirty="0">
                <a:solidFill>
                  <a:srgbClr val="393939"/>
                </a:solidFill>
                <a:latin typeface="Century Gothic"/>
                <a:cs typeface="Century Gothic"/>
              </a:rPr>
              <a:t>«БЮДЖЕТ ДЛЯ ГРАЖДАН» </a:t>
            </a:r>
            <a:r>
              <a:rPr lang="ru-RU" sz="2000" b="1" dirty="0" smtClean="0">
                <a:solidFill>
                  <a:srgbClr val="393939"/>
                </a:solidFill>
                <a:latin typeface="Century Gothic"/>
                <a:cs typeface="Century Gothic"/>
              </a:rPr>
              <a:t>МО ДАЧНОЕ</a:t>
            </a:r>
            <a:r>
              <a:rPr sz="2000" b="1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  </a:t>
            </a: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6"/>
              </a:rPr>
              <a:t>www.</a:t>
            </a:r>
            <a:r>
              <a:rPr lang="en-US"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6"/>
              </a:rPr>
              <a:t>dachnoe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6"/>
              </a:rPr>
              <a:t>.ru</a:t>
            </a:r>
            <a:r>
              <a:rPr sz="2000" b="1" spc="-5" dirty="0" smtClean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66800" y="3352800"/>
            <a:ext cx="794893" cy="8158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6800" y="2438400"/>
            <a:ext cx="792086" cy="7920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60185" y="1320749"/>
            <a:ext cx="794219" cy="8382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8200" y="5257800"/>
            <a:ext cx="1183754" cy="11902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 descr="МО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24</a:t>
            </a:r>
            <a:endParaRPr lang="ru-RU" dirty="0"/>
          </a:p>
        </p:txBody>
      </p:sp>
      <p:sp>
        <p:nvSpPr>
          <p:cNvPr id="13" name="object 7"/>
          <p:cNvSpPr/>
          <p:nvPr/>
        </p:nvSpPr>
        <p:spPr>
          <a:xfrm>
            <a:off x="1066800" y="4343400"/>
            <a:ext cx="794893" cy="8158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Z:\Гаращенко Анастасия\для отчёта\Последняя-прозрачн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0" y="381001"/>
            <a:ext cx="457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СПАСИБО ЗА ВНИМАНИЕ!</a:t>
            </a:r>
            <a:b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2438400"/>
            <a:ext cx="8229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40335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solidFill>
                  <a:srgbClr val="FFFFFF"/>
                </a:solidFill>
              </a:rPr>
              <a:t>Контактная информация Муниципального образования Муниципальный округ Дачное:</a:t>
            </a:r>
            <a:endParaRPr lang="ru-RU" sz="2400" b="1" dirty="0" smtClean="0"/>
          </a:p>
          <a:p>
            <a:pPr marL="12700">
              <a:lnSpc>
                <a:spcPct val="100000"/>
              </a:lnSpc>
            </a:pPr>
            <a:r>
              <a:rPr lang="ru-RU" sz="2400" b="1" dirty="0" smtClean="0">
                <a:solidFill>
                  <a:srgbClr val="FFFFFF"/>
                </a:solidFill>
              </a:rPr>
              <a:t>Адрес: 198255</a:t>
            </a:r>
            <a:r>
              <a:rPr lang="ru-RU" sz="2400" b="1" spc="-5" dirty="0" smtClean="0">
                <a:solidFill>
                  <a:srgbClr val="FFFFFF"/>
                </a:solidFill>
              </a:rPr>
              <a:t>, </a:t>
            </a:r>
            <a:r>
              <a:rPr lang="ru-RU" sz="2400" b="1" dirty="0" smtClean="0">
                <a:solidFill>
                  <a:srgbClr val="FFFFFF"/>
                </a:solidFill>
              </a:rPr>
              <a:t>г. Санкт-Петербург</a:t>
            </a:r>
            <a:r>
              <a:rPr lang="ru-RU" sz="2400" b="1" spc="-5" dirty="0" smtClean="0">
                <a:solidFill>
                  <a:srgbClr val="FFFFFF"/>
                </a:solidFill>
              </a:rPr>
              <a:t>, пр. Ветеранов, </a:t>
            </a:r>
            <a:r>
              <a:rPr lang="ru-RU" sz="2400" b="1" dirty="0" smtClean="0">
                <a:solidFill>
                  <a:srgbClr val="FFFFFF"/>
                </a:solidFill>
              </a:rPr>
              <a:t>д. </a:t>
            </a:r>
            <a:r>
              <a:rPr lang="ru-RU" sz="2400" b="1" spc="-5" dirty="0" smtClean="0">
                <a:solidFill>
                  <a:srgbClr val="FFFFFF"/>
                </a:solidFill>
              </a:rPr>
              <a:t>69</a:t>
            </a:r>
            <a:endParaRPr lang="ru-RU" sz="2400" b="1" dirty="0" smtClean="0"/>
          </a:p>
          <a:p>
            <a:pPr marL="12700">
              <a:lnSpc>
                <a:spcPct val="100000"/>
              </a:lnSpc>
            </a:pPr>
            <a:endParaRPr lang="ru-RU" sz="2400" dirty="0" smtClean="0"/>
          </a:p>
          <a:p>
            <a:pPr marL="12700">
              <a:lnSpc>
                <a:spcPct val="100000"/>
              </a:lnSpc>
            </a:pPr>
            <a:r>
              <a:rPr lang="ru-RU" sz="2400" b="1" spc="-5" dirty="0" smtClean="0">
                <a:solidFill>
                  <a:srgbClr val="FFFFFF"/>
                </a:solidFill>
              </a:rPr>
              <a:t>тел. </a:t>
            </a:r>
            <a:r>
              <a:rPr lang="ru-RU" sz="2400" b="1" dirty="0" smtClean="0">
                <a:solidFill>
                  <a:srgbClr val="FFFFFF"/>
                </a:solidFill>
              </a:rPr>
              <a:t>(812</a:t>
            </a:r>
            <a:r>
              <a:rPr lang="ru-RU" sz="2400" b="1" smtClean="0">
                <a:solidFill>
                  <a:srgbClr val="FFFFFF"/>
                </a:solidFill>
              </a:rPr>
              <a:t>) 752</a:t>
            </a:r>
            <a:r>
              <a:rPr lang="ru-RU" sz="2400" b="1" spc="-5" smtClean="0">
                <a:solidFill>
                  <a:srgbClr val="FFFFFF"/>
                </a:solidFill>
              </a:rPr>
              <a:t>-94-19, </a:t>
            </a:r>
            <a:r>
              <a:rPr lang="ru-RU" sz="2400" b="1" smtClean="0">
                <a:solidFill>
                  <a:srgbClr val="FFFFFF"/>
                </a:solidFill>
              </a:rPr>
              <a:t>факс (812)</a:t>
            </a:r>
            <a:r>
              <a:rPr lang="ru-RU" sz="2400" b="1" spc="-5" smtClean="0">
                <a:solidFill>
                  <a:srgbClr val="FFFFFF"/>
                </a:solidFill>
              </a:rPr>
              <a:t> 752-94-19</a:t>
            </a:r>
            <a:r>
              <a:rPr lang="ru-RU" sz="2400" b="1" spc="-5" dirty="0" smtClean="0">
                <a:solidFill>
                  <a:srgbClr val="FFFFFF"/>
                </a:solidFill>
              </a:rPr>
              <a:t>,</a:t>
            </a:r>
            <a:endParaRPr lang="ru-RU" sz="2400" b="1" dirty="0" smtClean="0"/>
          </a:p>
          <a:p>
            <a:pPr marL="12700" marR="3388995">
              <a:lnSpc>
                <a:spcPct val="100000"/>
              </a:lnSpc>
            </a:pPr>
            <a:r>
              <a:rPr lang="ru-RU" sz="2400" b="1" spc="-5" dirty="0" err="1" smtClean="0">
                <a:solidFill>
                  <a:srgbClr val="FFFFFF"/>
                </a:solidFill>
              </a:rPr>
              <a:t>Е-mail</a:t>
            </a:r>
            <a:r>
              <a:rPr lang="ru-RU" sz="2400" b="1" spc="-5" dirty="0" smtClean="0">
                <a:solidFill>
                  <a:srgbClr val="FFFFFF"/>
                </a:solidFill>
              </a:rPr>
              <a:t>: </a:t>
            </a:r>
            <a:r>
              <a:rPr lang="en-US" sz="2400" b="1" dirty="0" smtClean="0">
                <a:solidFill>
                  <a:srgbClr val="FFFFFF"/>
                </a:solidFill>
                <a:hlinkClick r:id="rId3"/>
              </a:rPr>
              <a:t>mo_dachnoe27@mail.</a:t>
            </a:r>
            <a:r>
              <a:rPr lang="ru-RU" sz="2400" b="1" dirty="0" err="1" smtClean="0">
                <a:solidFill>
                  <a:srgbClr val="FFFFFF"/>
                </a:solidFill>
                <a:hlinkClick r:id="rId3"/>
              </a:rPr>
              <a:t>ru</a:t>
            </a:r>
            <a:r>
              <a:rPr lang="ru-RU" sz="2400" b="1" dirty="0" smtClean="0">
                <a:solidFill>
                  <a:srgbClr val="FFFFFF"/>
                </a:solidFill>
                <a:hlinkClick r:id="rId3"/>
              </a:rPr>
              <a:t>, </a:t>
            </a:r>
            <a:endParaRPr lang="ru-RU" sz="2400" b="1" dirty="0" smtClean="0">
              <a:solidFill>
                <a:srgbClr val="FFFFFF"/>
              </a:solidFill>
            </a:endParaRPr>
          </a:p>
          <a:p>
            <a:pPr marL="12700" marR="3388995">
              <a:lnSpc>
                <a:spcPct val="100000"/>
              </a:lnSpc>
            </a:pPr>
            <a:r>
              <a:rPr lang="ru-RU" sz="2400" b="1" dirty="0" smtClean="0">
                <a:solidFill>
                  <a:srgbClr val="FFFFFF"/>
                </a:solidFill>
              </a:rPr>
              <a:t> </a:t>
            </a:r>
            <a:r>
              <a:rPr lang="ru-RU" sz="2400" b="1" spc="-5" dirty="0" smtClean="0">
                <a:solidFill>
                  <a:srgbClr val="FFFFFF"/>
                </a:solidFill>
              </a:rPr>
              <a:t>Интернет-сайт:</a:t>
            </a:r>
            <a:r>
              <a:rPr lang="ru-RU" sz="2400" b="1" spc="-40" dirty="0" smtClean="0">
                <a:solidFill>
                  <a:srgbClr val="FFFFFF"/>
                </a:solidFill>
              </a:rPr>
              <a:t> </a:t>
            </a:r>
            <a:r>
              <a:rPr lang="ru-RU" sz="2400" b="1" spc="-5" dirty="0" err="1" smtClean="0">
                <a:solidFill>
                  <a:srgbClr val="FFFFFF"/>
                </a:solidFill>
                <a:hlinkClick r:id="rId4"/>
              </a:rPr>
              <a:t>www</a:t>
            </a:r>
            <a:r>
              <a:rPr lang="ru-RU" sz="2400" b="1" spc="-5" dirty="0" smtClean="0">
                <a:solidFill>
                  <a:srgbClr val="FFFFFF"/>
                </a:solidFill>
                <a:hlinkClick r:id="rId4"/>
              </a:rPr>
              <a:t>.</a:t>
            </a:r>
            <a:r>
              <a:rPr lang="en-US" sz="2400" b="1" spc="-5" dirty="0" err="1" smtClean="0">
                <a:solidFill>
                  <a:srgbClr val="FFFFFF"/>
                </a:solidFill>
                <a:hlinkClick r:id="rId4"/>
              </a:rPr>
              <a:t>dachnoe</a:t>
            </a:r>
            <a:r>
              <a:rPr lang="ru-RU" sz="2400" b="1" spc="-5" dirty="0" smtClean="0">
                <a:solidFill>
                  <a:srgbClr val="FFFFFF"/>
                </a:solidFill>
                <a:hlinkClick r:id="rId4"/>
              </a:rPr>
              <a:t>.</a:t>
            </a:r>
            <a:r>
              <a:rPr lang="ru-RU" sz="2400" b="1" spc="-5" dirty="0" err="1" smtClean="0">
                <a:solidFill>
                  <a:srgbClr val="FFFFFF"/>
                </a:solidFill>
                <a:hlinkClick r:id="rId4"/>
              </a:rPr>
              <a:t>ru</a:t>
            </a:r>
            <a:endParaRPr lang="ru-RU" sz="2400" b="1" dirty="0" smtClean="0"/>
          </a:p>
        </p:txBody>
      </p:sp>
      <p:pic>
        <p:nvPicPr>
          <p:cNvPr id="6" name="Рисунок 5" descr="Dahnoe_11_small[1]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" y="304800"/>
            <a:ext cx="762000" cy="9252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5512</TotalTime>
  <Words>2594</Words>
  <Application>Microsoft Office PowerPoint</Application>
  <PresentationFormat>Экран (4:3)</PresentationFormat>
  <Paragraphs>525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Calibri</vt:lpstr>
      <vt:lpstr>Century Gothic</vt:lpstr>
      <vt:lpstr>Times New Roman</vt:lpstr>
      <vt:lpstr>Wingdings</vt:lpstr>
      <vt:lpstr>Office Theme</vt:lpstr>
      <vt:lpstr>Местная Администрация Муниципального образования города федерального значения Санкт-Петербурга Муниципальный округ Дачное</vt:lpstr>
      <vt:lpstr>СОДЕРЖАНИЕ</vt:lpstr>
      <vt:lpstr>ПАСПОРТ ОКРУГА</vt:lpstr>
      <vt:lpstr> ИСТОРИЯ ОКРУГА</vt:lpstr>
      <vt:lpstr>Презентация PowerPoint</vt:lpstr>
      <vt:lpstr>Презентация PowerPoint</vt:lpstr>
      <vt:lpstr>Презентация PowerPoint</vt:lpstr>
      <vt:lpstr>Презентация PowerPoint</vt:lpstr>
      <vt:lpstr>СОСТАВЛЕНИЕ ПРОЕКТА БЮДЖЕТА МО ДАЧНОЕ ОСНОВЫВАЕТСЯ НА :</vt:lpstr>
      <vt:lpstr>ОСНОВНЫЕ ХАРАКТЕРИСТИКИ БЮДЖЕТА МО ДАЧНОЕ, ТЫС. РУБЛЕЙ</vt:lpstr>
      <vt:lpstr>ДОХОДЫ</vt:lpstr>
      <vt:lpstr>ОБЪЕМ И СТРУКТУРА ДОХОДОВ МО ДАЧНОЕ</vt:lpstr>
      <vt:lpstr>ОБЪЕМ И СТРУКТУРА НАЛОГОВЫХ И НЕНАЛОГОВЫХ ДОХОДОВ</vt:lpstr>
      <vt:lpstr>ОБЪЕМ И СТРУКТУРА БЕЗВОЗМЕЗДНЫХ ПОСТУПЛЕНИЙ</vt:lpstr>
      <vt:lpstr>РАСХОДЫ</vt:lpstr>
      <vt:lpstr>РАСХОДЫ БЮДЖЕТА МО ДАЧНОЕ ПО РАЗДЕЛАМ БЮДЖЕТНОЙ</vt:lpstr>
      <vt:lpstr>РАСХОДЫ НА ОБЩЕГОСУДАРСТВЕННЫЕ ВОПРОСЫ</vt:lpstr>
      <vt:lpstr>Презентация PowerPoint</vt:lpstr>
      <vt:lpstr>Презентация PowerPoint</vt:lpstr>
      <vt:lpstr>РАСХОДЫ НА ЖИЛИЩНО-КОММУНАЛЬНОЕ ХОЗЯЙСТВО</vt:lpstr>
      <vt:lpstr>РАСХОДЫ НА ОБРАЗОВАНИЕ</vt:lpstr>
      <vt:lpstr>22 344,0 тыс. рублей</vt:lpstr>
      <vt:lpstr>Презентация PowerPoint</vt:lpstr>
      <vt:lpstr>РАСХОДЫ НА ФИЗИЧЕСКУЮ КУЛЬТУРУ И СПОРТ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Колюбина Ирина Николаевна</cp:lastModifiedBy>
  <cp:revision>469</cp:revision>
  <dcterms:created xsi:type="dcterms:W3CDTF">2017-12-20T11:22:07Z</dcterms:created>
  <dcterms:modified xsi:type="dcterms:W3CDTF">2025-01-28T12:30:16Z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2017-10-04T00:00:00Z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2017-12-20T00:00:00Z</vt:filetime>
  </property>
  <property fmtid="{D5CDD505-2E9C-101B-9397-08002B2CF9AE}" pid="5" name="_MarkAsFinal">
    <vt:bool>true</vt:bool>
  </property>
</Properties>
</file>