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notesSlides/notesSlide5.xml" ContentType="application/vnd.openxmlformats-officedocument.presentationml.notesSlide+xml"/>
  <Override PartName="/ppt/notesSlides/_rels/notesSlide5.xml.rels" ContentType="application/vnd.openxmlformats-package.relationships+xml"/>
  <Override PartName="/ppt/notesSlides/_rels/notesSlide23.xml.rels" ContentType="application/vnd.openxmlformats-package.relationships+xml"/>
  <Override PartName="/ppt/notesSlides/notesSlide23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media/image7.jpeg" ContentType="image/jpeg"/>
  <Override PartName="/ppt/media/image59.jpeg" ContentType="image/jpeg"/>
  <Override PartName="/ppt/media/image31.png" ContentType="image/png"/>
  <Override PartName="/ppt/media/image1.png" ContentType="image/png"/>
  <Override PartName="/ppt/media/image58.png" ContentType="image/png"/>
  <Override PartName="/ppt/media/image2.png" ContentType="image/png"/>
  <Override PartName="/ppt/media/image56.jpeg" ContentType="image/jpeg"/>
  <Override PartName="/ppt/media/image9.jpeg" ContentType="image/jpeg"/>
  <Override PartName="/ppt/media/image17.jpeg" ContentType="image/jpeg"/>
  <Override PartName="/ppt/media/image3.png" ContentType="image/png"/>
  <Override PartName="/ppt/media/image45.jpeg" ContentType="image/jpeg"/>
  <Override PartName="/ppt/media/image70.png" ContentType="image/png"/>
  <Override PartName="/ppt/media/image4.png" ContentType="image/png"/>
  <Override PartName="/ppt/media/image5.jpeg" ContentType="image/jpeg"/>
  <Override PartName="/ppt/media/image57.jpeg" ContentType="image/jpeg"/>
  <Override PartName="/ppt/media/image11.png" ContentType="image/png"/>
  <Override PartName="/ppt/media/image72.png" ContentType="image/png"/>
  <Override PartName="/ppt/media/image6.png" ContentType="image/png"/>
  <Override PartName="/ppt/media/image23.jpeg" ContentType="image/jpeg"/>
  <Override PartName="/ppt/media/image74.png" ContentType="image/png"/>
  <Override PartName="/ppt/media/image8.png" ContentType="image/png"/>
  <Override PartName="/ppt/media/image10.jpeg" ContentType="image/jpeg"/>
  <Override PartName="/ppt/media/image101.jpeg" ContentType="image/jpeg"/>
  <Override PartName="/ppt/media/image76.png" ContentType="image/png"/>
  <Override PartName="/ppt/media/image12.jpeg" ContentType="image/jpeg"/>
  <Override PartName="/ppt/media/image80.jpeg" ContentType="image/jpeg"/>
  <Override PartName="/ppt/media/image19.png" ContentType="image/png"/>
  <Override PartName="/ppt/media/image86.png" ContentType="image/png"/>
  <Override PartName="/ppt/media/image13.jpeg" ContentType="image/jpeg"/>
  <Override PartName="/ppt/media/image96.png" ContentType="image/png"/>
  <Override PartName="/ppt/media/image14.jpeg" ContentType="image/jpeg"/>
  <Override PartName="/ppt/media/image15.png" ContentType="image/png"/>
  <Override PartName="/ppt/media/image35.jpeg" ContentType="image/jpeg"/>
  <Override PartName="/ppt/media/image49.png" ContentType="image/png"/>
  <Override PartName="/ppt/media/image16.jpeg" ContentType="image/jpeg"/>
  <Override PartName="/ppt/media/image18.png" ContentType="image/png"/>
  <Override PartName="/ppt/media/image20.jpeg" ContentType="image/jpeg"/>
  <Override PartName="/ppt/media/image21.jpeg" ContentType="image/jpeg"/>
  <Override PartName="/ppt/media/image22.png" ContentType="image/png"/>
  <Override PartName="/ppt/media/image24.jpeg" ContentType="image/jpeg"/>
  <Override PartName="/ppt/media/image25.png" ContentType="image/png"/>
  <Override PartName="/ppt/media/image36.jpeg" ContentType="image/jpeg"/>
  <Override PartName="/ppt/media/image37.png" ContentType="image/png"/>
  <Override PartName="/ppt/media/image26.jpeg" ContentType="image/jpeg"/>
  <Override PartName="/ppt/media/image27.jpeg" ContentType="image/jpeg"/>
  <Override PartName="/ppt/media/image53.jpeg" ContentType="image/jpeg"/>
  <Override PartName="/ppt/media/image100.png" ContentType="image/png"/>
  <Override PartName="/ppt/media/image28.png" ContentType="image/png"/>
  <Override PartName="/ppt/media/image29.jpeg" ContentType="image/jpeg"/>
  <Override PartName="/ppt/media/image30.jpeg" ContentType="image/jpeg"/>
  <Override PartName="/ppt/media/image52.png" ContentType="image/png"/>
  <Override PartName="/ppt/media/image32.jpeg" ContentType="image/jpeg"/>
  <Override PartName="/ppt/media/image62.png" ContentType="image/png"/>
  <Override PartName="/ppt/media/image33.jpeg" ContentType="image/jpeg"/>
  <Override PartName="/ppt/media/image34.png" ContentType="image/png"/>
  <Override PartName="/ppt/media/image38.jpeg" ContentType="image/jpeg"/>
  <Override PartName="/ppt/media/image39.png" ContentType="image/png"/>
  <Override PartName="/ppt/media/image40.jpeg" ContentType="image/jpeg"/>
  <Override PartName="/ppt/media/image41.jpeg" ContentType="image/jpeg"/>
  <Override PartName="/ppt/media/image42.jpeg" ContentType="image/jpeg"/>
  <Override PartName="/ppt/media/image43.png" ContentType="image/png"/>
  <Override PartName="/ppt/media/image44.jpeg" ContentType="image/jpeg"/>
  <Override PartName="/ppt/media/image46.png" ContentType="image/png"/>
  <Override PartName="/ppt/media/image47.jpeg" ContentType="image/jpeg"/>
  <Override PartName="/ppt/media/image48.jpeg" ContentType="image/jpeg"/>
  <Override PartName="/ppt/media/image65.png" ContentType="image/png"/>
  <Override PartName="/ppt/media/image50.jpeg" ContentType="image/jpeg"/>
  <Override PartName="/ppt/media/image51.jpeg" ContentType="image/jpeg"/>
  <Override PartName="/ppt/media/image54.jpeg" ContentType="image/jpeg"/>
  <Override PartName="/ppt/media/image55.png" ContentType="image/png"/>
  <Override PartName="/ppt/media/image60.jpeg" ContentType="image/jpeg"/>
  <Override PartName="/ppt/media/image61.png" ContentType="image/png"/>
  <Override PartName="/ppt/media/image63.jpeg" ContentType="image/jpeg"/>
  <Override PartName="/ppt/media/image64.jpeg" ContentType="image/jpeg"/>
  <Override PartName="/ppt/media/image66.jpeg" ContentType="image/jpeg"/>
  <Override PartName="/ppt/media/image67.png" ContentType="image/png"/>
  <Override PartName="/ppt/media/image87.gif" ContentType="image/gif"/>
  <Override PartName="/ppt/media/image68.jpeg" ContentType="image/jpeg"/>
  <Override PartName="/ppt/media/image69.png" ContentType="image/png"/>
  <Override PartName="/ppt/media/image71.jpeg" ContentType="image/jpeg"/>
  <Override PartName="/ppt/media/image73.jpeg" ContentType="image/jpeg"/>
  <Override PartName="/ppt/media/image75.jpeg" ContentType="image/jpeg"/>
  <Override PartName="/ppt/media/image77.jpeg" ContentType="image/jpeg"/>
  <Override PartName="/ppt/media/image78.png" ContentType="image/png"/>
  <Override PartName="/ppt/media/image79.png" ContentType="image/png"/>
  <Override PartName="/ppt/media/image81.png" ContentType="image/png"/>
  <Override PartName="/ppt/media/image82.png" ContentType="image/png"/>
  <Override PartName="/ppt/media/image83.png" ContentType="image/png"/>
  <Override PartName="/ppt/media/image84.jpeg" ContentType="image/jpeg"/>
  <Override PartName="/ppt/media/image85.png" ContentType="image/png"/>
  <Override PartName="/ppt/media/image99.png" ContentType="image/png"/>
  <Override PartName="/ppt/media/image88.jpeg" ContentType="image/jpeg"/>
  <Override PartName="/ppt/media/image89.jpeg" ContentType="image/jpeg"/>
  <Override PartName="/ppt/media/image90.png" ContentType="image/png"/>
  <Override PartName="/ppt/media/image91.jpeg" ContentType="image/jpeg"/>
  <Override PartName="/ppt/media/image92.jpeg" ContentType="image/jpeg"/>
  <Override PartName="/ppt/media/image93.png" ContentType="image/png"/>
  <Override PartName="/ppt/media/image94.jpeg" ContentType="image/jpeg"/>
  <Override PartName="/ppt/media/image95.jpeg" ContentType="image/jpeg"/>
  <Override PartName="/ppt/media/image97.jpeg" ContentType="image/jpeg"/>
  <Override PartName="/ppt/media/image98.png" ContentType="image/png"/>
  <Override PartName="/ppt/media/image102.png" ContentType="image/png"/>
  <Override PartName="/ppt/media/image103.png" ContentType="image/png"/>
  <Override PartName="/ppt/media/image104.jpeg" ContentType="image/jpeg"/>
  <Override PartName="/ppt/_rels/presentation.xml.rels" ContentType="application/vnd.openxmlformats-package.relationships+xml"/>
  <Override PartName="/ppt/slides/slide26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</p:sldIdLst>
  <p:sldSz cx="9144000" cy="6858000"/>
  <p:notesSz cx="6791325" cy="987266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&lt;заголовок&gt;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DC620979-7C33-4A86-A638-2F50EBE3A920}" type="slidenum"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PlaceHolder 1"/>
          <p:cNvSpPr>
            <a:spLocks noGrp="1"/>
          </p:cNvSpPr>
          <p:nvPr>
            <p:ph type="body"/>
          </p:nvPr>
        </p:nvSpPr>
        <p:spPr>
          <a:xfrm>
            <a:off x="678960" y="4689360"/>
            <a:ext cx="5432760" cy="4442400"/>
          </a:xfrm>
          <a:prstGeom prst="rect">
            <a:avLst/>
          </a:prstGeom>
        </p:spPr>
        <p:txBody>
          <a:bodyPr/>
          <a:p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5" name="TextShape 2"/>
          <p:cNvSpPr txBox="1"/>
          <p:nvPr/>
        </p:nvSpPr>
        <p:spPr>
          <a:xfrm>
            <a:off x="3846960" y="9377280"/>
            <a:ext cx="2942640" cy="49320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C59017C0-53EA-4424-BF41-6C42EE290AE5}" type="slidenum"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PlaceHolder 1"/>
          <p:cNvSpPr>
            <a:spLocks noGrp="1"/>
          </p:cNvSpPr>
          <p:nvPr>
            <p:ph type="body"/>
          </p:nvPr>
        </p:nvSpPr>
        <p:spPr>
          <a:xfrm>
            <a:off x="678960" y="4689360"/>
            <a:ext cx="5432760" cy="4442400"/>
          </a:xfrm>
          <a:prstGeom prst="rect">
            <a:avLst/>
          </a:prstGeom>
        </p:spPr>
        <p:txBody>
          <a:bodyPr/>
          <a:p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7" name="TextShape 2"/>
          <p:cNvSpPr txBox="1"/>
          <p:nvPr/>
        </p:nvSpPr>
        <p:spPr>
          <a:xfrm>
            <a:off x="3846960" y="9377280"/>
            <a:ext cx="2942640" cy="49320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DF512E43-6FBF-4721-9182-F691FE093F65}" type="slidenum"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37" name="" descr=""/>
          <p:cNvPicPr/>
          <p:nvPr/>
        </p:nvPicPr>
        <p:blipFill>
          <a:blip r:embed="rId2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76" name="" descr=""/>
          <p:cNvPicPr/>
          <p:nvPr/>
        </p:nvPicPr>
        <p:blipFill>
          <a:blip r:embed="rId2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  <p:pic>
        <p:nvPicPr>
          <p:cNvPr id="77" name="" descr=""/>
          <p:cNvPicPr/>
          <p:nvPr/>
        </p:nvPicPr>
        <p:blipFill>
          <a:blip r:embed="rId3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5.4.16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B235A2B1-E3E8-4E72-B9C2-3698AD8A2C75}" type="slidenum">
              <a:rPr b="0"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правки текста заголовка щёлкните мышью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Образец заголовка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Второй уровень структуры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Третий уровень структуры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Четвёртый уровень структуры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Пятый уровень структуры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Шестой уровень структуры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Седьмой уровень структурыОбразец текста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Второй уровень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1430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Третий уровень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600200" indent="-22824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Четвертый уровень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057400" indent="-228240">
              <a:lnSpc>
                <a:spcPct val="100000"/>
              </a:lnSpc>
              <a:buClr>
                <a:srgbClr val="000000"/>
              </a:buClr>
              <a:buFont typeface="Arial"/>
              <a:buChar char="»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Пятый уровень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5.4.16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5271EE6D-F91E-47FA-9487-BB5D2F13107F}" type="slidenum">
              <a:rPr b="0"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jpeg"/><Relationship Id="rId3" Type="http://schemas.openxmlformats.org/officeDocument/2006/relationships/image" Target="../media/image14.jpeg"/><Relationship Id="rId4" Type="http://schemas.openxmlformats.org/officeDocument/2006/relationships/image" Target="../media/image15.png"/><Relationship Id="rId5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image" Target="../media/image17.jpe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slideLayout" Target="../slideLayouts/slideLayout13.xml"/><Relationship Id="rId6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image" Target="../media/image21.jpeg"/><Relationship Id="rId3" Type="http://schemas.openxmlformats.org/officeDocument/2006/relationships/image" Target="../media/image22.png"/><Relationship Id="rId4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image" Target="../media/image24.jpeg"/><Relationship Id="rId3" Type="http://schemas.openxmlformats.org/officeDocument/2006/relationships/image" Target="../media/image25.png"/><Relationship Id="rId4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image" Target="../media/image27.jpeg"/><Relationship Id="rId3" Type="http://schemas.openxmlformats.org/officeDocument/2006/relationships/image" Target="../media/image28.png"/><Relationship Id="rId4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image" Target="../media/image30.jpeg"/><Relationship Id="rId3" Type="http://schemas.openxmlformats.org/officeDocument/2006/relationships/image" Target="../media/image31.png"/><Relationship Id="rId4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image" Target="../media/image33.jpeg"/><Relationship Id="rId3" Type="http://schemas.openxmlformats.org/officeDocument/2006/relationships/image" Target="../media/image34.png"/><Relationship Id="rId4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image" Target="../media/image36.jpeg"/><Relationship Id="rId3" Type="http://schemas.openxmlformats.org/officeDocument/2006/relationships/image" Target="../media/image37.png"/><Relationship Id="rId4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image" Target="../media/image39.png"/><Relationship Id="rId3" Type="http://schemas.openxmlformats.org/officeDocument/2006/relationships/image" Target="../media/image40.jpeg"/><Relationship Id="rId4" Type="http://schemas.openxmlformats.org/officeDocument/2006/relationships/image" Target="../media/image41.jpeg"/><Relationship Id="rId5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42.jpeg"/><Relationship Id="rId2" Type="http://schemas.openxmlformats.org/officeDocument/2006/relationships/image" Target="../media/image43.png"/><Relationship Id="rId3" Type="http://schemas.openxmlformats.org/officeDocument/2006/relationships/image" Target="../media/image44.jpeg"/><Relationship Id="rId4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45.jpeg"/><Relationship Id="rId2" Type="http://schemas.openxmlformats.org/officeDocument/2006/relationships/image" Target="../media/image46.png"/><Relationship Id="rId3" Type="http://schemas.openxmlformats.org/officeDocument/2006/relationships/image" Target="../media/image47.jpeg"/><Relationship Id="rId4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48.jpeg"/><Relationship Id="rId2" Type="http://schemas.openxmlformats.org/officeDocument/2006/relationships/image" Target="../media/image49.png"/><Relationship Id="rId3" Type="http://schemas.openxmlformats.org/officeDocument/2006/relationships/image" Target="../media/image50.jpeg"/><Relationship Id="rId4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51.jpeg"/><Relationship Id="rId2" Type="http://schemas.openxmlformats.org/officeDocument/2006/relationships/image" Target="../media/image52.png"/><Relationship Id="rId3" Type="http://schemas.openxmlformats.org/officeDocument/2006/relationships/image" Target="../media/image53.jpeg"/><Relationship Id="rId4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54.jpeg"/><Relationship Id="rId2" Type="http://schemas.openxmlformats.org/officeDocument/2006/relationships/image" Target="../media/image55.png"/><Relationship Id="rId3" Type="http://schemas.openxmlformats.org/officeDocument/2006/relationships/image" Target="../media/image56.jpeg"/><Relationship Id="rId4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57.jpeg"/><Relationship Id="rId2" Type="http://schemas.openxmlformats.org/officeDocument/2006/relationships/image" Target="../media/image58.png"/><Relationship Id="rId3" Type="http://schemas.openxmlformats.org/officeDocument/2006/relationships/image" Target="../media/image59.jpeg"/><Relationship Id="rId4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60.jpeg"/><Relationship Id="rId2" Type="http://schemas.openxmlformats.org/officeDocument/2006/relationships/image" Target="../media/image61.png"/><Relationship Id="rId3" Type="http://schemas.openxmlformats.org/officeDocument/2006/relationships/hyperlink" Target="mailto:info@frp.spb.ru" TargetMode="External"/><Relationship Id="rId4" Type="http://schemas.openxmlformats.org/officeDocument/2006/relationships/image" Target="../media/image62.png"/><Relationship Id="rId5" Type="http://schemas.openxmlformats.org/officeDocument/2006/relationships/image" Target="../media/image63.jpeg"/><Relationship Id="rId6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64.jpeg"/><Relationship Id="rId2" Type="http://schemas.openxmlformats.org/officeDocument/2006/relationships/image" Target="../media/image65.png"/><Relationship Id="rId3" Type="http://schemas.openxmlformats.org/officeDocument/2006/relationships/image" Target="../media/image66.jpeg"/><Relationship Id="rId4" Type="http://schemas.openxmlformats.org/officeDocument/2006/relationships/hyperlink" Target="mailto:import.net@mail.ru" TargetMode="External"/><Relationship Id="rId5" Type="http://schemas.openxmlformats.org/officeDocument/2006/relationships/hyperlink" Target="http://base.importnet.ru/" TargetMode="External"/><Relationship Id="rId6" Type="http://schemas.openxmlformats.org/officeDocument/2006/relationships/image" Target="../media/image67.png"/><Relationship Id="rId7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68.jpeg"/><Relationship Id="rId2" Type="http://schemas.openxmlformats.org/officeDocument/2006/relationships/image" Target="../media/image69.png"/><Relationship Id="rId3" Type="http://schemas.openxmlformats.org/officeDocument/2006/relationships/hyperlink" Target="mailto:info@crpp.ru" TargetMode="External"/><Relationship Id="rId4" Type="http://schemas.openxmlformats.org/officeDocument/2006/relationships/image" Target="../media/image70.png"/><Relationship Id="rId5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71.jpeg"/><Relationship Id="rId2" Type="http://schemas.openxmlformats.org/officeDocument/2006/relationships/hyperlink" Target="mailto:p.lukjanova@ingria-park.ru" TargetMode="External"/><Relationship Id="rId3" Type="http://schemas.openxmlformats.org/officeDocument/2006/relationships/image" Target="../media/image72.png"/><Relationship Id="rId4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73.jpeg"/><Relationship Id="rId2" Type="http://schemas.openxmlformats.org/officeDocument/2006/relationships/image" Target="../media/image74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75.jpeg"/><Relationship Id="rId2" Type="http://schemas.openxmlformats.org/officeDocument/2006/relationships/hyperlink" Target="mailto:prototype-spb@ingria-park.ru" TargetMode="External"/><Relationship Id="rId3" Type="http://schemas.openxmlformats.org/officeDocument/2006/relationships/image" Target="../media/image76.png"/><Relationship Id="rId4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77.jpeg"/><Relationship Id="rId2" Type="http://schemas.openxmlformats.org/officeDocument/2006/relationships/image" Target="../media/image78.png"/><Relationship Id="rId3" Type="http://schemas.openxmlformats.org/officeDocument/2006/relationships/image" Target="../media/image79.png"/><Relationship Id="rId4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80.jpeg"/><Relationship Id="rId2" Type="http://schemas.openxmlformats.org/officeDocument/2006/relationships/image" Target="../media/image81.png"/><Relationship Id="rId3" Type="http://schemas.openxmlformats.org/officeDocument/2006/relationships/image" Target="../media/image82.png"/><Relationship Id="rId4" Type="http://schemas.openxmlformats.org/officeDocument/2006/relationships/image" Target="../media/image83.png"/><Relationship Id="rId5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84.jpeg"/><Relationship Id="rId2" Type="http://schemas.openxmlformats.org/officeDocument/2006/relationships/image" Target="../media/image85.png"/><Relationship Id="rId3" Type="http://schemas.openxmlformats.org/officeDocument/2006/relationships/image" Target="../media/image86.png"/><Relationship Id="rId4" Type="http://schemas.openxmlformats.org/officeDocument/2006/relationships/image" Target="../media/image87.gif"/><Relationship Id="rId5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88.jpeg"/><Relationship Id="rId2" Type="http://schemas.openxmlformats.org/officeDocument/2006/relationships/image" Target="../media/image89.jpeg"/><Relationship Id="rId3" Type="http://schemas.openxmlformats.org/officeDocument/2006/relationships/image" Target="../media/image90.png"/><Relationship Id="rId4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91.jpeg"/><Relationship Id="rId2" Type="http://schemas.openxmlformats.org/officeDocument/2006/relationships/image" Target="../media/image92.jpeg"/><Relationship Id="rId3" Type="http://schemas.openxmlformats.org/officeDocument/2006/relationships/image" Target="../media/image93.png"/><Relationship Id="rId4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94.jpeg"/><Relationship Id="rId2" Type="http://schemas.openxmlformats.org/officeDocument/2006/relationships/image" Target="../media/image95.jpeg"/><Relationship Id="rId3" Type="http://schemas.openxmlformats.org/officeDocument/2006/relationships/image" Target="../media/image96.png"/><Relationship Id="rId4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97.jpeg"/><Relationship Id="rId2" Type="http://schemas.openxmlformats.org/officeDocument/2006/relationships/hyperlink" Target="mailto:technopark@sk.ru" TargetMode="External"/><Relationship Id="rId3" Type="http://schemas.openxmlformats.org/officeDocument/2006/relationships/image" Target="../media/image98.png"/><Relationship Id="rId4" Type="http://schemas.openxmlformats.org/officeDocument/2006/relationships/image" Target="../media/image99.png"/><Relationship Id="rId5" Type="http://schemas.openxmlformats.org/officeDocument/2006/relationships/image" Target="../media/image100.png"/><Relationship Id="rId6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101.jpeg"/><Relationship Id="rId2" Type="http://schemas.openxmlformats.org/officeDocument/2006/relationships/hyperlink" Target="http://www.fasie.ru/" TargetMode="External"/><Relationship Id="rId3" Type="http://schemas.openxmlformats.org/officeDocument/2006/relationships/image" Target="../media/image102.png"/><Relationship Id="rId4" Type="http://schemas.openxmlformats.org/officeDocument/2006/relationships/image" Target="../media/image103.png"/><Relationship Id="rId5" Type="http://schemas.openxmlformats.org/officeDocument/2006/relationships/image" Target="../media/image104.jpeg"/><Relationship Id="rId6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pic>
        <p:nvPicPr>
          <p:cNvPr id="84" name="Picture 2" descr=""/>
          <p:cNvPicPr/>
          <p:nvPr/>
        </p:nvPicPr>
        <p:blipFill>
          <a:blip r:embed="rId2"/>
          <a:stretch/>
        </p:blipFill>
        <p:spPr>
          <a:xfrm>
            <a:off x="827640" y="5229360"/>
            <a:ext cx="999720" cy="1052280"/>
          </a:xfrm>
          <a:prstGeom prst="rect">
            <a:avLst/>
          </a:prstGeom>
          <a:ln w="9360">
            <a:noFill/>
          </a:ln>
        </p:spPr>
      </p:pic>
      <p:sp>
        <p:nvSpPr>
          <p:cNvPr id="85" name="CustomShape 1"/>
          <p:cNvSpPr/>
          <p:nvPr/>
        </p:nvSpPr>
        <p:spPr>
          <a:xfrm>
            <a:off x="2123640" y="5373360"/>
            <a:ext cx="7020000" cy="91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Правительство 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Комитет по промышленной политике и инновациям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CustomShape 2"/>
          <p:cNvSpPr/>
          <p:nvPr/>
        </p:nvSpPr>
        <p:spPr>
          <a:xfrm>
            <a:off x="539640" y="1268640"/>
            <a:ext cx="7920360" cy="1796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800" spc="599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МЕРЫ ПОДДЕРЖКИ ПРОМЫШЛЕННЫХ ПРЕДПРИЯТИЙ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800" spc="599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800" spc="599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1" lang="ru-RU" sz="2800" spc="599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 2016 ГОДУ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88" name="CustomShape 1"/>
          <p:cNvSpPr/>
          <p:nvPr/>
        </p:nvSpPr>
        <p:spPr>
          <a:xfrm>
            <a:off x="683640" y="188640"/>
            <a:ext cx="784836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Содержание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CustomShape 2"/>
          <p:cNvSpPr/>
          <p:nvPr/>
        </p:nvSpPr>
        <p:spPr>
          <a:xfrm>
            <a:off x="0" y="1052640"/>
            <a:ext cx="9143640" cy="5805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90" name="Picture 2" descr=""/>
          <p:cNvPicPr/>
          <p:nvPr/>
        </p:nvPicPr>
        <p:blipFill>
          <a:blip r:embed="rId2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  <p:sp>
        <p:nvSpPr>
          <p:cNvPr id="91" name="CustomShape 3"/>
          <p:cNvSpPr/>
          <p:nvPr/>
        </p:nvSpPr>
        <p:spPr>
          <a:xfrm>
            <a:off x="179640" y="1292760"/>
            <a:ext cx="7040520" cy="695880"/>
          </a:xfrm>
          <a:prstGeom prst="roundRect">
            <a:avLst>
              <a:gd name="adj" fmla="val 10000"/>
            </a:avLst>
          </a:prstGeom>
          <a:gradFill>
            <a:gsLst>
              <a:gs pos="0">
                <a:schemeClr val="accent4">
                  <a:hueOff val="0"/>
                  <a:satOff val="0"/>
                  <a:lumOff val="0"/>
                  <a:alphaOff val="0"/>
                  <a:tint val="50000"/>
                  <a:satMod val="300000"/>
                </a:schemeClr>
              </a:gs>
              <a:gs pos="35000">
                <a:schemeClr val="accent4">
                  <a:hueOff val="0"/>
                  <a:satOff val="0"/>
                  <a:lumOff val="0"/>
                  <a:alphaOff val="0"/>
                  <a:tint val="37000"/>
                  <a:satMod val="300000"/>
                </a:schemeClr>
              </a:gs>
              <a:gs pos="100000">
                <a:schemeClr val="accent4">
                  <a:hueOff val="0"/>
                  <a:satOff val="0"/>
                  <a:lumOff val="0"/>
                  <a:alphaOff val="0"/>
                  <a:tint val="15000"/>
                  <a:satMod val="350000"/>
                </a:schemeClr>
              </a:gs>
            </a:gsLst>
            <a:lin ang="16200000"/>
          </a:gradFill>
          <a:ln>
            <a:noFill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  <a:scene3d>
            <a:camera prst="orthographicFront"/>
            <a:lightRig dir="t" rig="flat"/>
          </a:scene3d>
          <a:sp3d prstMaterial="dkEdge">
            <a:bevelT w="8200" h="38100"/>
          </a:sp3d>
        </p:spPr>
        <p:style>
          <a:lnRef idx="0"/>
          <a:fillRef idx="0"/>
          <a:effectRef idx="1"/>
          <a:fontRef idx="minor"/>
        </p:style>
        <p:txBody>
          <a:bodyPr lIns="68760" rIns="68760" tIns="68760" bIns="68760" anchor="ctr"/>
          <a:p>
            <a:pPr>
              <a:lnSpc>
                <a:spcPct val="9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 </a:t>
            </a:r>
            <a:r>
              <a:rPr b="0" lang="ru-RU" sz="1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промышленным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и </a:t>
            </a:r>
            <a:r>
              <a:rPr b="0" lang="ru-RU" sz="1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инновационным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предприятиям 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CustomShape 4"/>
          <p:cNvSpPr/>
          <p:nvPr/>
        </p:nvSpPr>
        <p:spPr>
          <a:xfrm>
            <a:off x="611640" y="2180880"/>
            <a:ext cx="7040520" cy="743760"/>
          </a:xfrm>
          <a:prstGeom prst="roundRect">
            <a:avLst>
              <a:gd name="adj" fmla="val 10000"/>
            </a:avLst>
          </a:prstGeom>
          <a:gradFill>
            <a:gsLst>
              <a:gs pos="0">
                <a:schemeClr val="accent4">
                  <a:hueOff val="-1116192"/>
                  <a:satOff val="6725"/>
                  <a:lumOff val="539"/>
                  <a:alphaOff val="0"/>
                  <a:tint val="50000"/>
                  <a:satMod val="300000"/>
                </a:schemeClr>
              </a:gs>
              <a:gs pos="35000">
                <a:schemeClr val="accent4">
                  <a:hueOff val="-1116192"/>
                  <a:satOff val="6725"/>
                  <a:lumOff val="539"/>
                  <a:alphaOff val="0"/>
                  <a:tint val="37000"/>
                  <a:satMod val="300000"/>
                </a:schemeClr>
              </a:gs>
              <a:gs pos="100000">
                <a:schemeClr val="accent4">
                  <a:hueOff val="-1116192"/>
                  <a:satOff val="6725"/>
                  <a:lumOff val="539"/>
                  <a:alphaOff val="0"/>
                  <a:tint val="15000"/>
                  <a:satMod val="350000"/>
                </a:schemeClr>
              </a:gs>
            </a:gsLst>
            <a:lin ang="16200000"/>
          </a:gradFill>
          <a:ln>
            <a:noFill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  <a:scene3d>
            <a:camera prst="orthographicFront"/>
            <a:lightRig dir="t" rig="flat"/>
          </a:scene3d>
          <a:sp3d prstMaterial="dkEdge">
            <a:bevelT w="8200" h="38100"/>
          </a:sp3d>
        </p:spPr>
        <p:style>
          <a:lnRef idx="0"/>
          <a:fillRef idx="0"/>
          <a:effectRef idx="1"/>
          <a:fontRef idx="minor"/>
        </p:style>
        <p:txBody>
          <a:bodyPr lIns="68760" rIns="68760" tIns="68760" bIns="68760" anchor="ctr"/>
          <a:p>
            <a:pPr>
              <a:lnSpc>
                <a:spcPct val="9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 предприятиям </a:t>
            </a:r>
            <a:r>
              <a:rPr b="0" lang="ru-RU" sz="1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агропромышленного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комплекса 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CustomShape 5"/>
          <p:cNvSpPr/>
          <p:nvPr/>
        </p:nvSpPr>
        <p:spPr>
          <a:xfrm>
            <a:off x="1115640" y="3141000"/>
            <a:ext cx="7040520" cy="695880"/>
          </a:xfrm>
          <a:prstGeom prst="roundRect">
            <a:avLst>
              <a:gd name="adj" fmla="val 10000"/>
            </a:avLst>
          </a:prstGeom>
          <a:gradFill>
            <a:gsLst>
              <a:gs pos="0">
                <a:schemeClr val="accent4">
                  <a:hueOff val="-2232385"/>
                  <a:satOff val="13449"/>
                  <a:lumOff val="1078"/>
                  <a:alphaOff val="0"/>
                  <a:tint val="50000"/>
                  <a:satMod val="300000"/>
                </a:schemeClr>
              </a:gs>
              <a:gs pos="35000">
                <a:schemeClr val="accent4">
                  <a:hueOff val="-2232385"/>
                  <a:satOff val="13449"/>
                  <a:lumOff val="1078"/>
                  <a:alphaOff val="0"/>
                  <a:tint val="37000"/>
                  <a:satMod val="300000"/>
                </a:schemeClr>
              </a:gs>
              <a:gs pos="100000">
                <a:schemeClr val="accent4">
                  <a:hueOff val="-2232385"/>
                  <a:satOff val="13449"/>
                  <a:lumOff val="1078"/>
                  <a:alphaOff val="0"/>
                  <a:tint val="15000"/>
                  <a:satMod val="350000"/>
                </a:schemeClr>
              </a:gs>
            </a:gsLst>
            <a:lin ang="16200000"/>
          </a:gradFill>
          <a:ln>
            <a:noFill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  <a:scene3d>
            <a:camera prst="orthographicFront"/>
            <a:lightRig dir="t" rig="flat"/>
          </a:scene3d>
          <a:sp3d prstMaterial="dkEdge">
            <a:bevelT w="8200" h="38100"/>
          </a:sp3d>
        </p:spPr>
        <p:style>
          <a:lnRef idx="0"/>
          <a:fillRef idx="0"/>
          <a:effectRef idx="1"/>
          <a:fontRef idx="minor"/>
        </p:style>
        <p:txBody>
          <a:bodyPr lIns="68760" rIns="68760" tIns="68760" bIns="68760" anchor="ctr"/>
          <a:p>
            <a:pPr>
              <a:lnSpc>
                <a:spcPct val="9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Конкурсы и премии Правительства 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CustomShape 6"/>
          <p:cNvSpPr/>
          <p:nvPr/>
        </p:nvSpPr>
        <p:spPr>
          <a:xfrm>
            <a:off x="1475640" y="4077000"/>
            <a:ext cx="7040520" cy="695880"/>
          </a:xfrm>
          <a:prstGeom prst="roundRect">
            <a:avLst>
              <a:gd name="adj" fmla="val 10000"/>
            </a:avLst>
          </a:prstGeom>
          <a:gradFill>
            <a:gsLst>
              <a:gs pos="0">
                <a:schemeClr val="accent4">
                  <a:hueOff val="-3348577"/>
                  <a:satOff val="20174"/>
                  <a:lumOff val="1617"/>
                  <a:alphaOff val="0"/>
                  <a:tint val="50000"/>
                  <a:satMod val="300000"/>
                </a:schemeClr>
              </a:gs>
              <a:gs pos="35000">
                <a:schemeClr val="accent4">
                  <a:hueOff val="-3348577"/>
                  <a:satOff val="20174"/>
                  <a:lumOff val="1617"/>
                  <a:alphaOff val="0"/>
                  <a:tint val="37000"/>
                  <a:satMod val="300000"/>
                </a:schemeClr>
              </a:gs>
              <a:gs pos="100000">
                <a:schemeClr val="accent4">
                  <a:hueOff val="-3348577"/>
                  <a:satOff val="20174"/>
                  <a:lumOff val="1617"/>
                  <a:alphaOff val="0"/>
                  <a:tint val="15000"/>
                  <a:satMod val="350000"/>
                </a:schemeClr>
              </a:gs>
            </a:gsLst>
            <a:lin ang="16200000"/>
          </a:gradFill>
          <a:ln>
            <a:noFill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  <a:scene3d>
            <a:camera prst="orthographicFront"/>
            <a:lightRig dir="t" rig="flat"/>
          </a:scene3d>
          <a:sp3d prstMaterial="dkEdge">
            <a:bevelT w="8200" h="38100"/>
          </a:sp3d>
        </p:spPr>
        <p:style>
          <a:lnRef idx="0"/>
          <a:fillRef idx="0"/>
          <a:effectRef idx="1"/>
          <a:fontRef idx="minor"/>
        </p:style>
        <p:txBody>
          <a:bodyPr lIns="68760" rIns="68760" tIns="68760" bIns="68760" anchor="ctr"/>
          <a:p>
            <a:pPr>
              <a:lnSpc>
                <a:spcPct val="9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Поддержка субъектов </a:t>
            </a:r>
            <a:r>
              <a:rPr b="0" lang="ru-RU" sz="1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малого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и </a:t>
            </a:r>
            <a:r>
              <a:rPr b="0" lang="ru-RU" sz="1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среднего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предпринимательства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CustomShape 7"/>
          <p:cNvSpPr/>
          <p:nvPr/>
        </p:nvSpPr>
        <p:spPr>
          <a:xfrm>
            <a:off x="1835640" y="5013360"/>
            <a:ext cx="6999480" cy="599400"/>
          </a:xfrm>
          <a:prstGeom prst="roundRect">
            <a:avLst>
              <a:gd name="adj" fmla="val 10000"/>
            </a:avLst>
          </a:prstGeom>
          <a:gradFill>
            <a:gsLst>
              <a:gs pos="0">
                <a:schemeClr val="accent4">
                  <a:hueOff val="-4464770"/>
                  <a:satOff val="26899"/>
                  <a:lumOff val="2156"/>
                  <a:alphaOff val="0"/>
                  <a:tint val="50000"/>
                  <a:satMod val="300000"/>
                </a:schemeClr>
              </a:gs>
              <a:gs pos="35000">
                <a:schemeClr val="accent4">
                  <a:hueOff val="-4464770"/>
                  <a:satOff val="26899"/>
                  <a:lumOff val="2156"/>
                  <a:alphaOff val="0"/>
                  <a:tint val="37000"/>
                  <a:satMod val="300000"/>
                </a:schemeClr>
              </a:gs>
              <a:gs pos="100000">
                <a:schemeClr val="accent4">
                  <a:hueOff val="-4464770"/>
                  <a:satOff val="26899"/>
                  <a:lumOff val="2156"/>
                  <a:alphaOff val="0"/>
                  <a:tint val="15000"/>
                  <a:satMod val="350000"/>
                </a:schemeClr>
              </a:gs>
            </a:gsLst>
            <a:lin ang="16200000"/>
          </a:gradFill>
          <a:ln>
            <a:noFill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  <a:scene3d>
            <a:camera prst="orthographicFront"/>
            <a:lightRig dir="t" rig="flat"/>
          </a:scene3d>
          <a:sp3d prstMaterial="dkEdge">
            <a:bevelT w="8200" h="38100"/>
          </a:sp3d>
        </p:spPr>
        <p:style>
          <a:lnRef idx="0"/>
          <a:fillRef idx="0"/>
          <a:effectRef idx="1"/>
          <a:fontRef idx="minor"/>
        </p:style>
        <p:txBody>
          <a:bodyPr lIns="68760" rIns="68760" tIns="68760" bIns="68760" anchor="ctr"/>
          <a:p>
            <a:pPr>
              <a:lnSpc>
                <a:spcPct val="9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Инфраструктурные проекты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CustomShape 8"/>
          <p:cNvSpPr/>
          <p:nvPr/>
        </p:nvSpPr>
        <p:spPr>
          <a:xfrm>
            <a:off x="6370200" y="1878840"/>
            <a:ext cx="670320" cy="670320"/>
          </a:xfrm>
          <a:prstGeom prst="downArrow">
            <a:avLst>
              <a:gd name="adj1" fmla="val 55000"/>
              <a:gd name="adj2" fmla="val 45000"/>
            </a:avLst>
          </a:prstGeom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1"/>
          <a:fillRef idx="0"/>
          <a:effectRef idx="0"/>
          <a:fontRef idx="minor"/>
        </p:style>
      </p:sp>
      <p:sp>
        <p:nvSpPr>
          <p:cNvPr id="97" name="CustomShape 9"/>
          <p:cNvSpPr/>
          <p:nvPr/>
        </p:nvSpPr>
        <p:spPr>
          <a:xfrm>
            <a:off x="6895800" y="3053880"/>
            <a:ext cx="670320" cy="670320"/>
          </a:xfrm>
          <a:prstGeom prst="downArrow">
            <a:avLst>
              <a:gd name="adj1" fmla="val 55000"/>
              <a:gd name="adj2" fmla="val 45000"/>
            </a:avLst>
          </a:prstGeom>
          <a:solidFill>
            <a:schemeClr val="accent4">
              <a:tint val="40000"/>
              <a:alpha val="90000"/>
              <a:hueOff val="-1315235"/>
              <a:satOff val="7386"/>
              <a:lumOff val="469"/>
              <a:alphaOff val="0"/>
            </a:schemeClr>
          </a:solidFill>
          <a:ln>
            <a:solidFill>
              <a:schemeClr val="accent4">
                <a:tint val="40000"/>
                <a:alpha val="90000"/>
                <a:hueOff val="-1315235"/>
                <a:satOff val="7386"/>
                <a:lumOff val="469"/>
                <a:alphaOff val="0"/>
              </a:schemeClr>
            </a:solidFill>
            <a:round/>
          </a:ln>
        </p:spPr>
        <p:style>
          <a:lnRef idx="1"/>
          <a:fillRef idx="0"/>
          <a:effectRef idx="0"/>
          <a:fontRef idx="minor"/>
        </p:style>
      </p:sp>
      <p:sp>
        <p:nvSpPr>
          <p:cNvPr id="98" name="CustomShape 10"/>
          <p:cNvSpPr/>
          <p:nvPr/>
        </p:nvSpPr>
        <p:spPr>
          <a:xfrm>
            <a:off x="7380360" y="4149000"/>
            <a:ext cx="670320" cy="670320"/>
          </a:xfrm>
          <a:prstGeom prst="downArrow">
            <a:avLst>
              <a:gd name="adj1" fmla="val 55000"/>
              <a:gd name="adj2" fmla="val 45000"/>
            </a:avLst>
          </a:prstGeom>
          <a:solidFill>
            <a:schemeClr val="accent4">
              <a:tint val="40000"/>
              <a:alpha val="90000"/>
              <a:hueOff val="-2630471"/>
              <a:satOff val="14771"/>
              <a:lumOff val="939"/>
              <a:alphaOff val="0"/>
            </a:schemeClr>
          </a:solidFill>
          <a:ln>
            <a:solidFill>
              <a:schemeClr val="accent4">
                <a:tint val="40000"/>
                <a:alpha val="90000"/>
                <a:hueOff val="-2630471"/>
                <a:satOff val="14771"/>
                <a:lumOff val="939"/>
                <a:alphaOff val="0"/>
              </a:schemeClr>
            </a:solidFill>
            <a:round/>
          </a:ln>
        </p:spPr>
        <p:style>
          <a:lnRef idx="1"/>
          <a:fillRef idx="0"/>
          <a:effectRef idx="0"/>
          <a:fontRef idx="minor"/>
        </p:style>
      </p:sp>
      <p:sp>
        <p:nvSpPr>
          <p:cNvPr id="99" name="CustomShape 11"/>
          <p:cNvSpPr/>
          <p:nvPr/>
        </p:nvSpPr>
        <p:spPr>
          <a:xfrm>
            <a:off x="8100360" y="5157360"/>
            <a:ext cx="670320" cy="670320"/>
          </a:xfrm>
          <a:prstGeom prst="downArrow">
            <a:avLst>
              <a:gd name="adj1" fmla="val 55000"/>
              <a:gd name="adj2" fmla="val 45000"/>
            </a:avLst>
          </a:prstGeom>
          <a:solidFill>
            <a:schemeClr val="accent4">
              <a:tint val="40000"/>
              <a:alpha val="90000"/>
              <a:hueOff val="-3945706"/>
              <a:satOff val="22157"/>
              <a:lumOff val="1408"/>
              <a:alphaOff val="0"/>
            </a:schemeClr>
          </a:solidFill>
          <a:ln>
            <a:solidFill>
              <a:schemeClr val="accent4">
                <a:tint val="40000"/>
                <a:alpha val="90000"/>
                <a:hueOff val="-3945706"/>
                <a:satOff val="22157"/>
                <a:lumOff val="1408"/>
                <a:alphaOff val="0"/>
              </a:schemeClr>
            </a:solidFill>
            <a:round/>
          </a:ln>
        </p:spPr>
        <p:style>
          <a:lnRef idx="1"/>
          <a:fillRef idx="0"/>
          <a:effectRef idx="0"/>
          <a:fontRef idx="minor"/>
        </p:style>
      </p:sp>
      <p:sp>
        <p:nvSpPr>
          <p:cNvPr id="100" name="CustomShape 12"/>
          <p:cNvSpPr/>
          <p:nvPr/>
        </p:nvSpPr>
        <p:spPr>
          <a:xfrm>
            <a:off x="5868000" y="1268640"/>
            <a:ext cx="1439640" cy="640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/>
          <a:p>
            <a:pPr algn="ctr">
              <a:lnSpc>
                <a:spcPct val="100000"/>
              </a:lnSpc>
            </a:pPr>
            <a:r>
              <a:rPr b="1" lang="ru-RU" sz="3600" spc="-1" strike="noStrike">
                <a:solidFill>
                  <a:srgbClr val="f9f3d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3-5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CustomShape 13"/>
          <p:cNvSpPr/>
          <p:nvPr/>
        </p:nvSpPr>
        <p:spPr>
          <a:xfrm>
            <a:off x="6591240" y="2349000"/>
            <a:ext cx="787320" cy="640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/>
          <a:p>
            <a:pPr algn="ctr">
              <a:lnSpc>
                <a:spcPct val="100000"/>
              </a:lnSpc>
            </a:pPr>
            <a:r>
              <a:rPr b="1" lang="ru-RU" sz="3600" spc="-1" strike="noStrike">
                <a:solidFill>
                  <a:srgbClr val="f9f3d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6-9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CustomShape 14"/>
          <p:cNvSpPr/>
          <p:nvPr/>
        </p:nvSpPr>
        <p:spPr>
          <a:xfrm>
            <a:off x="6881760" y="3141000"/>
            <a:ext cx="1250640" cy="640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/>
          <a:p>
            <a:pPr algn="ctr">
              <a:lnSpc>
                <a:spcPct val="100000"/>
              </a:lnSpc>
            </a:pPr>
            <a:r>
              <a:rPr b="1" lang="ru-RU" sz="3600" spc="-1" strike="noStrike">
                <a:solidFill>
                  <a:srgbClr val="f9f3d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10-12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CustomShape 15"/>
          <p:cNvSpPr/>
          <p:nvPr/>
        </p:nvSpPr>
        <p:spPr>
          <a:xfrm>
            <a:off x="7097760" y="4077000"/>
            <a:ext cx="1250640" cy="640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/>
          <a:p>
            <a:pPr algn="ctr">
              <a:lnSpc>
                <a:spcPct val="100000"/>
              </a:lnSpc>
            </a:pPr>
            <a:r>
              <a:rPr b="1" lang="ru-RU" sz="3600" spc="-1" strike="noStrike">
                <a:solidFill>
                  <a:srgbClr val="f9f3d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13-18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CustomShape 16"/>
          <p:cNvSpPr/>
          <p:nvPr/>
        </p:nvSpPr>
        <p:spPr>
          <a:xfrm>
            <a:off x="7457760" y="5013000"/>
            <a:ext cx="1250640" cy="640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/>
          <a:p>
            <a:pPr algn="ctr">
              <a:lnSpc>
                <a:spcPct val="100000"/>
              </a:lnSpc>
            </a:pPr>
            <a:r>
              <a:rPr b="1" lang="ru-RU" sz="3600" spc="-1" strike="noStrike">
                <a:solidFill>
                  <a:srgbClr val="f9f3d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19-27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CustomShape 17"/>
          <p:cNvSpPr/>
          <p:nvPr/>
        </p:nvSpPr>
        <p:spPr>
          <a:xfrm>
            <a:off x="2014560" y="5795280"/>
            <a:ext cx="7020000" cy="692280"/>
          </a:xfrm>
          <a:prstGeom prst="roundRect">
            <a:avLst>
              <a:gd name="adj" fmla="val 16667"/>
            </a:avLst>
          </a:prstGeom>
          <a:ln>
            <a:solidFill>
              <a:srgbClr val="46aac4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</p:sp>
      <p:sp>
        <p:nvSpPr>
          <p:cNvPr id="106" name="CustomShape 18"/>
          <p:cNvSpPr/>
          <p:nvPr/>
        </p:nvSpPr>
        <p:spPr>
          <a:xfrm>
            <a:off x="2051640" y="5805360"/>
            <a:ext cx="583236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Федеральные меры поддержки промышленных предприятий (Минпромторг)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CustomShape 19"/>
          <p:cNvSpPr/>
          <p:nvPr/>
        </p:nvSpPr>
        <p:spPr>
          <a:xfrm>
            <a:off x="7673760" y="5805360"/>
            <a:ext cx="1250640" cy="640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/>
          <a:p>
            <a:pPr algn="ctr">
              <a:lnSpc>
                <a:spcPct val="100000"/>
              </a:lnSpc>
            </a:pPr>
            <a:r>
              <a:rPr b="1" lang="ru-RU" sz="3600" spc="-1" strike="noStrike">
                <a:solidFill>
                  <a:srgbClr val="f9f3d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28-32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>
    <p:dissolve/>
  </p:transition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109" name="CustomShape 1"/>
          <p:cNvSpPr/>
          <p:nvPr/>
        </p:nvSpPr>
        <p:spPr>
          <a:xfrm>
            <a:off x="683640" y="188640"/>
            <a:ext cx="784836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 </a:t>
            </a:r>
            <a:r>
              <a:rPr b="0" lang="ru-RU" sz="28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промышленным</a:t>
            </a: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предприятиям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CustomShape 2"/>
          <p:cNvSpPr/>
          <p:nvPr/>
        </p:nvSpPr>
        <p:spPr>
          <a:xfrm>
            <a:off x="0" y="1412640"/>
            <a:ext cx="9143640" cy="5445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1" name="CustomShape 3"/>
          <p:cNvSpPr/>
          <p:nvPr/>
        </p:nvSpPr>
        <p:spPr>
          <a:xfrm>
            <a:off x="1763640" y="1628640"/>
            <a:ext cx="719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2" name="CustomShape 4"/>
          <p:cNvSpPr/>
          <p:nvPr/>
        </p:nvSpPr>
        <p:spPr>
          <a:xfrm>
            <a:off x="4068000" y="1628640"/>
            <a:ext cx="863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113" name="Table 5"/>
          <p:cNvGraphicFramePr/>
          <p:nvPr/>
        </p:nvGraphicFramePr>
        <p:xfrm>
          <a:off x="0" y="2205000"/>
          <a:ext cx="9143640" cy="3840480"/>
        </p:xfrm>
        <a:graphic>
          <a:graphicData uri="http://schemas.openxmlformats.org/drawingml/2006/table">
            <a:tbl>
              <a:tblPr/>
              <a:tblGrid>
                <a:gridCol w="251280"/>
                <a:gridCol w="2448000"/>
                <a:gridCol w="2952000"/>
                <a:gridCol w="648000"/>
                <a:gridCol w="2844360"/>
              </a:tblGrid>
              <a:tr h="1071360"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Приобретение технологического оборудования в лизинг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Крупные и средние промышленные предприятия, зарегистрированные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осуществляющие деятельность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 территории СПб, не имеющие задолжности по налогам и сборам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120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Не более 10 млн. рублей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(50% на импортное оборудование, 80% на российское от общей суммы документально подтвержденных затрат)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1710720"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Проведение энергетического обследования и приобретение энергосберегающего оборудования в рамках реализации мероприятий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по энергосбережению и повышению энергетической эффективности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Крупные и средние промышленные предприятия, осуществляющие деятельность на территории СПб,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не имеющие задолжности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по налогам и сборам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15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Не более 4 млн.рублей, из них: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не более 1 млн.рублей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 обследование оборудования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не более 3 млн. рублей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 закупку оборудования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(50% от общей суммы документально подтвержденных затрат)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1071360"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Сертификация систем менеджмента на соответствие национальным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международным стандартам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Крупные и средние промышленные предприятия, осуществляющие деятельность на территории СПб,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не имеющие задолжности по налогам и сборам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Не более 400 тыс.рублей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(60% от общей суммы документально подтвержденных затрат)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4" name="Table 6"/>
          <p:cNvGraphicFramePr/>
          <p:nvPr/>
        </p:nvGraphicFramePr>
        <p:xfrm>
          <a:off x="0" y="6093360"/>
          <a:ext cx="9143640" cy="764280"/>
        </p:xfrm>
        <a:graphic>
          <a:graphicData uri="http://schemas.openxmlformats.org/drawingml/2006/table">
            <a:tbl>
              <a:tblPr/>
              <a:tblGrid>
                <a:gridCol w="4486680"/>
                <a:gridCol w="4656960"/>
              </a:tblGrid>
              <a:tr h="342720"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Затраты за какой период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Контакты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421560"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21.11.2014 - 20.11.2016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576-00-79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115" name="CustomShape 7"/>
          <p:cNvSpPr/>
          <p:nvPr/>
        </p:nvSpPr>
        <p:spPr>
          <a:xfrm>
            <a:off x="6660360" y="1628640"/>
            <a:ext cx="503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6" name="CustomShape 8"/>
          <p:cNvSpPr/>
          <p:nvPr/>
        </p:nvSpPr>
        <p:spPr>
          <a:xfrm>
            <a:off x="395640" y="1556640"/>
            <a:ext cx="1151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17" name="CustomShape 9"/>
          <p:cNvSpPr/>
          <p:nvPr/>
        </p:nvSpPr>
        <p:spPr>
          <a:xfrm>
            <a:off x="395640" y="1556640"/>
            <a:ext cx="1151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CustomShape 10"/>
          <p:cNvSpPr/>
          <p:nvPr/>
        </p:nvSpPr>
        <p:spPr>
          <a:xfrm>
            <a:off x="2627640" y="1556640"/>
            <a:ext cx="1295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19" name="CustomShape 11"/>
          <p:cNvSpPr/>
          <p:nvPr/>
        </p:nvSpPr>
        <p:spPr>
          <a:xfrm>
            <a:off x="5076000" y="1484640"/>
            <a:ext cx="1511640" cy="647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20" name="CustomShape 12"/>
          <p:cNvSpPr/>
          <p:nvPr/>
        </p:nvSpPr>
        <p:spPr>
          <a:xfrm>
            <a:off x="7236360" y="1484640"/>
            <a:ext cx="158364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21" name="CustomShape 13"/>
          <p:cNvSpPr/>
          <p:nvPr/>
        </p:nvSpPr>
        <p:spPr>
          <a:xfrm>
            <a:off x="2771640" y="1556640"/>
            <a:ext cx="1079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кого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2" name="CustomShape 14"/>
          <p:cNvSpPr/>
          <p:nvPr/>
        </p:nvSpPr>
        <p:spPr>
          <a:xfrm>
            <a:off x="5148000" y="1484640"/>
            <a:ext cx="1728000" cy="608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Общий объем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(млн. рублей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3" name="CustomShape 15"/>
          <p:cNvSpPr/>
          <p:nvPr/>
        </p:nvSpPr>
        <p:spPr>
          <a:xfrm>
            <a:off x="7164360" y="1484640"/>
            <a:ext cx="1728000" cy="577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Мах объем для одной компании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4" name="Picture 3" descr=""/>
          <p:cNvPicPr/>
          <p:nvPr/>
        </p:nvPicPr>
        <p:blipFill>
          <a:blip r:embed="rId2"/>
          <a:stretch/>
        </p:blipFill>
        <p:spPr>
          <a:xfrm>
            <a:off x="5594400" y="6453360"/>
            <a:ext cx="566280" cy="404280"/>
          </a:xfrm>
          <a:prstGeom prst="rect">
            <a:avLst/>
          </a:prstGeom>
          <a:ln>
            <a:noFill/>
          </a:ln>
        </p:spPr>
      </p:pic>
      <p:pic>
        <p:nvPicPr>
          <p:cNvPr id="125" name="Picture 2" descr=""/>
          <p:cNvPicPr/>
          <p:nvPr/>
        </p:nvPicPr>
        <p:blipFill>
          <a:blip r:embed="rId3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  <p:sp>
        <p:nvSpPr>
          <p:cNvPr id="126" name="TextShape 16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6254BA41-BF74-437C-86F8-F80E72C22554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ransition>
    <p:dissolve/>
  </p:transition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128" name="CustomShape 1"/>
          <p:cNvSpPr/>
          <p:nvPr/>
        </p:nvSpPr>
        <p:spPr>
          <a:xfrm>
            <a:off x="683640" y="188640"/>
            <a:ext cx="784836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 </a:t>
            </a:r>
            <a:r>
              <a:rPr b="0" lang="ru-RU" sz="28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промышленным</a:t>
            </a: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предприятиям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9" name="CustomShape 2"/>
          <p:cNvSpPr/>
          <p:nvPr/>
        </p:nvSpPr>
        <p:spPr>
          <a:xfrm>
            <a:off x="0" y="1412640"/>
            <a:ext cx="9143640" cy="5445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30" name="CustomShape 3"/>
          <p:cNvSpPr/>
          <p:nvPr/>
        </p:nvSpPr>
        <p:spPr>
          <a:xfrm>
            <a:off x="1691640" y="1628640"/>
            <a:ext cx="791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1" name="CustomShape 4"/>
          <p:cNvSpPr/>
          <p:nvPr/>
        </p:nvSpPr>
        <p:spPr>
          <a:xfrm>
            <a:off x="4068000" y="1628640"/>
            <a:ext cx="863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2" name="CustomShape 5"/>
          <p:cNvSpPr/>
          <p:nvPr/>
        </p:nvSpPr>
        <p:spPr>
          <a:xfrm>
            <a:off x="6660360" y="1628640"/>
            <a:ext cx="503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3" name="CustomShape 6"/>
          <p:cNvSpPr/>
          <p:nvPr/>
        </p:nvSpPr>
        <p:spPr>
          <a:xfrm>
            <a:off x="395640" y="1556640"/>
            <a:ext cx="1151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34" name="CustomShape 7"/>
          <p:cNvSpPr/>
          <p:nvPr/>
        </p:nvSpPr>
        <p:spPr>
          <a:xfrm>
            <a:off x="395640" y="1556640"/>
            <a:ext cx="1151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5" name="CustomShape 8"/>
          <p:cNvSpPr/>
          <p:nvPr/>
        </p:nvSpPr>
        <p:spPr>
          <a:xfrm>
            <a:off x="2627640" y="1556640"/>
            <a:ext cx="1295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36" name="CustomShape 9"/>
          <p:cNvSpPr/>
          <p:nvPr/>
        </p:nvSpPr>
        <p:spPr>
          <a:xfrm>
            <a:off x="5076000" y="1484640"/>
            <a:ext cx="151164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37" name="CustomShape 10"/>
          <p:cNvSpPr/>
          <p:nvPr/>
        </p:nvSpPr>
        <p:spPr>
          <a:xfrm>
            <a:off x="7236360" y="1484640"/>
            <a:ext cx="158364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38" name="CustomShape 11"/>
          <p:cNvSpPr/>
          <p:nvPr/>
        </p:nvSpPr>
        <p:spPr>
          <a:xfrm>
            <a:off x="2771640" y="1556640"/>
            <a:ext cx="1079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кого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9" name="CustomShape 12"/>
          <p:cNvSpPr/>
          <p:nvPr/>
        </p:nvSpPr>
        <p:spPr>
          <a:xfrm>
            <a:off x="5148000" y="1484640"/>
            <a:ext cx="1728000" cy="608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Общий объем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(млн. рублей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0" name="CustomShape 13"/>
          <p:cNvSpPr/>
          <p:nvPr/>
        </p:nvSpPr>
        <p:spPr>
          <a:xfrm>
            <a:off x="7164360" y="1484640"/>
            <a:ext cx="1728000" cy="577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Мах объем для одной компании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141" name="Table 14"/>
          <p:cNvGraphicFramePr/>
          <p:nvPr/>
        </p:nvGraphicFramePr>
        <p:xfrm>
          <a:off x="0" y="2061000"/>
          <a:ext cx="7884000" cy="4320000"/>
        </p:xfrm>
        <a:graphic>
          <a:graphicData uri="http://schemas.openxmlformats.org/drawingml/2006/table">
            <a:tbl>
              <a:tblPr/>
              <a:tblGrid>
                <a:gridCol w="262800"/>
                <a:gridCol w="2014200"/>
                <a:gridCol w="3434040"/>
                <a:gridCol w="327600"/>
                <a:gridCol w="1845360"/>
              </a:tblGrid>
              <a:tr h="1146960"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4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Подготовка, переподготовку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повышение квалификации кадров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Крупные и средние промышленные предприятия, осуществляющие деятельность на территории СПб,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не имеющие задолжности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по налогам и сборам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15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Не более 2 млн. рублей (80% от общей суммы документально подтвержденных затрат)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201120"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Участие компаний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предприятий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 международных выставках и ярмарках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 целях продвижения инновационной продукции, расширения рынков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содействия экспорту инновационной продукции.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Юридические лица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(за исключением государственных (муниципальных) учреждений),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не являющиеся субъектами малого предпринимательства, зарегистрированные на территории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Санкт-Петербурга и осуществляющие следующие виды экономической деятельности: Обрабатывающие производства, Научные исследования и разработки в области естественных и технических наук, Операции с недвижимым имуществом, аренда и предоставление услуг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750 тыс. рублей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pic>
        <p:nvPicPr>
          <p:cNvPr id="142" name="Picture 7" descr=""/>
          <p:cNvPicPr/>
          <p:nvPr/>
        </p:nvPicPr>
        <p:blipFill>
          <a:blip r:embed="rId2"/>
          <a:stretch/>
        </p:blipFill>
        <p:spPr>
          <a:xfrm>
            <a:off x="8388360" y="2205000"/>
            <a:ext cx="403200" cy="287640"/>
          </a:xfrm>
          <a:prstGeom prst="rect">
            <a:avLst/>
          </a:prstGeom>
          <a:ln>
            <a:noFill/>
          </a:ln>
        </p:spPr>
      </p:pic>
      <p:pic>
        <p:nvPicPr>
          <p:cNvPr id="143" name="Picture 8" descr=""/>
          <p:cNvPicPr/>
          <p:nvPr/>
        </p:nvPicPr>
        <p:blipFill>
          <a:blip r:embed="rId3"/>
          <a:stretch/>
        </p:blipFill>
        <p:spPr>
          <a:xfrm>
            <a:off x="8388360" y="3717000"/>
            <a:ext cx="436680" cy="311760"/>
          </a:xfrm>
          <a:prstGeom prst="rect">
            <a:avLst/>
          </a:prstGeom>
          <a:ln>
            <a:noFill/>
          </a:ln>
        </p:spPr>
      </p:pic>
      <p:graphicFrame>
        <p:nvGraphicFramePr>
          <p:cNvPr id="144" name="Table 15"/>
          <p:cNvGraphicFramePr/>
          <p:nvPr/>
        </p:nvGraphicFramePr>
        <p:xfrm>
          <a:off x="8244360" y="2133000"/>
          <a:ext cx="719640" cy="1079640"/>
        </p:xfrm>
        <a:graphic>
          <a:graphicData uri="http://schemas.openxmlformats.org/drawingml/2006/table">
            <a:tbl>
              <a:tblPr/>
              <a:tblGrid>
                <a:gridCol w="719640"/>
              </a:tblGrid>
              <a:tr h="1079640"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576-00-78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5" name="Table 16"/>
          <p:cNvGraphicFramePr/>
          <p:nvPr/>
        </p:nvGraphicFramePr>
        <p:xfrm>
          <a:off x="8244360" y="3501000"/>
          <a:ext cx="719640" cy="1656000"/>
        </p:xfrm>
        <a:graphic>
          <a:graphicData uri="http://schemas.openxmlformats.org/drawingml/2006/table">
            <a:tbl>
              <a:tblPr/>
              <a:tblGrid>
                <a:gridCol w="719640"/>
              </a:tblGrid>
              <a:tr h="1656000"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576</a:t>
                      </a: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</a:t>
                      </a: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00-81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6" name="Table 17"/>
          <p:cNvGraphicFramePr/>
          <p:nvPr/>
        </p:nvGraphicFramePr>
        <p:xfrm>
          <a:off x="7956360" y="5517360"/>
          <a:ext cx="1187280" cy="667080"/>
        </p:xfrm>
        <a:graphic>
          <a:graphicData uri="http://schemas.openxmlformats.org/drawingml/2006/table">
            <a:tbl>
              <a:tblPr/>
              <a:tblGrid>
                <a:gridCol w="1187280"/>
              </a:tblGrid>
              <a:tr h="435960"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Затраты за какой период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435960"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21.11.2014 - 20.11.2016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pic>
        <p:nvPicPr>
          <p:cNvPr id="147" name="Picture 2" descr=""/>
          <p:cNvPicPr/>
          <p:nvPr/>
        </p:nvPicPr>
        <p:blipFill>
          <a:blip r:embed="rId4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  <p:sp>
        <p:nvSpPr>
          <p:cNvPr id="148" name="TextShape 18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2FCBC30E-5BEB-4EB9-B173-D16811E05514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150" name="CustomShape 1"/>
          <p:cNvSpPr/>
          <p:nvPr/>
        </p:nvSpPr>
        <p:spPr>
          <a:xfrm>
            <a:off x="683640" y="188640"/>
            <a:ext cx="784836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 </a:t>
            </a:r>
            <a:r>
              <a:rPr b="0" lang="ru-RU" sz="28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инновационным</a:t>
            </a: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предприятиям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1" name="CustomShape 2"/>
          <p:cNvSpPr/>
          <p:nvPr/>
        </p:nvSpPr>
        <p:spPr>
          <a:xfrm>
            <a:off x="0" y="1412640"/>
            <a:ext cx="9143640" cy="5445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52" name="CustomShape 3"/>
          <p:cNvSpPr/>
          <p:nvPr/>
        </p:nvSpPr>
        <p:spPr>
          <a:xfrm>
            <a:off x="1907640" y="1628640"/>
            <a:ext cx="575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3" name="CustomShape 4"/>
          <p:cNvSpPr/>
          <p:nvPr/>
        </p:nvSpPr>
        <p:spPr>
          <a:xfrm>
            <a:off x="4068000" y="1628640"/>
            <a:ext cx="863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4" name="CustomShape 5"/>
          <p:cNvSpPr/>
          <p:nvPr/>
        </p:nvSpPr>
        <p:spPr>
          <a:xfrm>
            <a:off x="6660360" y="1628640"/>
            <a:ext cx="503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CustomShape 6"/>
          <p:cNvSpPr/>
          <p:nvPr/>
        </p:nvSpPr>
        <p:spPr>
          <a:xfrm>
            <a:off x="611640" y="1556640"/>
            <a:ext cx="1151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56" name="CustomShape 7"/>
          <p:cNvSpPr/>
          <p:nvPr/>
        </p:nvSpPr>
        <p:spPr>
          <a:xfrm>
            <a:off x="611640" y="1556640"/>
            <a:ext cx="1151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7" name="CustomShape 8"/>
          <p:cNvSpPr/>
          <p:nvPr/>
        </p:nvSpPr>
        <p:spPr>
          <a:xfrm>
            <a:off x="2627640" y="1556640"/>
            <a:ext cx="1295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58" name="CustomShape 9"/>
          <p:cNvSpPr/>
          <p:nvPr/>
        </p:nvSpPr>
        <p:spPr>
          <a:xfrm>
            <a:off x="5076000" y="1484640"/>
            <a:ext cx="1511640" cy="647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59" name="CustomShape 10"/>
          <p:cNvSpPr/>
          <p:nvPr/>
        </p:nvSpPr>
        <p:spPr>
          <a:xfrm>
            <a:off x="7236360" y="1484640"/>
            <a:ext cx="158364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60" name="CustomShape 11"/>
          <p:cNvSpPr/>
          <p:nvPr/>
        </p:nvSpPr>
        <p:spPr>
          <a:xfrm>
            <a:off x="2771640" y="1556640"/>
            <a:ext cx="1079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кого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1" name="CustomShape 12"/>
          <p:cNvSpPr/>
          <p:nvPr/>
        </p:nvSpPr>
        <p:spPr>
          <a:xfrm>
            <a:off x="5148000" y="1484640"/>
            <a:ext cx="1728000" cy="608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Общий объем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(млн. рублей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2" name="CustomShape 13"/>
          <p:cNvSpPr/>
          <p:nvPr/>
        </p:nvSpPr>
        <p:spPr>
          <a:xfrm>
            <a:off x="7164360" y="1484640"/>
            <a:ext cx="1728000" cy="577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Мах объем для одной компании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163" name="Table 14"/>
          <p:cNvGraphicFramePr/>
          <p:nvPr/>
        </p:nvGraphicFramePr>
        <p:xfrm>
          <a:off x="0" y="2205000"/>
          <a:ext cx="9143640" cy="4104000"/>
        </p:xfrm>
        <a:graphic>
          <a:graphicData uri="http://schemas.openxmlformats.org/drawingml/2006/table">
            <a:tbl>
              <a:tblPr/>
              <a:tblGrid>
                <a:gridCol w="259200"/>
                <a:gridCol w="1504080"/>
                <a:gridCol w="5472360"/>
                <a:gridCol w="504000"/>
                <a:gridCol w="1404000"/>
              </a:tblGrid>
              <a:tr h="1438560"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6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Проведение научно-исследовательских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(или) опытно-конструкторских работ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Юридические лица (за исключением государственных (муниципальных) учреждений), зарегистрированные   на территории Санкт-Петербурга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осуществляющие виды экономической деятельности: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 разделу С «Добыча полезных ископаемых»;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 разделу D «Обрабатывающие производства»;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 разделу Е «Производство и распределение электроэнергии, газа и воды»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9.4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 млн. рублей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(50% от общей суммы документально подтвержденных затрат)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2665440"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7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Правовая охрана результатов интеллектуальной деятельности и средств индивидуализации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Юридические лица (за исключением государственных (муниципальных) учреждений), зарегистрированные  на территории Санкт-Петербурга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осуществляющие виды экономической деятельности: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 разделу С «Добыча полезных ископаемых»;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 разделу D «Обрабатывающие производства»;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 разделу Е «Производство и распределение электроэнергии, газа и воды»;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 группе 73.10 «Научные исследования и разработки в области естественных и технических наук» К «Операции с недвижимым имуществом, аренда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предоставление услуг»;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 группе 73.20 «Научные исследования и разработки в области общественных и гуманитарных наук» раздела К «Операции с недвижимым имуществом, аренда и предоставление услуг».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400 тыс. рублей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(50% от общей суммы документально подтвержденных затрат)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4" name="Table 15"/>
          <p:cNvGraphicFramePr/>
          <p:nvPr/>
        </p:nvGraphicFramePr>
        <p:xfrm>
          <a:off x="0" y="6309360"/>
          <a:ext cx="9143640" cy="548280"/>
        </p:xfrm>
        <a:graphic>
          <a:graphicData uri="http://schemas.openxmlformats.org/drawingml/2006/table">
            <a:tbl>
              <a:tblPr/>
              <a:tblGrid>
                <a:gridCol w="4486680"/>
                <a:gridCol w="4656960"/>
              </a:tblGrid>
              <a:tr h="253080"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Затраты за какой период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Контакты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295200"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21.11.2014 - 20.11.2016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576-00-28,             www.inno.gov.spb.ru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pic>
        <p:nvPicPr>
          <p:cNvPr id="165" name="Picture 1" descr=""/>
          <p:cNvPicPr/>
          <p:nvPr/>
        </p:nvPicPr>
        <p:blipFill>
          <a:blip r:embed="rId2"/>
          <a:stretch/>
        </p:blipFill>
        <p:spPr>
          <a:xfrm>
            <a:off x="4716000" y="6597360"/>
            <a:ext cx="364680" cy="260280"/>
          </a:xfrm>
          <a:prstGeom prst="rect">
            <a:avLst/>
          </a:prstGeom>
          <a:ln>
            <a:noFill/>
          </a:ln>
        </p:spPr>
      </p:pic>
      <p:pic>
        <p:nvPicPr>
          <p:cNvPr id="166" name="Picture 2" descr=""/>
          <p:cNvPicPr/>
          <p:nvPr/>
        </p:nvPicPr>
        <p:blipFill>
          <a:blip r:embed="rId3"/>
          <a:stretch/>
        </p:blipFill>
        <p:spPr>
          <a:xfrm>
            <a:off x="6156000" y="6580800"/>
            <a:ext cx="359640" cy="276840"/>
          </a:xfrm>
          <a:prstGeom prst="rect">
            <a:avLst/>
          </a:prstGeom>
          <a:ln>
            <a:noFill/>
          </a:ln>
        </p:spPr>
      </p:pic>
      <p:pic>
        <p:nvPicPr>
          <p:cNvPr id="167" name="Picture 2" descr=""/>
          <p:cNvPicPr/>
          <p:nvPr/>
        </p:nvPicPr>
        <p:blipFill>
          <a:blip r:embed="rId4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  <p:sp>
        <p:nvSpPr>
          <p:cNvPr id="168" name="TextShape 16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EF66C66D-73BD-4E5F-A5E5-5B605E08DB97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170" name="CustomShape 1"/>
          <p:cNvSpPr/>
          <p:nvPr/>
        </p:nvSpPr>
        <p:spPr>
          <a:xfrm>
            <a:off x="683640" y="188640"/>
            <a:ext cx="784836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 предприятиям </a:t>
            </a:r>
            <a:r>
              <a:rPr b="0" lang="ru-RU" sz="28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агропромышленного</a:t>
            </a: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комплекса 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1" name="CustomShape 2"/>
          <p:cNvSpPr/>
          <p:nvPr/>
        </p:nvSpPr>
        <p:spPr>
          <a:xfrm>
            <a:off x="0" y="1196640"/>
            <a:ext cx="9143640" cy="5661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72" name="CustomShape 3"/>
          <p:cNvSpPr/>
          <p:nvPr/>
        </p:nvSpPr>
        <p:spPr>
          <a:xfrm>
            <a:off x="1907640" y="1484640"/>
            <a:ext cx="575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3" name="CustomShape 4"/>
          <p:cNvSpPr/>
          <p:nvPr/>
        </p:nvSpPr>
        <p:spPr>
          <a:xfrm>
            <a:off x="3996000" y="1484640"/>
            <a:ext cx="863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4" name="CustomShape 5"/>
          <p:cNvSpPr/>
          <p:nvPr/>
        </p:nvSpPr>
        <p:spPr>
          <a:xfrm>
            <a:off x="6660360" y="1484640"/>
            <a:ext cx="503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5" name="CustomShape 6"/>
          <p:cNvSpPr/>
          <p:nvPr/>
        </p:nvSpPr>
        <p:spPr>
          <a:xfrm>
            <a:off x="611640" y="1412640"/>
            <a:ext cx="1151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76" name="CustomShape 7"/>
          <p:cNvSpPr/>
          <p:nvPr/>
        </p:nvSpPr>
        <p:spPr>
          <a:xfrm>
            <a:off x="611640" y="1412640"/>
            <a:ext cx="1151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7" name="CustomShape 8"/>
          <p:cNvSpPr/>
          <p:nvPr/>
        </p:nvSpPr>
        <p:spPr>
          <a:xfrm>
            <a:off x="2627640" y="1412640"/>
            <a:ext cx="1295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78" name="CustomShape 9"/>
          <p:cNvSpPr/>
          <p:nvPr/>
        </p:nvSpPr>
        <p:spPr>
          <a:xfrm>
            <a:off x="5076000" y="1340640"/>
            <a:ext cx="1511640" cy="647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79" name="CustomShape 10"/>
          <p:cNvSpPr/>
          <p:nvPr/>
        </p:nvSpPr>
        <p:spPr>
          <a:xfrm>
            <a:off x="7308360" y="1340640"/>
            <a:ext cx="158364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80" name="CustomShape 11"/>
          <p:cNvSpPr/>
          <p:nvPr/>
        </p:nvSpPr>
        <p:spPr>
          <a:xfrm>
            <a:off x="2771640" y="1412640"/>
            <a:ext cx="1079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кого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1" name="CustomShape 12"/>
          <p:cNvSpPr/>
          <p:nvPr/>
        </p:nvSpPr>
        <p:spPr>
          <a:xfrm>
            <a:off x="5148000" y="1340640"/>
            <a:ext cx="1728000" cy="608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Общий объем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(тыс. рублей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2" name="CustomShape 13"/>
          <p:cNvSpPr/>
          <p:nvPr/>
        </p:nvSpPr>
        <p:spPr>
          <a:xfrm>
            <a:off x="7236360" y="1446840"/>
            <a:ext cx="172800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Период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183" name="Table 14"/>
          <p:cNvGraphicFramePr/>
          <p:nvPr/>
        </p:nvGraphicFramePr>
        <p:xfrm>
          <a:off x="0" y="2061000"/>
          <a:ext cx="9180000" cy="4796640"/>
        </p:xfrm>
        <a:graphic>
          <a:graphicData uri="http://schemas.openxmlformats.org/drawingml/2006/table">
            <a:tbl>
              <a:tblPr/>
              <a:tblGrid>
                <a:gridCol w="251280"/>
                <a:gridCol w="2155680"/>
                <a:gridCol w="2973600"/>
                <a:gridCol w="1855080"/>
                <a:gridCol w="1944360"/>
              </a:tblGrid>
              <a:tr h="4797000"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Субсидии на возмещение части затрат на уплату процентов по кредитам, полученным на срок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до 1 года в связи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 производством (реализацией) товаров, работ услуг в сфере агропромышленного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комплекса в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Санкт-Петербурге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Юридические лица,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зарегистрированные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осуществляющие производственную деятельность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 территории Санкт-Петербурга, юридические лица, обособленные подразделения которых зарегистрированы и осуществляют производственную деятельность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 территории Санкт-Петербурга, относящиеся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 сельскохозяйственным товаропроизводителям, крестьянским (фермерским) хозяйствам, организациям, осуществляющим первичную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(или) последующую (промышленную) переработку сельскохозяйственной продукции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17849,7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бюджет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Санкт-Петербурга,        </a:t>
                      </a: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37277,2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федеральный бюджет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2015-2016 </a:t>
                      </a: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(период заключения договоров)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 зависимости от цели кредита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184" name="Line 15"/>
          <p:cNvSpPr/>
          <p:nvPr/>
        </p:nvSpPr>
        <p:spPr>
          <a:xfrm>
            <a:off x="0" y="2060640"/>
            <a:ext cx="9144000" cy="0"/>
          </a:xfrm>
          <a:prstGeom prst="line">
            <a:avLst/>
          </a:prstGeom>
          <a:ln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85" name="CustomShape 16"/>
          <p:cNvSpPr/>
          <p:nvPr/>
        </p:nvSpPr>
        <p:spPr>
          <a:xfrm>
            <a:off x="7884360" y="836640"/>
            <a:ext cx="1259280" cy="359640"/>
          </a:xfrm>
          <a:prstGeom prst="rect">
            <a:avLst/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</p:sp>
      <p:sp>
        <p:nvSpPr>
          <p:cNvPr id="186" name="CustomShape 17"/>
          <p:cNvSpPr/>
          <p:nvPr/>
        </p:nvSpPr>
        <p:spPr>
          <a:xfrm>
            <a:off x="8316360" y="764640"/>
            <a:ext cx="1043280" cy="486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576-09-41,</a:t>
            </a:r>
            <a:r>
              <a:rPr b="1" lang="ru-RU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1" lang="ru-RU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576-00-83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87" name="Picture 1" descr=""/>
          <p:cNvPicPr/>
          <p:nvPr/>
        </p:nvPicPr>
        <p:blipFill>
          <a:blip r:embed="rId2"/>
          <a:stretch/>
        </p:blipFill>
        <p:spPr>
          <a:xfrm>
            <a:off x="8028360" y="908640"/>
            <a:ext cx="292680" cy="208800"/>
          </a:xfrm>
          <a:prstGeom prst="rect">
            <a:avLst/>
          </a:prstGeom>
          <a:ln>
            <a:noFill/>
          </a:ln>
        </p:spPr>
      </p:pic>
      <p:pic>
        <p:nvPicPr>
          <p:cNvPr id="188" name="Picture 2" descr=""/>
          <p:cNvPicPr/>
          <p:nvPr/>
        </p:nvPicPr>
        <p:blipFill>
          <a:blip r:embed="rId3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  <p:sp>
        <p:nvSpPr>
          <p:cNvPr id="189" name="TextShape 18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1B4EF473-0307-41BF-806C-451CCC7E34E8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191" name="CustomShape 1"/>
          <p:cNvSpPr/>
          <p:nvPr/>
        </p:nvSpPr>
        <p:spPr>
          <a:xfrm>
            <a:off x="683640" y="188640"/>
            <a:ext cx="784836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 предприятиям </a:t>
            </a:r>
            <a:r>
              <a:rPr b="0" lang="ru-RU" sz="28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агропромышленного</a:t>
            </a: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комплекса 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2" name="CustomShape 2"/>
          <p:cNvSpPr/>
          <p:nvPr/>
        </p:nvSpPr>
        <p:spPr>
          <a:xfrm>
            <a:off x="0" y="1196640"/>
            <a:ext cx="9143640" cy="5661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93" name="CustomShape 3"/>
          <p:cNvSpPr/>
          <p:nvPr/>
        </p:nvSpPr>
        <p:spPr>
          <a:xfrm>
            <a:off x="1907640" y="1484640"/>
            <a:ext cx="575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4" name="CustomShape 4"/>
          <p:cNvSpPr/>
          <p:nvPr/>
        </p:nvSpPr>
        <p:spPr>
          <a:xfrm>
            <a:off x="3996000" y="1484640"/>
            <a:ext cx="863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5" name="CustomShape 5"/>
          <p:cNvSpPr/>
          <p:nvPr/>
        </p:nvSpPr>
        <p:spPr>
          <a:xfrm>
            <a:off x="6660360" y="1484640"/>
            <a:ext cx="503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6" name="CustomShape 6"/>
          <p:cNvSpPr/>
          <p:nvPr/>
        </p:nvSpPr>
        <p:spPr>
          <a:xfrm>
            <a:off x="611640" y="1412640"/>
            <a:ext cx="1151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97" name="CustomShape 7"/>
          <p:cNvSpPr/>
          <p:nvPr/>
        </p:nvSpPr>
        <p:spPr>
          <a:xfrm>
            <a:off x="611640" y="1412640"/>
            <a:ext cx="1151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8" name="CustomShape 8"/>
          <p:cNvSpPr/>
          <p:nvPr/>
        </p:nvSpPr>
        <p:spPr>
          <a:xfrm>
            <a:off x="2627640" y="1412640"/>
            <a:ext cx="1295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99" name="CustomShape 9"/>
          <p:cNvSpPr/>
          <p:nvPr/>
        </p:nvSpPr>
        <p:spPr>
          <a:xfrm>
            <a:off x="5076000" y="1340640"/>
            <a:ext cx="1511640" cy="647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200" name="CustomShape 10"/>
          <p:cNvSpPr/>
          <p:nvPr/>
        </p:nvSpPr>
        <p:spPr>
          <a:xfrm>
            <a:off x="7308360" y="1340640"/>
            <a:ext cx="158364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201" name="CustomShape 11"/>
          <p:cNvSpPr/>
          <p:nvPr/>
        </p:nvSpPr>
        <p:spPr>
          <a:xfrm>
            <a:off x="2771640" y="1412640"/>
            <a:ext cx="1079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кого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2" name="CustomShape 12"/>
          <p:cNvSpPr/>
          <p:nvPr/>
        </p:nvSpPr>
        <p:spPr>
          <a:xfrm>
            <a:off x="5148000" y="1340640"/>
            <a:ext cx="1728000" cy="608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Общий объем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(тыс. рублей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3" name="CustomShape 13"/>
          <p:cNvSpPr/>
          <p:nvPr/>
        </p:nvSpPr>
        <p:spPr>
          <a:xfrm>
            <a:off x="7884360" y="764640"/>
            <a:ext cx="1259280" cy="431640"/>
          </a:xfrm>
          <a:prstGeom prst="rect">
            <a:avLst/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</p:sp>
      <p:sp>
        <p:nvSpPr>
          <p:cNvPr id="204" name="CustomShape 14"/>
          <p:cNvSpPr/>
          <p:nvPr/>
        </p:nvSpPr>
        <p:spPr>
          <a:xfrm>
            <a:off x="8316360" y="764640"/>
            <a:ext cx="1043280" cy="486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576-09-41,</a:t>
            </a:r>
            <a:r>
              <a:rPr b="1" lang="ru-RU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1" lang="ru-RU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576-00-83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05" name="Picture 1" descr=""/>
          <p:cNvPicPr/>
          <p:nvPr/>
        </p:nvPicPr>
        <p:blipFill>
          <a:blip r:embed="rId2"/>
          <a:stretch/>
        </p:blipFill>
        <p:spPr>
          <a:xfrm>
            <a:off x="8028360" y="908640"/>
            <a:ext cx="292680" cy="208800"/>
          </a:xfrm>
          <a:prstGeom prst="rect">
            <a:avLst/>
          </a:prstGeom>
          <a:ln>
            <a:noFill/>
          </a:ln>
        </p:spPr>
      </p:pic>
      <p:pic>
        <p:nvPicPr>
          <p:cNvPr id="206" name="Picture 2" descr=""/>
          <p:cNvPicPr/>
          <p:nvPr/>
        </p:nvPicPr>
        <p:blipFill>
          <a:blip r:embed="rId3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  <p:graphicFrame>
        <p:nvGraphicFramePr>
          <p:cNvPr id="207" name="Table 15"/>
          <p:cNvGraphicFramePr/>
          <p:nvPr/>
        </p:nvGraphicFramePr>
        <p:xfrm>
          <a:off x="0" y="2061000"/>
          <a:ext cx="9180000" cy="4796640"/>
        </p:xfrm>
        <a:graphic>
          <a:graphicData uri="http://schemas.openxmlformats.org/drawingml/2006/table">
            <a:tbl>
              <a:tblPr/>
              <a:tblGrid>
                <a:gridCol w="256320"/>
                <a:gridCol w="2587320"/>
                <a:gridCol w="2088000"/>
                <a:gridCol w="2160000"/>
                <a:gridCol w="2088360"/>
              </a:tblGrid>
              <a:tr h="4797000"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Субсидии на возмещение части затрат на уплату процентов по инвестиционным кредитам, полученным на срок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до пятнадцати лет, 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 связи с производством (реализацией) товаров, выполнением работ, оказанием услуг в сфере агропромышленного комплекса в Санкт-Петербурге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Организации,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осуществляющие производство(реализацию) товаров,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выполнение работ,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оказание услуг в сфере сельскохозяйственного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агропромышленного производства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 Санкт-Петербурге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350 ,0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- региональный бюджет,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235, 4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федеральный бюджет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01.01.2008 - 31.12.2012 </a:t>
                      </a: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(период заключения договоров)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208" name="TextShape 16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37DE8DC7-0375-4A2B-AF3E-9ECCDAD051BC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09" name="CustomShape 17"/>
          <p:cNvSpPr/>
          <p:nvPr/>
        </p:nvSpPr>
        <p:spPr>
          <a:xfrm>
            <a:off x="7236360" y="1446840"/>
            <a:ext cx="172800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Период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211" name="CustomShape 1"/>
          <p:cNvSpPr/>
          <p:nvPr/>
        </p:nvSpPr>
        <p:spPr>
          <a:xfrm>
            <a:off x="683640" y="188640"/>
            <a:ext cx="784836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 предприятиям </a:t>
            </a:r>
            <a:r>
              <a:rPr b="0" lang="ru-RU" sz="28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агропромышленного</a:t>
            </a: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комплекса 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2" name="CustomShape 2"/>
          <p:cNvSpPr/>
          <p:nvPr/>
        </p:nvSpPr>
        <p:spPr>
          <a:xfrm>
            <a:off x="0" y="1196640"/>
            <a:ext cx="9143640" cy="5661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13" name="CustomShape 3"/>
          <p:cNvSpPr/>
          <p:nvPr/>
        </p:nvSpPr>
        <p:spPr>
          <a:xfrm>
            <a:off x="1907640" y="1484640"/>
            <a:ext cx="575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4" name="CustomShape 4"/>
          <p:cNvSpPr/>
          <p:nvPr/>
        </p:nvSpPr>
        <p:spPr>
          <a:xfrm>
            <a:off x="3996000" y="1484640"/>
            <a:ext cx="863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5" name="CustomShape 5"/>
          <p:cNvSpPr/>
          <p:nvPr/>
        </p:nvSpPr>
        <p:spPr>
          <a:xfrm>
            <a:off x="6660360" y="1484640"/>
            <a:ext cx="503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6" name="CustomShape 6"/>
          <p:cNvSpPr/>
          <p:nvPr/>
        </p:nvSpPr>
        <p:spPr>
          <a:xfrm>
            <a:off x="611640" y="1412640"/>
            <a:ext cx="1151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217" name="CustomShape 7"/>
          <p:cNvSpPr/>
          <p:nvPr/>
        </p:nvSpPr>
        <p:spPr>
          <a:xfrm>
            <a:off x="611640" y="1412640"/>
            <a:ext cx="1151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8" name="CustomShape 8"/>
          <p:cNvSpPr/>
          <p:nvPr/>
        </p:nvSpPr>
        <p:spPr>
          <a:xfrm>
            <a:off x="2627640" y="1412640"/>
            <a:ext cx="1295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219" name="CustomShape 9"/>
          <p:cNvSpPr/>
          <p:nvPr/>
        </p:nvSpPr>
        <p:spPr>
          <a:xfrm>
            <a:off x="5076000" y="1268640"/>
            <a:ext cx="1511640" cy="647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220" name="CustomShape 10"/>
          <p:cNvSpPr/>
          <p:nvPr/>
        </p:nvSpPr>
        <p:spPr>
          <a:xfrm>
            <a:off x="7308360" y="1340640"/>
            <a:ext cx="158364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221" name="CustomShape 11"/>
          <p:cNvSpPr/>
          <p:nvPr/>
        </p:nvSpPr>
        <p:spPr>
          <a:xfrm>
            <a:off x="2771640" y="1412640"/>
            <a:ext cx="1079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кого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2" name="CustomShape 12"/>
          <p:cNvSpPr/>
          <p:nvPr/>
        </p:nvSpPr>
        <p:spPr>
          <a:xfrm>
            <a:off x="5076000" y="1268640"/>
            <a:ext cx="1728000" cy="608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Общий объем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(тыс. рублей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3" name="CustomShape 13"/>
          <p:cNvSpPr/>
          <p:nvPr/>
        </p:nvSpPr>
        <p:spPr>
          <a:xfrm>
            <a:off x="7884360" y="836640"/>
            <a:ext cx="1259280" cy="359640"/>
          </a:xfrm>
          <a:prstGeom prst="rect">
            <a:avLst/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</p:sp>
      <p:sp>
        <p:nvSpPr>
          <p:cNvPr id="224" name="CustomShape 14"/>
          <p:cNvSpPr/>
          <p:nvPr/>
        </p:nvSpPr>
        <p:spPr>
          <a:xfrm>
            <a:off x="8316360" y="764640"/>
            <a:ext cx="1043280" cy="486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576-09-41,</a:t>
            </a:r>
            <a:r>
              <a:rPr b="1" lang="ru-RU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1" lang="ru-RU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576-00-83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25" name="Picture 1" descr=""/>
          <p:cNvPicPr/>
          <p:nvPr/>
        </p:nvPicPr>
        <p:blipFill>
          <a:blip r:embed="rId2"/>
          <a:stretch/>
        </p:blipFill>
        <p:spPr>
          <a:xfrm>
            <a:off x="8028360" y="908640"/>
            <a:ext cx="292680" cy="208800"/>
          </a:xfrm>
          <a:prstGeom prst="rect">
            <a:avLst/>
          </a:prstGeom>
          <a:ln>
            <a:noFill/>
          </a:ln>
        </p:spPr>
      </p:pic>
      <p:graphicFrame>
        <p:nvGraphicFramePr>
          <p:cNvPr id="226" name="Table 15"/>
          <p:cNvGraphicFramePr/>
          <p:nvPr/>
        </p:nvGraphicFramePr>
        <p:xfrm>
          <a:off x="0" y="1987560"/>
          <a:ext cx="9108000" cy="4825440"/>
        </p:xfrm>
        <a:graphic>
          <a:graphicData uri="http://schemas.openxmlformats.org/drawingml/2006/table">
            <a:tbl>
              <a:tblPr/>
              <a:tblGrid>
                <a:gridCol w="251280"/>
                <a:gridCol w="3096000"/>
                <a:gridCol w="2304000"/>
                <a:gridCol w="1584000"/>
                <a:gridCol w="1872720"/>
              </a:tblGrid>
              <a:tr h="2989080"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Субсидии на возмещение части затрат на содержание племенного маточного поголовья животных, племенных быков-производителей мясного или молочного направления старше 16 месяцев, проверенных по качеству потомства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или находящихся в процессе оценки этого качества в связи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 производством (реализацией) товаров, выполнением работ, оказанием услуг в сфере агропромышленного комплекса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 Санкт-Петербурге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Сельскохозяйственные организации,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осуществляющие производство (реализацию) продукции животноводства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 Санкт-Петербурге, имеющие статус племенного хозяйства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13 475,0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региональный бюджет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2212,7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федеральный бюджет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01.01.2016 - 25.11.2016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1836360"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4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Субсидии на возмещение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части затрат, связанных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 закупкой племенных быков-производителей, являющихся улучшателями по молочной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или мясной продуктивности,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племенного молодняка крупного рогатого скота, в том числе по импорту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Сельскохозяйственные организации,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осуществляющие производство (реализацию) продукции животноводства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 Санкт-Петербурге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2988,1 -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региональный бюджет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01.01.2015 - 31.12.2015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pic>
        <p:nvPicPr>
          <p:cNvPr id="227" name="Picture 2" descr=""/>
          <p:cNvPicPr/>
          <p:nvPr/>
        </p:nvPicPr>
        <p:blipFill>
          <a:blip r:embed="rId3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  <p:sp>
        <p:nvSpPr>
          <p:cNvPr id="228" name="TextShape 16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6F85B340-914E-4C01-A32E-8179C2A71DCF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29" name="CustomShape 17"/>
          <p:cNvSpPr/>
          <p:nvPr/>
        </p:nvSpPr>
        <p:spPr>
          <a:xfrm>
            <a:off x="7236360" y="1446840"/>
            <a:ext cx="172800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Период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231" name="CustomShape 1"/>
          <p:cNvSpPr/>
          <p:nvPr/>
        </p:nvSpPr>
        <p:spPr>
          <a:xfrm>
            <a:off x="683640" y="188640"/>
            <a:ext cx="784836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 предприятиям </a:t>
            </a:r>
            <a:r>
              <a:rPr b="0" lang="ru-RU" sz="28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агропромышленного</a:t>
            </a: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комплекса 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2" name="CustomShape 2"/>
          <p:cNvSpPr/>
          <p:nvPr/>
        </p:nvSpPr>
        <p:spPr>
          <a:xfrm>
            <a:off x="0" y="1196640"/>
            <a:ext cx="9143640" cy="5661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33" name="CustomShape 3"/>
          <p:cNvSpPr/>
          <p:nvPr/>
        </p:nvSpPr>
        <p:spPr>
          <a:xfrm>
            <a:off x="1907640" y="1484640"/>
            <a:ext cx="575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4" name="CustomShape 4"/>
          <p:cNvSpPr/>
          <p:nvPr/>
        </p:nvSpPr>
        <p:spPr>
          <a:xfrm>
            <a:off x="3996000" y="1484640"/>
            <a:ext cx="863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5" name="CustomShape 5"/>
          <p:cNvSpPr/>
          <p:nvPr/>
        </p:nvSpPr>
        <p:spPr>
          <a:xfrm>
            <a:off x="6660360" y="1484640"/>
            <a:ext cx="503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6" name="CustomShape 6"/>
          <p:cNvSpPr/>
          <p:nvPr/>
        </p:nvSpPr>
        <p:spPr>
          <a:xfrm>
            <a:off x="611640" y="1412640"/>
            <a:ext cx="1151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237" name="CustomShape 7"/>
          <p:cNvSpPr/>
          <p:nvPr/>
        </p:nvSpPr>
        <p:spPr>
          <a:xfrm>
            <a:off x="611640" y="1412640"/>
            <a:ext cx="1151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8" name="CustomShape 8"/>
          <p:cNvSpPr/>
          <p:nvPr/>
        </p:nvSpPr>
        <p:spPr>
          <a:xfrm>
            <a:off x="2627640" y="1412640"/>
            <a:ext cx="1295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239" name="CustomShape 9"/>
          <p:cNvSpPr/>
          <p:nvPr/>
        </p:nvSpPr>
        <p:spPr>
          <a:xfrm>
            <a:off x="5076000" y="1340640"/>
            <a:ext cx="1511640" cy="647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240" name="CustomShape 10"/>
          <p:cNvSpPr/>
          <p:nvPr/>
        </p:nvSpPr>
        <p:spPr>
          <a:xfrm>
            <a:off x="7308360" y="1340640"/>
            <a:ext cx="158364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241" name="CustomShape 11"/>
          <p:cNvSpPr/>
          <p:nvPr/>
        </p:nvSpPr>
        <p:spPr>
          <a:xfrm>
            <a:off x="2771640" y="1412640"/>
            <a:ext cx="1079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кого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2" name="CustomShape 12"/>
          <p:cNvSpPr/>
          <p:nvPr/>
        </p:nvSpPr>
        <p:spPr>
          <a:xfrm>
            <a:off x="5148000" y="1340640"/>
            <a:ext cx="1728000" cy="608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Общий объем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(тыс. рублей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3" name="CustomShape 13"/>
          <p:cNvSpPr/>
          <p:nvPr/>
        </p:nvSpPr>
        <p:spPr>
          <a:xfrm>
            <a:off x="7236360" y="1340640"/>
            <a:ext cx="1728000" cy="577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Мах объем для одной компании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4" name="CustomShape 14"/>
          <p:cNvSpPr/>
          <p:nvPr/>
        </p:nvSpPr>
        <p:spPr>
          <a:xfrm>
            <a:off x="7884360" y="836640"/>
            <a:ext cx="1259280" cy="359640"/>
          </a:xfrm>
          <a:prstGeom prst="rect">
            <a:avLst/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</p:sp>
      <p:sp>
        <p:nvSpPr>
          <p:cNvPr id="245" name="CustomShape 15"/>
          <p:cNvSpPr/>
          <p:nvPr/>
        </p:nvSpPr>
        <p:spPr>
          <a:xfrm>
            <a:off x="8316360" y="764640"/>
            <a:ext cx="1043280" cy="486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576-09-41,</a:t>
            </a:r>
            <a:r>
              <a:rPr b="1" lang="ru-RU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1" lang="ru-RU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576-00-83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46" name="Picture 1" descr=""/>
          <p:cNvPicPr/>
          <p:nvPr/>
        </p:nvPicPr>
        <p:blipFill>
          <a:blip r:embed="rId2"/>
          <a:stretch/>
        </p:blipFill>
        <p:spPr>
          <a:xfrm>
            <a:off x="8028360" y="908640"/>
            <a:ext cx="292680" cy="208800"/>
          </a:xfrm>
          <a:prstGeom prst="rect">
            <a:avLst/>
          </a:prstGeom>
          <a:ln>
            <a:noFill/>
          </a:ln>
        </p:spPr>
      </p:pic>
      <p:graphicFrame>
        <p:nvGraphicFramePr>
          <p:cNvPr id="247" name="Table 16"/>
          <p:cNvGraphicFramePr/>
          <p:nvPr/>
        </p:nvGraphicFramePr>
        <p:xfrm>
          <a:off x="0" y="2061000"/>
          <a:ext cx="9143640" cy="4796640"/>
        </p:xfrm>
        <a:graphic>
          <a:graphicData uri="http://schemas.openxmlformats.org/drawingml/2006/table">
            <a:tbl>
              <a:tblPr/>
              <a:tblGrid>
                <a:gridCol w="232560"/>
                <a:gridCol w="2174400"/>
                <a:gridCol w="2164320"/>
                <a:gridCol w="1800000"/>
                <a:gridCol w="1830960"/>
                <a:gridCol w="941400"/>
              </a:tblGrid>
              <a:tr h="4797000"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Субсидии на возмещение затрат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 1 килограмм реализованного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(или) отгруженного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 собственную переработку молока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Сельскохозяйственные организации - юридические лица-производители товаров, работ, услуг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35 279,5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региональный бюджет,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8970,4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федеральный бюджет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 соответствии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со ставкой на 1 килограмм реализованного молока и расчетом размера субсидий по форме согласно распоряжению КППИ 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01.01.2016 - 25.11.2016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pic>
        <p:nvPicPr>
          <p:cNvPr id="248" name="Picture 2" descr=""/>
          <p:cNvPicPr/>
          <p:nvPr/>
        </p:nvPicPr>
        <p:blipFill>
          <a:blip r:embed="rId3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  <p:sp>
        <p:nvSpPr>
          <p:cNvPr id="249" name="TextShape 17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A762B1CF-11F1-42E3-9D97-6975E0E63555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251" name="CustomShape 1"/>
          <p:cNvSpPr/>
          <p:nvPr/>
        </p:nvSpPr>
        <p:spPr>
          <a:xfrm>
            <a:off x="683640" y="188640"/>
            <a:ext cx="784836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8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Конкурсы</a:t>
            </a: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и </a:t>
            </a:r>
            <a:r>
              <a:rPr b="0" lang="ru-RU" sz="28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премии</a:t>
            </a: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Правительства 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2" name="CustomShape 2"/>
          <p:cNvSpPr/>
          <p:nvPr/>
        </p:nvSpPr>
        <p:spPr>
          <a:xfrm>
            <a:off x="0" y="1196640"/>
            <a:ext cx="9143640" cy="5661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53" name="CustomShape 3"/>
          <p:cNvSpPr/>
          <p:nvPr/>
        </p:nvSpPr>
        <p:spPr>
          <a:xfrm>
            <a:off x="1619640" y="1484640"/>
            <a:ext cx="575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4" name="CustomShape 4"/>
          <p:cNvSpPr/>
          <p:nvPr/>
        </p:nvSpPr>
        <p:spPr>
          <a:xfrm>
            <a:off x="3708000" y="1484640"/>
            <a:ext cx="503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5" name="CustomShape 5"/>
          <p:cNvSpPr/>
          <p:nvPr/>
        </p:nvSpPr>
        <p:spPr>
          <a:xfrm>
            <a:off x="5940000" y="1484640"/>
            <a:ext cx="287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6" name="CustomShape 6"/>
          <p:cNvSpPr/>
          <p:nvPr/>
        </p:nvSpPr>
        <p:spPr>
          <a:xfrm>
            <a:off x="323640" y="1412640"/>
            <a:ext cx="1151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257" name="CustomShape 7"/>
          <p:cNvSpPr/>
          <p:nvPr/>
        </p:nvSpPr>
        <p:spPr>
          <a:xfrm>
            <a:off x="323640" y="1412640"/>
            <a:ext cx="1151640" cy="455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Конкурсы и премии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8" name="CustomShape 8"/>
          <p:cNvSpPr/>
          <p:nvPr/>
        </p:nvSpPr>
        <p:spPr>
          <a:xfrm>
            <a:off x="2267640" y="1412640"/>
            <a:ext cx="1295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259" name="CustomShape 9"/>
          <p:cNvSpPr/>
          <p:nvPr/>
        </p:nvSpPr>
        <p:spPr>
          <a:xfrm>
            <a:off x="4356000" y="1340640"/>
            <a:ext cx="1511640" cy="647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260" name="CustomShape 10"/>
          <p:cNvSpPr/>
          <p:nvPr/>
        </p:nvSpPr>
        <p:spPr>
          <a:xfrm>
            <a:off x="6300360" y="1340640"/>
            <a:ext cx="122364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Денежные суммы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1" name="CustomShape 11"/>
          <p:cNvSpPr/>
          <p:nvPr/>
        </p:nvSpPr>
        <p:spPr>
          <a:xfrm>
            <a:off x="2411640" y="1412640"/>
            <a:ext cx="1079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кого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2" name="CustomShape 12"/>
          <p:cNvSpPr/>
          <p:nvPr/>
        </p:nvSpPr>
        <p:spPr>
          <a:xfrm>
            <a:off x="4356000" y="1340640"/>
            <a:ext cx="158364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Общий объем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(руб.)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3" name="CustomShape 13"/>
          <p:cNvSpPr/>
          <p:nvPr/>
        </p:nvSpPr>
        <p:spPr>
          <a:xfrm>
            <a:off x="7812360" y="836640"/>
            <a:ext cx="1331280" cy="359640"/>
          </a:xfrm>
          <a:prstGeom prst="rect">
            <a:avLst/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</p:sp>
      <p:sp>
        <p:nvSpPr>
          <p:cNvPr id="264" name="CustomShape 14"/>
          <p:cNvSpPr/>
          <p:nvPr/>
        </p:nvSpPr>
        <p:spPr>
          <a:xfrm>
            <a:off x="8172360" y="692640"/>
            <a:ext cx="1367640" cy="486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1" lang="ru-RU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576-00-83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65" name="Picture 1" descr=""/>
          <p:cNvPicPr/>
          <p:nvPr/>
        </p:nvPicPr>
        <p:blipFill>
          <a:blip r:embed="rId2"/>
          <a:stretch/>
        </p:blipFill>
        <p:spPr>
          <a:xfrm>
            <a:off x="7884360" y="908640"/>
            <a:ext cx="292680" cy="208800"/>
          </a:xfrm>
          <a:prstGeom prst="rect">
            <a:avLst/>
          </a:prstGeom>
          <a:ln>
            <a:noFill/>
          </a:ln>
        </p:spPr>
      </p:pic>
      <p:graphicFrame>
        <p:nvGraphicFramePr>
          <p:cNvPr id="266" name="Table 15"/>
          <p:cNvGraphicFramePr/>
          <p:nvPr/>
        </p:nvGraphicFramePr>
        <p:xfrm>
          <a:off x="0" y="2133000"/>
          <a:ext cx="9143640" cy="4724640"/>
        </p:xfrm>
        <a:graphic>
          <a:graphicData uri="http://schemas.openxmlformats.org/drawingml/2006/table">
            <a:tbl>
              <a:tblPr/>
              <a:tblGrid>
                <a:gridCol w="232560"/>
                <a:gridCol w="2174400"/>
                <a:gridCol w="2973600"/>
                <a:gridCol w="918720"/>
                <a:gridCol w="1902960"/>
                <a:gridCol w="941400"/>
              </a:tblGrid>
              <a:tr h="4725000"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За увеличение производительности труда на промышленных предприятиях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  Санкт-Петербурге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Организации независимо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от организационно-правовой формы, являющиеся субъектами деятельности в сфере промышленности,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не являющиеся субъектами малого предпринимательства, зарегистрированные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осуществляющие свою деятельность на территории                          Санкт-Петербурга, зарегистрированные в качестве юридического лица не позднее 01.01.2012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(группы 15.1-15.8, 15.98, подразделы DB, DC, DD, группа 21.1. подразделы DE, DF, DG, DH, DI, DJ, DK, DL, DM )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35 000 000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 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за 1 место - </a:t>
                      </a: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20 000 000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 за 2 место - </a:t>
                      </a: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10 000 000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за 3 место - </a:t>
                      </a: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5 000 000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Начиная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 3 квартала 2016 года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267" name="CustomShape 16"/>
          <p:cNvSpPr/>
          <p:nvPr/>
        </p:nvSpPr>
        <p:spPr>
          <a:xfrm>
            <a:off x="7602120" y="1497960"/>
            <a:ext cx="215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8" name="CustomShape 17"/>
          <p:cNvSpPr/>
          <p:nvPr/>
        </p:nvSpPr>
        <p:spPr>
          <a:xfrm>
            <a:off x="7884360" y="1340640"/>
            <a:ext cx="1259280" cy="647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Период проведения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69" name="Picture 2" descr=""/>
          <p:cNvPicPr/>
          <p:nvPr/>
        </p:nvPicPr>
        <p:blipFill>
          <a:blip r:embed="rId3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  <p:sp>
        <p:nvSpPr>
          <p:cNvPr id="270" name="TextShape 18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F67147CB-8BAB-4993-9CB0-F707BD0821AB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272" name="CustomShape 1"/>
          <p:cNvSpPr/>
          <p:nvPr/>
        </p:nvSpPr>
        <p:spPr>
          <a:xfrm>
            <a:off x="683640" y="188640"/>
            <a:ext cx="784836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8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Конкурсы</a:t>
            </a: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и </a:t>
            </a:r>
            <a:r>
              <a:rPr b="0" lang="ru-RU" sz="28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премии</a:t>
            </a: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Правительства 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3" name="CustomShape 2"/>
          <p:cNvSpPr/>
          <p:nvPr/>
        </p:nvSpPr>
        <p:spPr>
          <a:xfrm>
            <a:off x="0" y="1196640"/>
            <a:ext cx="9143640" cy="5661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74" name="CustomShape 3"/>
          <p:cNvSpPr/>
          <p:nvPr/>
        </p:nvSpPr>
        <p:spPr>
          <a:xfrm>
            <a:off x="1619640" y="1484640"/>
            <a:ext cx="575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5" name="CustomShape 4"/>
          <p:cNvSpPr/>
          <p:nvPr/>
        </p:nvSpPr>
        <p:spPr>
          <a:xfrm>
            <a:off x="3708000" y="1484640"/>
            <a:ext cx="503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6" name="CustomShape 5"/>
          <p:cNvSpPr/>
          <p:nvPr/>
        </p:nvSpPr>
        <p:spPr>
          <a:xfrm>
            <a:off x="5940000" y="1484640"/>
            <a:ext cx="287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7" name="CustomShape 6"/>
          <p:cNvSpPr/>
          <p:nvPr/>
        </p:nvSpPr>
        <p:spPr>
          <a:xfrm>
            <a:off x="323640" y="1412640"/>
            <a:ext cx="1151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278" name="CustomShape 7"/>
          <p:cNvSpPr/>
          <p:nvPr/>
        </p:nvSpPr>
        <p:spPr>
          <a:xfrm>
            <a:off x="323640" y="1412640"/>
            <a:ext cx="1151640" cy="455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Конкурсы и премии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9" name="CustomShape 8"/>
          <p:cNvSpPr/>
          <p:nvPr/>
        </p:nvSpPr>
        <p:spPr>
          <a:xfrm>
            <a:off x="2267640" y="1412640"/>
            <a:ext cx="1295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280" name="CustomShape 9"/>
          <p:cNvSpPr/>
          <p:nvPr/>
        </p:nvSpPr>
        <p:spPr>
          <a:xfrm>
            <a:off x="4356000" y="1340640"/>
            <a:ext cx="1511640" cy="503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281" name="CustomShape 10"/>
          <p:cNvSpPr/>
          <p:nvPr/>
        </p:nvSpPr>
        <p:spPr>
          <a:xfrm>
            <a:off x="6300360" y="1340640"/>
            <a:ext cx="122364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Денежные суммы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2" name="CustomShape 11"/>
          <p:cNvSpPr/>
          <p:nvPr/>
        </p:nvSpPr>
        <p:spPr>
          <a:xfrm>
            <a:off x="2411640" y="1412640"/>
            <a:ext cx="1079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кого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3" name="CustomShape 12"/>
          <p:cNvSpPr/>
          <p:nvPr/>
        </p:nvSpPr>
        <p:spPr>
          <a:xfrm>
            <a:off x="4356000" y="1412640"/>
            <a:ext cx="1583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Общий объем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4" name="CustomShape 13"/>
          <p:cNvSpPr/>
          <p:nvPr/>
        </p:nvSpPr>
        <p:spPr>
          <a:xfrm>
            <a:off x="7956360" y="836640"/>
            <a:ext cx="1187280" cy="359640"/>
          </a:xfrm>
          <a:prstGeom prst="rect">
            <a:avLst/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</p:sp>
      <p:sp>
        <p:nvSpPr>
          <p:cNvPr id="285" name="CustomShape 14"/>
          <p:cNvSpPr/>
          <p:nvPr/>
        </p:nvSpPr>
        <p:spPr>
          <a:xfrm>
            <a:off x="8316360" y="692640"/>
            <a:ext cx="1007640" cy="486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1" lang="ru-RU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576-00-83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86" name="Picture 1" descr=""/>
          <p:cNvPicPr/>
          <p:nvPr/>
        </p:nvPicPr>
        <p:blipFill>
          <a:blip r:embed="rId2"/>
          <a:stretch/>
        </p:blipFill>
        <p:spPr>
          <a:xfrm>
            <a:off x="8028360" y="908640"/>
            <a:ext cx="292680" cy="208800"/>
          </a:xfrm>
          <a:prstGeom prst="rect">
            <a:avLst/>
          </a:prstGeom>
          <a:ln>
            <a:noFill/>
          </a:ln>
        </p:spPr>
      </p:pic>
      <p:sp>
        <p:nvSpPr>
          <p:cNvPr id="287" name="CustomShape 15"/>
          <p:cNvSpPr/>
          <p:nvPr/>
        </p:nvSpPr>
        <p:spPr>
          <a:xfrm>
            <a:off x="7602120" y="1497960"/>
            <a:ext cx="215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8" name="CustomShape 16"/>
          <p:cNvSpPr/>
          <p:nvPr/>
        </p:nvSpPr>
        <p:spPr>
          <a:xfrm>
            <a:off x="7884360" y="1340640"/>
            <a:ext cx="125928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Период проведения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289" name="Table 17"/>
          <p:cNvGraphicFramePr/>
          <p:nvPr/>
        </p:nvGraphicFramePr>
        <p:xfrm>
          <a:off x="0" y="2061000"/>
          <a:ext cx="9143640" cy="4796640"/>
        </p:xfrm>
        <a:graphic>
          <a:graphicData uri="http://schemas.openxmlformats.org/drawingml/2006/table">
            <a:tbl>
              <a:tblPr/>
              <a:tblGrid>
                <a:gridCol w="232560"/>
                <a:gridCol w="2174400"/>
                <a:gridCol w="2973600"/>
                <a:gridCol w="869760"/>
                <a:gridCol w="1951920"/>
                <a:gridCol w="941400"/>
              </a:tblGrid>
              <a:tr h="4797000"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За создание высокотехнологичных рабочих мест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Организации независимо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от организационно-правовой формы, являющиеся субъектами деятельности в сфере промышленности,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не являющиеся субъектами малого предпринимательства, зарегистрированные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осуществляющие свою деятельность на территории                        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Санкт-Петербурга, зарегистрированные в качестве юридического лица не позднее 01.01.2012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(группы 15.1-15.8, 15.98, подразделы DB, DC, DD, группа 21.1. подразделы DE, DF, DG, DH, DI, DJ, DK, DL, DM )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50 000 000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за 1место - </a:t>
                      </a: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25 000 000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за 2 место - </a:t>
                      </a: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15 000 000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за 3 место - </a:t>
                      </a: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10 000 000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Начиная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 3 квартала 2016 года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pic>
        <p:nvPicPr>
          <p:cNvPr id="290" name="Picture 2" descr=""/>
          <p:cNvPicPr/>
          <p:nvPr/>
        </p:nvPicPr>
        <p:blipFill>
          <a:blip r:embed="rId3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  <p:sp>
        <p:nvSpPr>
          <p:cNvPr id="291" name="TextShape 18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CABB5188-9ABA-4DC8-BE19-DF4A5BF2EE3B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ransition>
    <p:dissolv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293" name="CustomShape 1"/>
          <p:cNvSpPr/>
          <p:nvPr/>
        </p:nvSpPr>
        <p:spPr>
          <a:xfrm>
            <a:off x="683640" y="188640"/>
            <a:ext cx="784836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8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Конкурсы</a:t>
            </a: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и </a:t>
            </a:r>
            <a:r>
              <a:rPr b="0" lang="ru-RU" sz="28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премии</a:t>
            </a: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Правительства 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4" name="CustomShape 2"/>
          <p:cNvSpPr/>
          <p:nvPr/>
        </p:nvSpPr>
        <p:spPr>
          <a:xfrm>
            <a:off x="0" y="1196640"/>
            <a:ext cx="9143640" cy="5661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95" name="CustomShape 3"/>
          <p:cNvSpPr/>
          <p:nvPr/>
        </p:nvSpPr>
        <p:spPr>
          <a:xfrm>
            <a:off x="1619640" y="1484640"/>
            <a:ext cx="575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6" name="CustomShape 4"/>
          <p:cNvSpPr/>
          <p:nvPr/>
        </p:nvSpPr>
        <p:spPr>
          <a:xfrm>
            <a:off x="3708000" y="1484640"/>
            <a:ext cx="503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7" name="CustomShape 5"/>
          <p:cNvSpPr/>
          <p:nvPr/>
        </p:nvSpPr>
        <p:spPr>
          <a:xfrm>
            <a:off x="5940000" y="1484640"/>
            <a:ext cx="287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8" name="CustomShape 6"/>
          <p:cNvSpPr/>
          <p:nvPr/>
        </p:nvSpPr>
        <p:spPr>
          <a:xfrm>
            <a:off x="323640" y="1412640"/>
            <a:ext cx="1151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299" name="CustomShape 7"/>
          <p:cNvSpPr/>
          <p:nvPr/>
        </p:nvSpPr>
        <p:spPr>
          <a:xfrm>
            <a:off x="323640" y="1412640"/>
            <a:ext cx="1151640" cy="63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Конкурсы и премии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0" name="CustomShape 8"/>
          <p:cNvSpPr/>
          <p:nvPr/>
        </p:nvSpPr>
        <p:spPr>
          <a:xfrm>
            <a:off x="2267640" y="1412640"/>
            <a:ext cx="1295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301" name="CustomShape 9"/>
          <p:cNvSpPr/>
          <p:nvPr/>
        </p:nvSpPr>
        <p:spPr>
          <a:xfrm>
            <a:off x="4356000" y="1268640"/>
            <a:ext cx="1511640" cy="647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302" name="CustomShape 10"/>
          <p:cNvSpPr/>
          <p:nvPr/>
        </p:nvSpPr>
        <p:spPr>
          <a:xfrm>
            <a:off x="6300360" y="1340640"/>
            <a:ext cx="122364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Денежные суммы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3" name="CustomShape 11"/>
          <p:cNvSpPr/>
          <p:nvPr/>
        </p:nvSpPr>
        <p:spPr>
          <a:xfrm>
            <a:off x="2411640" y="1412640"/>
            <a:ext cx="1079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кого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4" name="CustomShape 12"/>
          <p:cNvSpPr/>
          <p:nvPr/>
        </p:nvSpPr>
        <p:spPr>
          <a:xfrm>
            <a:off x="4356000" y="1268640"/>
            <a:ext cx="158364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Общий объем (руб.)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5" name="CustomShape 13"/>
          <p:cNvSpPr/>
          <p:nvPr/>
        </p:nvSpPr>
        <p:spPr>
          <a:xfrm>
            <a:off x="7602120" y="1497960"/>
            <a:ext cx="215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6" name="CustomShape 14"/>
          <p:cNvSpPr/>
          <p:nvPr/>
        </p:nvSpPr>
        <p:spPr>
          <a:xfrm>
            <a:off x="7884360" y="1340640"/>
            <a:ext cx="125928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Период проведения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07" name="Picture 2" descr=""/>
          <p:cNvPicPr/>
          <p:nvPr/>
        </p:nvPicPr>
        <p:blipFill>
          <a:blip r:embed="rId2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  <p:graphicFrame>
        <p:nvGraphicFramePr>
          <p:cNvPr id="308" name="Table 15"/>
          <p:cNvGraphicFramePr/>
          <p:nvPr/>
        </p:nvGraphicFramePr>
        <p:xfrm>
          <a:off x="0" y="1989000"/>
          <a:ext cx="9143640" cy="4868640"/>
        </p:xfrm>
        <a:graphic>
          <a:graphicData uri="http://schemas.openxmlformats.org/drawingml/2006/table">
            <a:tbl>
              <a:tblPr/>
              <a:tblGrid>
                <a:gridCol w="211680"/>
                <a:gridCol w="2343600"/>
                <a:gridCol w="2448000"/>
                <a:gridCol w="1368000"/>
                <a:gridCol w="1103040"/>
                <a:gridCol w="857160"/>
                <a:gridCol w="812160"/>
              </a:tblGrid>
              <a:tr h="2028600"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Конкурс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"Лучший инновационный продукт"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Организации, зарегистрированные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 территории Петербурга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осуществляющие производство и реализацию инновационной продукции. Количество и наименование номинаций в стадии разработки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6 250 000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 стадии разработки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Прием заявок III квартал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576-00-28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2840040"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4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Награда Правительства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Санкт - Петербурга – почетный знак «За качество товаров (продукции), работ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услуг», независимо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от организационно-правовой формы, осуществляющие производство товаров (продукции), выполнение работ и (или) оказание услуг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Организации, зарегистрированные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осуществляющие хозяйственную деятельность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 территории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Санкт-Петербурга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денежные вознаграждения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не предусмотрены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Не более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6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наград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Прием заявок - до 13 апреля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576-00-81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pic>
        <p:nvPicPr>
          <p:cNvPr id="309" name="Picture 1" descr=""/>
          <p:cNvPicPr/>
          <p:nvPr/>
        </p:nvPicPr>
        <p:blipFill>
          <a:blip r:embed="rId3"/>
          <a:stretch/>
        </p:blipFill>
        <p:spPr>
          <a:xfrm>
            <a:off x="8964720" y="2349000"/>
            <a:ext cx="504720" cy="359640"/>
          </a:xfrm>
          <a:prstGeom prst="rect">
            <a:avLst/>
          </a:prstGeom>
          <a:ln>
            <a:noFill/>
          </a:ln>
        </p:spPr>
      </p:pic>
      <p:pic>
        <p:nvPicPr>
          <p:cNvPr id="310" name="Picture 1" descr=""/>
          <p:cNvPicPr/>
          <p:nvPr/>
        </p:nvPicPr>
        <p:blipFill>
          <a:blip r:embed="rId4"/>
          <a:stretch/>
        </p:blipFill>
        <p:spPr>
          <a:xfrm>
            <a:off x="8964720" y="4653000"/>
            <a:ext cx="504720" cy="359640"/>
          </a:xfrm>
          <a:prstGeom prst="rect">
            <a:avLst/>
          </a:prstGeom>
          <a:ln>
            <a:noFill/>
          </a:ln>
        </p:spPr>
      </p:pic>
      <p:sp>
        <p:nvSpPr>
          <p:cNvPr id="311" name="TextShape 16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94600C66-8C5D-4A37-A1C2-4323B2D8F706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313" name="CustomShape 1"/>
          <p:cNvSpPr/>
          <p:nvPr/>
        </p:nvSpPr>
        <p:spPr>
          <a:xfrm>
            <a:off x="683640" y="188640"/>
            <a:ext cx="784836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 субъектам </a:t>
            </a:r>
            <a:r>
              <a:rPr b="0" lang="ru-RU" sz="28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малого</a:t>
            </a: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и </a:t>
            </a:r>
            <a:r>
              <a:rPr b="0" lang="ru-RU" sz="28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среднего</a:t>
            </a: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предпринимательства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4" name="CustomShape 2"/>
          <p:cNvSpPr/>
          <p:nvPr/>
        </p:nvSpPr>
        <p:spPr>
          <a:xfrm>
            <a:off x="0" y="1196640"/>
            <a:ext cx="9143640" cy="5661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15" name="CustomShape 3"/>
          <p:cNvSpPr/>
          <p:nvPr/>
        </p:nvSpPr>
        <p:spPr>
          <a:xfrm>
            <a:off x="1619640" y="1484640"/>
            <a:ext cx="575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6" name="CustomShape 4"/>
          <p:cNvSpPr/>
          <p:nvPr/>
        </p:nvSpPr>
        <p:spPr>
          <a:xfrm>
            <a:off x="3708000" y="1484640"/>
            <a:ext cx="503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7" name="CustomShape 5"/>
          <p:cNvSpPr/>
          <p:nvPr/>
        </p:nvSpPr>
        <p:spPr>
          <a:xfrm>
            <a:off x="5940000" y="1484640"/>
            <a:ext cx="287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8" name="CustomShape 6"/>
          <p:cNvSpPr/>
          <p:nvPr/>
        </p:nvSpPr>
        <p:spPr>
          <a:xfrm>
            <a:off x="323640" y="1412640"/>
            <a:ext cx="1151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319" name="CustomShape 7"/>
          <p:cNvSpPr/>
          <p:nvPr/>
        </p:nvSpPr>
        <p:spPr>
          <a:xfrm>
            <a:off x="323640" y="1412640"/>
            <a:ext cx="1151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0" name="CustomShape 8"/>
          <p:cNvSpPr/>
          <p:nvPr/>
        </p:nvSpPr>
        <p:spPr>
          <a:xfrm>
            <a:off x="2267640" y="1412640"/>
            <a:ext cx="1295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321" name="CustomShape 9"/>
          <p:cNvSpPr/>
          <p:nvPr/>
        </p:nvSpPr>
        <p:spPr>
          <a:xfrm>
            <a:off x="4356000" y="1268640"/>
            <a:ext cx="1511640" cy="647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322" name="CustomShape 10"/>
          <p:cNvSpPr/>
          <p:nvPr/>
        </p:nvSpPr>
        <p:spPr>
          <a:xfrm>
            <a:off x="6300360" y="1340640"/>
            <a:ext cx="122364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Денежные суммы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3" name="CustomShape 11"/>
          <p:cNvSpPr/>
          <p:nvPr/>
        </p:nvSpPr>
        <p:spPr>
          <a:xfrm>
            <a:off x="2411640" y="1412640"/>
            <a:ext cx="1079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кого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4" name="CustomShape 12"/>
          <p:cNvSpPr/>
          <p:nvPr/>
        </p:nvSpPr>
        <p:spPr>
          <a:xfrm>
            <a:off x="4356000" y="1268640"/>
            <a:ext cx="158364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Общий объем (тыс.руб.)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5" name="CustomShape 13"/>
          <p:cNvSpPr/>
          <p:nvPr/>
        </p:nvSpPr>
        <p:spPr>
          <a:xfrm>
            <a:off x="7602120" y="1497960"/>
            <a:ext cx="215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6" name="CustomShape 14"/>
          <p:cNvSpPr/>
          <p:nvPr/>
        </p:nvSpPr>
        <p:spPr>
          <a:xfrm>
            <a:off x="7884360" y="1340640"/>
            <a:ext cx="125928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Период проведения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27" name="Picture 2" descr=""/>
          <p:cNvPicPr/>
          <p:nvPr/>
        </p:nvPicPr>
        <p:blipFill>
          <a:blip r:embed="rId2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  <p:sp>
        <p:nvSpPr>
          <p:cNvPr id="328" name="CustomShape 15"/>
          <p:cNvSpPr/>
          <p:nvPr/>
        </p:nvSpPr>
        <p:spPr>
          <a:xfrm>
            <a:off x="7668360" y="692640"/>
            <a:ext cx="1475280" cy="575640"/>
          </a:xfrm>
          <a:prstGeom prst="rect">
            <a:avLst/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</p:sp>
      <p:sp>
        <p:nvSpPr>
          <p:cNvPr id="329" name="CustomShape 16"/>
          <p:cNvSpPr/>
          <p:nvPr/>
        </p:nvSpPr>
        <p:spPr>
          <a:xfrm>
            <a:off x="8100360" y="692640"/>
            <a:ext cx="1656000" cy="577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5760035, 5703816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30" name="Picture 2" descr=""/>
          <p:cNvPicPr/>
          <p:nvPr/>
        </p:nvPicPr>
        <p:blipFill>
          <a:blip r:embed="rId3"/>
          <a:stretch/>
        </p:blipFill>
        <p:spPr>
          <a:xfrm>
            <a:off x="7740360" y="764640"/>
            <a:ext cx="359640" cy="380160"/>
          </a:xfrm>
          <a:prstGeom prst="rect">
            <a:avLst/>
          </a:prstGeom>
          <a:ln>
            <a:noFill/>
          </a:ln>
        </p:spPr>
      </p:pic>
      <p:graphicFrame>
        <p:nvGraphicFramePr>
          <p:cNvPr id="331" name="Table 17"/>
          <p:cNvGraphicFramePr/>
          <p:nvPr/>
        </p:nvGraphicFramePr>
        <p:xfrm>
          <a:off x="0" y="2061000"/>
          <a:ext cx="9143640" cy="4796640"/>
        </p:xfrm>
        <a:graphic>
          <a:graphicData uri="http://schemas.openxmlformats.org/drawingml/2006/table">
            <a:tbl>
              <a:tblPr/>
              <a:tblGrid>
                <a:gridCol w="232560"/>
                <a:gridCol w="2174400"/>
                <a:gridCol w="2973600"/>
                <a:gridCol w="869760"/>
                <a:gridCol w="1951920"/>
                <a:gridCol w="941400"/>
              </a:tblGrid>
              <a:tr h="4797000"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«Приобретение основных средств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 лизинг»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Субъекты малого и среднего предпринимательства, зарегистрированные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 территории СПб, не имеющие задолженности перед бюджетами всех уровней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государственными внебюджетными фондами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20 000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Не более </a:t>
                      </a: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млн.руб. </a:t>
                      </a: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50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% документально подтвержденных затрат, связанных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 уплатой первого взноса (аванса)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по договору лизинга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 </a:t>
                      </a: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2011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года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332" name="TextShape 18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3CB8D292-B1A1-472A-A932-74A9234E2094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334" name="CustomShape 1"/>
          <p:cNvSpPr/>
          <p:nvPr/>
        </p:nvSpPr>
        <p:spPr>
          <a:xfrm>
            <a:off x="683640" y="188640"/>
            <a:ext cx="784836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 субъектам </a:t>
            </a:r>
            <a:r>
              <a:rPr b="0" lang="ru-RU" sz="28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малого</a:t>
            </a: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и </a:t>
            </a:r>
            <a:r>
              <a:rPr b="0" lang="ru-RU" sz="28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среднего</a:t>
            </a: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предпринимательства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5" name="CustomShape 2"/>
          <p:cNvSpPr/>
          <p:nvPr/>
        </p:nvSpPr>
        <p:spPr>
          <a:xfrm>
            <a:off x="0" y="1196640"/>
            <a:ext cx="9143640" cy="5661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36" name="CustomShape 3"/>
          <p:cNvSpPr/>
          <p:nvPr/>
        </p:nvSpPr>
        <p:spPr>
          <a:xfrm>
            <a:off x="1619640" y="1484640"/>
            <a:ext cx="575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37" name="CustomShape 4"/>
          <p:cNvSpPr/>
          <p:nvPr/>
        </p:nvSpPr>
        <p:spPr>
          <a:xfrm>
            <a:off x="3708000" y="1484640"/>
            <a:ext cx="503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38" name="CustomShape 5"/>
          <p:cNvSpPr/>
          <p:nvPr/>
        </p:nvSpPr>
        <p:spPr>
          <a:xfrm>
            <a:off x="5940000" y="1484640"/>
            <a:ext cx="287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39" name="CustomShape 6"/>
          <p:cNvSpPr/>
          <p:nvPr/>
        </p:nvSpPr>
        <p:spPr>
          <a:xfrm>
            <a:off x="323640" y="1412640"/>
            <a:ext cx="1151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340" name="CustomShape 7"/>
          <p:cNvSpPr/>
          <p:nvPr/>
        </p:nvSpPr>
        <p:spPr>
          <a:xfrm>
            <a:off x="323640" y="1412640"/>
            <a:ext cx="1151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1" name="CustomShape 8"/>
          <p:cNvSpPr/>
          <p:nvPr/>
        </p:nvSpPr>
        <p:spPr>
          <a:xfrm>
            <a:off x="2267640" y="1412640"/>
            <a:ext cx="1295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342" name="CustomShape 9"/>
          <p:cNvSpPr/>
          <p:nvPr/>
        </p:nvSpPr>
        <p:spPr>
          <a:xfrm>
            <a:off x="4356000" y="1268640"/>
            <a:ext cx="1511640" cy="647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343" name="CustomShape 10"/>
          <p:cNvSpPr/>
          <p:nvPr/>
        </p:nvSpPr>
        <p:spPr>
          <a:xfrm>
            <a:off x="6300360" y="1340640"/>
            <a:ext cx="122364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Денежные суммы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4" name="CustomShape 11"/>
          <p:cNvSpPr/>
          <p:nvPr/>
        </p:nvSpPr>
        <p:spPr>
          <a:xfrm>
            <a:off x="2411640" y="1412640"/>
            <a:ext cx="1079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кого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5" name="CustomShape 12"/>
          <p:cNvSpPr/>
          <p:nvPr/>
        </p:nvSpPr>
        <p:spPr>
          <a:xfrm>
            <a:off x="4356000" y="1268640"/>
            <a:ext cx="158364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Общий объем (тыс.руб.)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6" name="CustomShape 13"/>
          <p:cNvSpPr/>
          <p:nvPr/>
        </p:nvSpPr>
        <p:spPr>
          <a:xfrm>
            <a:off x="7602120" y="1497960"/>
            <a:ext cx="215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7" name="CustomShape 14"/>
          <p:cNvSpPr/>
          <p:nvPr/>
        </p:nvSpPr>
        <p:spPr>
          <a:xfrm>
            <a:off x="7884360" y="1340640"/>
            <a:ext cx="125928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Период проведения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8" name="Picture 2" descr=""/>
          <p:cNvPicPr/>
          <p:nvPr/>
        </p:nvPicPr>
        <p:blipFill>
          <a:blip r:embed="rId2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  <p:sp>
        <p:nvSpPr>
          <p:cNvPr id="349" name="CustomShape 15"/>
          <p:cNvSpPr/>
          <p:nvPr/>
        </p:nvSpPr>
        <p:spPr>
          <a:xfrm>
            <a:off x="7668360" y="692640"/>
            <a:ext cx="1475280" cy="575640"/>
          </a:xfrm>
          <a:prstGeom prst="rect">
            <a:avLst/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</p:sp>
      <p:sp>
        <p:nvSpPr>
          <p:cNvPr id="350" name="CustomShape 16"/>
          <p:cNvSpPr/>
          <p:nvPr/>
        </p:nvSpPr>
        <p:spPr>
          <a:xfrm>
            <a:off x="8100360" y="692640"/>
            <a:ext cx="1656000" cy="577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5760035, 5703816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51" name="Picture 2" descr=""/>
          <p:cNvPicPr/>
          <p:nvPr/>
        </p:nvPicPr>
        <p:blipFill>
          <a:blip r:embed="rId3"/>
          <a:stretch/>
        </p:blipFill>
        <p:spPr>
          <a:xfrm>
            <a:off x="7740360" y="764640"/>
            <a:ext cx="359640" cy="380160"/>
          </a:xfrm>
          <a:prstGeom prst="rect">
            <a:avLst/>
          </a:prstGeom>
          <a:ln>
            <a:noFill/>
          </a:ln>
        </p:spPr>
      </p:pic>
      <p:graphicFrame>
        <p:nvGraphicFramePr>
          <p:cNvPr id="352" name="Table 17"/>
          <p:cNvGraphicFramePr/>
          <p:nvPr/>
        </p:nvGraphicFramePr>
        <p:xfrm>
          <a:off x="0" y="1989000"/>
          <a:ext cx="9143640" cy="4868640"/>
        </p:xfrm>
        <a:graphic>
          <a:graphicData uri="http://schemas.openxmlformats.org/drawingml/2006/table">
            <a:tbl>
              <a:tblPr/>
              <a:tblGrid>
                <a:gridCol w="232560"/>
                <a:gridCol w="2174400"/>
                <a:gridCol w="2973600"/>
                <a:gridCol w="630720"/>
                <a:gridCol w="2190960"/>
                <a:gridCol w="941400"/>
              </a:tblGrid>
              <a:tr h="4869000"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«Субсидирование затрат субъектов малого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среднего предпринимательства, осуществляющих деятельность в сфере ремесленничества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народных художественных промыслов»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Субъекты малого и среднего предпринимательства, зарегистрированные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 территории СПб, не имеющие задолженности перед бюджетами всех уровней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государственными внебюджетными фондами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5 000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b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Не более 350 тыс.руб. 50 % документально подтвержденных затрат на: приобретение основных средств (за исключением легковых автотранспортных средств); приобретение сырья и материалов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для изготовления изделий народных художественных промыслов;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обучение и повышение квалификации работников субъектов малого и среднего предпринимательства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по программам обучения;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изготовление рекламных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информационных материалов о художественных промыслах и ремеслах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 Санкт-Петербурге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 целях их популяризации.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 01.01.2014 по 31.12.2015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353" name="TextShape 18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14083535-E4DA-44CC-AAE6-7DF904968971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355" name="CustomShape 1"/>
          <p:cNvSpPr/>
          <p:nvPr/>
        </p:nvSpPr>
        <p:spPr>
          <a:xfrm>
            <a:off x="683640" y="188640"/>
            <a:ext cx="784836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 субъектам </a:t>
            </a:r>
            <a:r>
              <a:rPr b="0" lang="ru-RU" sz="28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малого</a:t>
            </a: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и </a:t>
            </a:r>
            <a:r>
              <a:rPr b="0" lang="ru-RU" sz="28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среднего</a:t>
            </a: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предпринимательства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6" name="CustomShape 2"/>
          <p:cNvSpPr/>
          <p:nvPr/>
        </p:nvSpPr>
        <p:spPr>
          <a:xfrm>
            <a:off x="0" y="1196640"/>
            <a:ext cx="9143640" cy="5661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57" name="CustomShape 3"/>
          <p:cNvSpPr/>
          <p:nvPr/>
        </p:nvSpPr>
        <p:spPr>
          <a:xfrm>
            <a:off x="1619640" y="1484640"/>
            <a:ext cx="575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58" name="CustomShape 4"/>
          <p:cNvSpPr/>
          <p:nvPr/>
        </p:nvSpPr>
        <p:spPr>
          <a:xfrm>
            <a:off x="3708000" y="1484640"/>
            <a:ext cx="503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59" name="CustomShape 5"/>
          <p:cNvSpPr/>
          <p:nvPr/>
        </p:nvSpPr>
        <p:spPr>
          <a:xfrm>
            <a:off x="5940000" y="1484640"/>
            <a:ext cx="287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60" name="CustomShape 6"/>
          <p:cNvSpPr/>
          <p:nvPr/>
        </p:nvSpPr>
        <p:spPr>
          <a:xfrm>
            <a:off x="323640" y="1412640"/>
            <a:ext cx="1151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361" name="CustomShape 7"/>
          <p:cNvSpPr/>
          <p:nvPr/>
        </p:nvSpPr>
        <p:spPr>
          <a:xfrm>
            <a:off x="323640" y="1412640"/>
            <a:ext cx="1151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2" name="CustomShape 8"/>
          <p:cNvSpPr/>
          <p:nvPr/>
        </p:nvSpPr>
        <p:spPr>
          <a:xfrm>
            <a:off x="2267640" y="1412640"/>
            <a:ext cx="1295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363" name="CustomShape 9"/>
          <p:cNvSpPr/>
          <p:nvPr/>
        </p:nvSpPr>
        <p:spPr>
          <a:xfrm>
            <a:off x="4356000" y="1268640"/>
            <a:ext cx="1511640" cy="647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364" name="CustomShape 10"/>
          <p:cNvSpPr/>
          <p:nvPr/>
        </p:nvSpPr>
        <p:spPr>
          <a:xfrm>
            <a:off x="6300360" y="1340640"/>
            <a:ext cx="122364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Денежные суммы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5" name="CustomShape 11"/>
          <p:cNvSpPr/>
          <p:nvPr/>
        </p:nvSpPr>
        <p:spPr>
          <a:xfrm>
            <a:off x="2411640" y="1412640"/>
            <a:ext cx="1079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кого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6" name="CustomShape 12"/>
          <p:cNvSpPr/>
          <p:nvPr/>
        </p:nvSpPr>
        <p:spPr>
          <a:xfrm>
            <a:off x="4356000" y="1268640"/>
            <a:ext cx="158364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Общий объем (тыс.руб.)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7" name="CustomShape 13"/>
          <p:cNvSpPr/>
          <p:nvPr/>
        </p:nvSpPr>
        <p:spPr>
          <a:xfrm>
            <a:off x="7602120" y="1497960"/>
            <a:ext cx="215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68" name="CustomShape 14"/>
          <p:cNvSpPr/>
          <p:nvPr/>
        </p:nvSpPr>
        <p:spPr>
          <a:xfrm>
            <a:off x="7884360" y="1340640"/>
            <a:ext cx="125928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Период проведения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69" name="Picture 2" descr=""/>
          <p:cNvPicPr/>
          <p:nvPr/>
        </p:nvPicPr>
        <p:blipFill>
          <a:blip r:embed="rId2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  <p:sp>
        <p:nvSpPr>
          <p:cNvPr id="370" name="CustomShape 15"/>
          <p:cNvSpPr/>
          <p:nvPr/>
        </p:nvSpPr>
        <p:spPr>
          <a:xfrm>
            <a:off x="7668360" y="692640"/>
            <a:ext cx="1475280" cy="575640"/>
          </a:xfrm>
          <a:prstGeom prst="rect">
            <a:avLst/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</p:sp>
      <p:sp>
        <p:nvSpPr>
          <p:cNvPr id="371" name="CustomShape 16"/>
          <p:cNvSpPr/>
          <p:nvPr/>
        </p:nvSpPr>
        <p:spPr>
          <a:xfrm>
            <a:off x="8100360" y="692640"/>
            <a:ext cx="1656000" cy="577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5760035, 5703816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72" name="Picture 2" descr=""/>
          <p:cNvPicPr/>
          <p:nvPr/>
        </p:nvPicPr>
        <p:blipFill>
          <a:blip r:embed="rId3"/>
          <a:stretch/>
        </p:blipFill>
        <p:spPr>
          <a:xfrm>
            <a:off x="7740360" y="764640"/>
            <a:ext cx="359640" cy="380160"/>
          </a:xfrm>
          <a:prstGeom prst="rect">
            <a:avLst/>
          </a:prstGeom>
          <a:ln>
            <a:noFill/>
          </a:ln>
        </p:spPr>
      </p:pic>
      <p:graphicFrame>
        <p:nvGraphicFramePr>
          <p:cNvPr id="373" name="Table 17"/>
          <p:cNvGraphicFramePr/>
          <p:nvPr/>
        </p:nvGraphicFramePr>
        <p:xfrm>
          <a:off x="0" y="1989000"/>
          <a:ext cx="9143640" cy="4868640"/>
        </p:xfrm>
        <a:graphic>
          <a:graphicData uri="http://schemas.openxmlformats.org/drawingml/2006/table">
            <a:tbl>
              <a:tblPr/>
              <a:tblGrid>
                <a:gridCol w="232560"/>
                <a:gridCol w="2174400"/>
                <a:gridCol w="2973600"/>
                <a:gridCol w="702720"/>
                <a:gridCol w="2118960"/>
                <a:gridCol w="941400"/>
              </a:tblGrid>
              <a:tr h="4869000"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«Кредитование коммерческими банками субъектов малого и среднего предпринимательства»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Субъекты малого и среднего предпринимательства, зарегистрированные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 территории СПб, не имеющие задолженности перед бюджетами всех уровней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государственными внебюджетными фондами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30 000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Не более 700 тыс.руб. Возмещение 90 процентов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от произведенных затрат, связанных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 уплатой процентов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по кредитным договорам, заключенным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 российской кредитной организацией не ранее 01.01.2012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 следующие цели: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•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пополнение оборотных средств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•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приобретение основных средств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• 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инвестиционные цели.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 </a:t>
                      </a: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2012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года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374" name="TextShape 18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F4B78E06-BE03-4DCB-83DA-3BB2FCA72390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376" name="CustomShape 1"/>
          <p:cNvSpPr/>
          <p:nvPr/>
        </p:nvSpPr>
        <p:spPr>
          <a:xfrm>
            <a:off x="683640" y="188640"/>
            <a:ext cx="784836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 субъектам </a:t>
            </a:r>
            <a:r>
              <a:rPr b="0" lang="ru-RU" sz="28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малого</a:t>
            </a: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и </a:t>
            </a:r>
            <a:r>
              <a:rPr b="0" lang="ru-RU" sz="28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среднего</a:t>
            </a: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предпринимательства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7" name="CustomShape 2"/>
          <p:cNvSpPr/>
          <p:nvPr/>
        </p:nvSpPr>
        <p:spPr>
          <a:xfrm>
            <a:off x="0" y="1196640"/>
            <a:ext cx="9143640" cy="5661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78" name="CustomShape 3"/>
          <p:cNvSpPr/>
          <p:nvPr/>
        </p:nvSpPr>
        <p:spPr>
          <a:xfrm>
            <a:off x="1619640" y="1484640"/>
            <a:ext cx="575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79" name="CustomShape 4"/>
          <p:cNvSpPr/>
          <p:nvPr/>
        </p:nvSpPr>
        <p:spPr>
          <a:xfrm>
            <a:off x="3708000" y="1484640"/>
            <a:ext cx="503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0" name="CustomShape 5"/>
          <p:cNvSpPr/>
          <p:nvPr/>
        </p:nvSpPr>
        <p:spPr>
          <a:xfrm>
            <a:off x="5940000" y="1484640"/>
            <a:ext cx="287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1" name="CustomShape 6"/>
          <p:cNvSpPr/>
          <p:nvPr/>
        </p:nvSpPr>
        <p:spPr>
          <a:xfrm>
            <a:off x="323640" y="1412640"/>
            <a:ext cx="1151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382" name="CustomShape 7"/>
          <p:cNvSpPr/>
          <p:nvPr/>
        </p:nvSpPr>
        <p:spPr>
          <a:xfrm>
            <a:off x="323640" y="1412640"/>
            <a:ext cx="1151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3" name="CustomShape 8"/>
          <p:cNvSpPr/>
          <p:nvPr/>
        </p:nvSpPr>
        <p:spPr>
          <a:xfrm>
            <a:off x="2267640" y="1412640"/>
            <a:ext cx="1295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384" name="CustomShape 9"/>
          <p:cNvSpPr/>
          <p:nvPr/>
        </p:nvSpPr>
        <p:spPr>
          <a:xfrm>
            <a:off x="4356000" y="1268640"/>
            <a:ext cx="1511640" cy="647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385" name="CustomShape 10"/>
          <p:cNvSpPr/>
          <p:nvPr/>
        </p:nvSpPr>
        <p:spPr>
          <a:xfrm>
            <a:off x="6300360" y="1340640"/>
            <a:ext cx="122364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Денежные суммы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6" name="CustomShape 11"/>
          <p:cNvSpPr/>
          <p:nvPr/>
        </p:nvSpPr>
        <p:spPr>
          <a:xfrm>
            <a:off x="2411640" y="1412640"/>
            <a:ext cx="1079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кого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7" name="CustomShape 12"/>
          <p:cNvSpPr/>
          <p:nvPr/>
        </p:nvSpPr>
        <p:spPr>
          <a:xfrm>
            <a:off x="4356000" y="1268640"/>
            <a:ext cx="158364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Общий объем (тыс.руб.)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8" name="CustomShape 13"/>
          <p:cNvSpPr/>
          <p:nvPr/>
        </p:nvSpPr>
        <p:spPr>
          <a:xfrm>
            <a:off x="7602120" y="1497960"/>
            <a:ext cx="215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9" name="CustomShape 14"/>
          <p:cNvSpPr/>
          <p:nvPr/>
        </p:nvSpPr>
        <p:spPr>
          <a:xfrm>
            <a:off x="7884360" y="1340640"/>
            <a:ext cx="125928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Период проведения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90" name="Picture 2" descr=""/>
          <p:cNvPicPr/>
          <p:nvPr/>
        </p:nvPicPr>
        <p:blipFill>
          <a:blip r:embed="rId2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  <p:sp>
        <p:nvSpPr>
          <p:cNvPr id="391" name="CustomShape 15"/>
          <p:cNvSpPr/>
          <p:nvPr/>
        </p:nvSpPr>
        <p:spPr>
          <a:xfrm>
            <a:off x="7668360" y="692640"/>
            <a:ext cx="1475280" cy="575640"/>
          </a:xfrm>
          <a:prstGeom prst="rect">
            <a:avLst/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</p:sp>
      <p:sp>
        <p:nvSpPr>
          <p:cNvPr id="392" name="CustomShape 16"/>
          <p:cNvSpPr/>
          <p:nvPr/>
        </p:nvSpPr>
        <p:spPr>
          <a:xfrm>
            <a:off x="8100360" y="692640"/>
            <a:ext cx="1656000" cy="577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5760035, 5703816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93" name="Picture 2" descr=""/>
          <p:cNvPicPr/>
          <p:nvPr/>
        </p:nvPicPr>
        <p:blipFill>
          <a:blip r:embed="rId3"/>
          <a:stretch/>
        </p:blipFill>
        <p:spPr>
          <a:xfrm>
            <a:off x="7740360" y="764640"/>
            <a:ext cx="359640" cy="380160"/>
          </a:xfrm>
          <a:prstGeom prst="rect">
            <a:avLst/>
          </a:prstGeom>
          <a:ln>
            <a:noFill/>
          </a:ln>
        </p:spPr>
      </p:pic>
      <p:graphicFrame>
        <p:nvGraphicFramePr>
          <p:cNvPr id="394" name="Table 17"/>
          <p:cNvGraphicFramePr/>
          <p:nvPr/>
        </p:nvGraphicFramePr>
        <p:xfrm>
          <a:off x="0" y="1989000"/>
          <a:ext cx="9143640" cy="4868640"/>
        </p:xfrm>
        <a:graphic>
          <a:graphicData uri="http://schemas.openxmlformats.org/drawingml/2006/table">
            <a:tbl>
              <a:tblPr/>
              <a:tblGrid>
                <a:gridCol w="232560"/>
                <a:gridCol w="2174400"/>
                <a:gridCol w="2973600"/>
                <a:gridCol w="702720"/>
                <a:gridCol w="2118960"/>
                <a:gridCol w="941400"/>
              </a:tblGrid>
              <a:tr h="4869000"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4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«Поддержка социального предпринимательства»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Субъекты малого и среднего предпринимательства, зарегистрированные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 территории СПб, не имеющие задолженности перед бюджетами всех уровней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государственными внебюджетными фондами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2 000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Не более 700 тыс.руб.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50 % документально подтвержденных затрат связанных с уплатой арендных платежей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приобретением оборудования: аренда зданий, нежилых помещений, аренда оборудования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приобретение оборудования,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при условии обеспечения занятости социальной незащищенности категорий граждан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не менее 30% от общего количества работников.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 </a:t>
                      </a: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2014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года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395" name="TextShape 18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F2A00607-C386-48EA-8CEF-9E90E6150A48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397" name="CustomShape 1"/>
          <p:cNvSpPr/>
          <p:nvPr/>
        </p:nvSpPr>
        <p:spPr>
          <a:xfrm>
            <a:off x="683640" y="188640"/>
            <a:ext cx="784836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 субъектам </a:t>
            </a:r>
            <a:r>
              <a:rPr b="0" lang="ru-RU" sz="28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малого</a:t>
            </a: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и </a:t>
            </a:r>
            <a:r>
              <a:rPr b="0" lang="ru-RU" sz="28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среднего</a:t>
            </a: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предпринимательства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8" name="CustomShape 2"/>
          <p:cNvSpPr/>
          <p:nvPr/>
        </p:nvSpPr>
        <p:spPr>
          <a:xfrm>
            <a:off x="0" y="1196640"/>
            <a:ext cx="9143640" cy="5661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99" name="CustomShape 3"/>
          <p:cNvSpPr/>
          <p:nvPr/>
        </p:nvSpPr>
        <p:spPr>
          <a:xfrm>
            <a:off x="1619640" y="1484640"/>
            <a:ext cx="575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0" name="CustomShape 4"/>
          <p:cNvSpPr/>
          <p:nvPr/>
        </p:nvSpPr>
        <p:spPr>
          <a:xfrm>
            <a:off x="3708000" y="1484640"/>
            <a:ext cx="503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1" name="CustomShape 5"/>
          <p:cNvSpPr/>
          <p:nvPr/>
        </p:nvSpPr>
        <p:spPr>
          <a:xfrm>
            <a:off x="5940000" y="1484640"/>
            <a:ext cx="287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2" name="CustomShape 6"/>
          <p:cNvSpPr/>
          <p:nvPr/>
        </p:nvSpPr>
        <p:spPr>
          <a:xfrm>
            <a:off x="323640" y="1412640"/>
            <a:ext cx="1151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403" name="CustomShape 7"/>
          <p:cNvSpPr/>
          <p:nvPr/>
        </p:nvSpPr>
        <p:spPr>
          <a:xfrm>
            <a:off x="323640" y="1412640"/>
            <a:ext cx="1151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4" name="CustomShape 8"/>
          <p:cNvSpPr/>
          <p:nvPr/>
        </p:nvSpPr>
        <p:spPr>
          <a:xfrm>
            <a:off x="2267640" y="1412640"/>
            <a:ext cx="1295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405" name="CustomShape 9"/>
          <p:cNvSpPr/>
          <p:nvPr/>
        </p:nvSpPr>
        <p:spPr>
          <a:xfrm>
            <a:off x="4356000" y="1268640"/>
            <a:ext cx="1511640" cy="647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406" name="CustomShape 10"/>
          <p:cNvSpPr/>
          <p:nvPr/>
        </p:nvSpPr>
        <p:spPr>
          <a:xfrm>
            <a:off x="6300360" y="1340640"/>
            <a:ext cx="122364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Денежные суммы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7" name="CustomShape 11"/>
          <p:cNvSpPr/>
          <p:nvPr/>
        </p:nvSpPr>
        <p:spPr>
          <a:xfrm>
            <a:off x="2411640" y="1412640"/>
            <a:ext cx="1079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кого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8" name="CustomShape 12"/>
          <p:cNvSpPr/>
          <p:nvPr/>
        </p:nvSpPr>
        <p:spPr>
          <a:xfrm>
            <a:off x="4356000" y="1268640"/>
            <a:ext cx="158364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Общий объем (тыс.руб.)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9" name="CustomShape 13"/>
          <p:cNvSpPr/>
          <p:nvPr/>
        </p:nvSpPr>
        <p:spPr>
          <a:xfrm>
            <a:off x="7602120" y="1497960"/>
            <a:ext cx="215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10" name="CustomShape 14"/>
          <p:cNvSpPr/>
          <p:nvPr/>
        </p:nvSpPr>
        <p:spPr>
          <a:xfrm>
            <a:off x="7884360" y="1340640"/>
            <a:ext cx="125928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Период проведения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11" name="Picture 2" descr=""/>
          <p:cNvPicPr/>
          <p:nvPr/>
        </p:nvPicPr>
        <p:blipFill>
          <a:blip r:embed="rId2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  <p:sp>
        <p:nvSpPr>
          <p:cNvPr id="412" name="CustomShape 15"/>
          <p:cNvSpPr/>
          <p:nvPr/>
        </p:nvSpPr>
        <p:spPr>
          <a:xfrm>
            <a:off x="7668360" y="692640"/>
            <a:ext cx="1475280" cy="575640"/>
          </a:xfrm>
          <a:prstGeom prst="rect">
            <a:avLst/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</p:sp>
      <p:sp>
        <p:nvSpPr>
          <p:cNvPr id="413" name="CustomShape 16"/>
          <p:cNvSpPr/>
          <p:nvPr/>
        </p:nvSpPr>
        <p:spPr>
          <a:xfrm>
            <a:off x="8100360" y="692640"/>
            <a:ext cx="1656000" cy="577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5760035, 5703816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14" name="Picture 2" descr=""/>
          <p:cNvPicPr/>
          <p:nvPr/>
        </p:nvPicPr>
        <p:blipFill>
          <a:blip r:embed="rId3"/>
          <a:stretch/>
        </p:blipFill>
        <p:spPr>
          <a:xfrm>
            <a:off x="7740360" y="764640"/>
            <a:ext cx="359640" cy="380160"/>
          </a:xfrm>
          <a:prstGeom prst="rect">
            <a:avLst/>
          </a:prstGeom>
          <a:ln>
            <a:noFill/>
          </a:ln>
        </p:spPr>
      </p:pic>
      <p:graphicFrame>
        <p:nvGraphicFramePr>
          <p:cNvPr id="415" name="Table 17"/>
          <p:cNvGraphicFramePr/>
          <p:nvPr/>
        </p:nvGraphicFramePr>
        <p:xfrm>
          <a:off x="0" y="1989000"/>
          <a:ext cx="9143640" cy="4868640"/>
        </p:xfrm>
        <a:graphic>
          <a:graphicData uri="http://schemas.openxmlformats.org/drawingml/2006/table">
            <a:tbl>
              <a:tblPr/>
              <a:tblGrid>
                <a:gridCol w="232560"/>
                <a:gridCol w="2174400"/>
                <a:gridCol w="2973600"/>
                <a:gridCol w="869760"/>
                <a:gridCol w="1951920"/>
                <a:gridCol w="941400"/>
              </a:tblGrid>
              <a:tr h="2836440"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«Субсидирование части арендных платежей субъектов малого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среднего предпринимательства, осуществляющих производственную деятельность в сфере легкой промышленности»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Субъекты малого и среднего предпринимательства, зарегистрированные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 территории СПб, не имеющие задолженности перед бюджетами всех уровней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государственными внебюджетными фондами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10856,9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Не более 500 тыс.руб. 50% документально подтвержденных затрат по арендной плате объектов нежилого фонда, арендуемых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 целях производства, реализации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складирования товаров собственного производства.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 01.01.2014 по 31.12.2015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2032200"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6.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«Сертификация»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Субъекты малого и среднего предпринимательства, зарегистрированные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 территории СПб, не имеющие задолженности перед бюджетами всех уровней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государственными внебюджетными фондами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3 000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Не более 350 тыс.руб. 50% документально подтвержденных затрат на получение сертификатов соответствия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и(или) деклараций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 соответствии.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 2012 года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416" name="TextShape 18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77F47E17-971D-4363-A43F-7C15B26573D8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418" name="CustomShape 1"/>
          <p:cNvSpPr/>
          <p:nvPr/>
        </p:nvSpPr>
        <p:spPr>
          <a:xfrm>
            <a:off x="683640" y="188640"/>
            <a:ext cx="784836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 субъектам </a:t>
            </a:r>
            <a:r>
              <a:rPr b="0" lang="ru-RU" sz="28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малого</a:t>
            </a: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и </a:t>
            </a:r>
            <a:r>
              <a:rPr b="0" lang="ru-RU" sz="28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среднего</a:t>
            </a:r>
            <a:r>
              <a:rPr b="0" lang="ru-RU" sz="28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предпринимательства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9" name="CustomShape 2"/>
          <p:cNvSpPr/>
          <p:nvPr/>
        </p:nvSpPr>
        <p:spPr>
          <a:xfrm>
            <a:off x="0" y="1196640"/>
            <a:ext cx="9143640" cy="5661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20" name="CustomShape 3"/>
          <p:cNvSpPr/>
          <p:nvPr/>
        </p:nvSpPr>
        <p:spPr>
          <a:xfrm>
            <a:off x="1619640" y="1484640"/>
            <a:ext cx="575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1" name="CustomShape 4"/>
          <p:cNvSpPr/>
          <p:nvPr/>
        </p:nvSpPr>
        <p:spPr>
          <a:xfrm>
            <a:off x="3708000" y="1484640"/>
            <a:ext cx="503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2" name="CustomShape 5"/>
          <p:cNvSpPr/>
          <p:nvPr/>
        </p:nvSpPr>
        <p:spPr>
          <a:xfrm>
            <a:off x="5940000" y="1484640"/>
            <a:ext cx="287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3" name="CustomShape 6"/>
          <p:cNvSpPr/>
          <p:nvPr/>
        </p:nvSpPr>
        <p:spPr>
          <a:xfrm>
            <a:off x="323640" y="1412640"/>
            <a:ext cx="1151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424" name="CustomShape 7"/>
          <p:cNvSpPr/>
          <p:nvPr/>
        </p:nvSpPr>
        <p:spPr>
          <a:xfrm>
            <a:off x="323640" y="1412640"/>
            <a:ext cx="1151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5" name="CustomShape 8"/>
          <p:cNvSpPr/>
          <p:nvPr/>
        </p:nvSpPr>
        <p:spPr>
          <a:xfrm>
            <a:off x="2267640" y="1412640"/>
            <a:ext cx="1295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426" name="CustomShape 9"/>
          <p:cNvSpPr/>
          <p:nvPr/>
        </p:nvSpPr>
        <p:spPr>
          <a:xfrm>
            <a:off x="4356000" y="1268640"/>
            <a:ext cx="1511640" cy="647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427" name="CustomShape 10"/>
          <p:cNvSpPr/>
          <p:nvPr/>
        </p:nvSpPr>
        <p:spPr>
          <a:xfrm>
            <a:off x="6300360" y="1340640"/>
            <a:ext cx="122364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Денежные суммы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8" name="CustomShape 11"/>
          <p:cNvSpPr/>
          <p:nvPr/>
        </p:nvSpPr>
        <p:spPr>
          <a:xfrm>
            <a:off x="2411640" y="1412640"/>
            <a:ext cx="1079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кого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9" name="CustomShape 12"/>
          <p:cNvSpPr/>
          <p:nvPr/>
        </p:nvSpPr>
        <p:spPr>
          <a:xfrm>
            <a:off x="4356000" y="1268640"/>
            <a:ext cx="158364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Общий объем (тыс.руб.)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0" name="CustomShape 13"/>
          <p:cNvSpPr/>
          <p:nvPr/>
        </p:nvSpPr>
        <p:spPr>
          <a:xfrm>
            <a:off x="7602120" y="1497960"/>
            <a:ext cx="215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1" name="CustomShape 14"/>
          <p:cNvSpPr/>
          <p:nvPr/>
        </p:nvSpPr>
        <p:spPr>
          <a:xfrm>
            <a:off x="7884360" y="1340640"/>
            <a:ext cx="125928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Период проведения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32" name="Picture 2" descr=""/>
          <p:cNvPicPr/>
          <p:nvPr/>
        </p:nvPicPr>
        <p:blipFill>
          <a:blip r:embed="rId2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  <p:sp>
        <p:nvSpPr>
          <p:cNvPr id="433" name="CustomShape 15"/>
          <p:cNvSpPr/>
          <p:nvPr/>
        </p:nvSpPr>
        <p:spPr>
          <a:xfrm>
            <a:off x="7668360" y="692640"/>
            <a:ext cx="1475280" cy="575640"/>
          </a:xfrm>
          <a:prstGeom prst="rect">
            <a:avLst/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</p:sp>
      <p:sp>
        <p:nvSpPr>
          <p:cNvPr id="434" name="CustomShape 16"/>
          <p:cNvSpPr/>
          <p:nvPr/>
        </p:nvSpPr>
        <p:spPr>
          <a:xfrm>
            <a:off x="8100360" y="692640"/>
            <a:ext cx="1656000" cy="577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5760035, 5703816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35" name="Picture 2" descr=""/>
          <p:cNvPicPr/>
          <p:nvPr/>
        </p:nvPicPr>
        <p:blipFill>
          <a:blip r:embed="rId3"/>
          <a:stretch/>
        </p:blipFill>
        <p:spPr>
          <a:xfrm>
            <a:off x="7740360" y="764640"/>
            <a:ext cx="359640" cy="380160"/>
          </a:xfrm>
          <a:prstGeom prst="rect">
            <a:avLst/>
          </a:prstGeom>
          <a:ln>
            <a:noFill/>
          </a:ln>
        </p:spPr>
      </p:pic>
      <p:graphicFrame>
        <p:nvGraphicFramePr>
          <p:cNvPr id="436" name="Table 17"/>
          <p:cNvGraphicFramePr/>
          <p:nvPr/>
        </p:nvGraphicFramePr>
        <p:xfrm>
          <a:off x="0" y="1989000"/>
          <a:ext cx="9143640" cy="4868640"/>
        </p:xfrm>
        <a:graphic>
          <a:graphicData uri="http://schemas.openxmlformats.org/drawingml/2006/table">
            <a:tbl>
              <a:tblPr/>
              <a:tblGrid>
                <a:gridCol w="232560"/>
                <a:gridCol w="2107080"/>
                <a:gridCol w="2461680"/>
                <a:gridCol w="490320"/>
                <a:gridCol w="3168000"/>
                <a:gridCol w="684000"/>
              </a:tblGrid>
              <a:tr h="4869000"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7.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«Выставочно-ярмарочная деятельность»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Субъекты малого и среднего предпринимательства, зарегистрированные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 территории СПб,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не имеющие задолженности перед бюджетами всех уровней и государственными внебюджетными фондами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   </a:t>
                      </a: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 </a:t>
                      </a: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5 000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Не более 350 тыс.руб. 50 % документально подтвержденных затрат по: уплате регистрационных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страховых сборов; аренде выставочных площадей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(в том числе с учетом особенностей расположения стендов)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выставочного оборудования, работами по строительству, монтажу, стендов, аренде дополнительного оборудования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(в том числе фризовые надписи), подключению к источникам электропитания; транспортным расходам, командировочным расходам (в части транспортных расходов), расходам по проживанию представителей субъектов малого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среднего предпринимательства.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040" rIns="5040" tIns="504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 2014 года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040" marR="50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437" name="TextShape 18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15BEB7CD-9509-447D-B82D-DA0E24F9903E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439" name="CustomShape 1"/>
          <p:cNvSpPr/>
          <p:nvPr/>
        </p:nvSpPr>
        <p:spPr>
          <a:xfrm>
            <a:off x="0" y="0"/>
            <a:ext cx="914364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Инфраструктура поддержки промышленности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ru-RU" sz="24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Фонд развития промышленности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Санкт-Петербурга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0" name="CustomShape 2"/>
          <p:cNvSpPr/>
          <p:nvPr/>
        </p:nvSpPr>
        <p:spPr>
          <a:xfrm>
            <a:off x="0" y="1556640"/>
            <a:ext cx="9143640" cy="5301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441" name="Picture 2" descr=""/>
          <p:cNvPicPr/>
          <p:nvPr/>
        </p:nvPicPr>
        <p:blipFill>
          <a:blip r:embed="rId2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  <p:sp>
        <p:nvSpPr>
          <p:cNvPr id="442" name="CustomShape 3"/>
          <p:cNvSpPr/>
          <p:nvPr/>
        </p:nvSpPr>
        <p:spPr>
          <a:xfrm>
            <a:off x="0" y="4725000"/>
            <a:ext cx="3428640" cy="1703880"/>
          </a:xfrm>
          <a:prstGeom prst="rect">
            <a:avLst/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Директор ФРП СПб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Шапиро Евгений Зиновьевич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 -mail: :  </a:t>
            </a:r>
            <a:r>
              <a:rPr b="1" lang="ru-RU" sz="18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Calibri"/>
                <a:hlinkClick r:id="rId3"/>
              </a:rPr>
              <a:t>info@frp.spb.ru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Тел.: </a:t>
            </a: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(812) 703-50-49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3" name="CustomShape 4"/>
          <p:cNvSpPr/>
          <p:nvPr/>
        </p:nvSpPr>
        <p:spPr>
          <a:xfrm>
            <a:off x="0" y="4797000"/>
            <a:ext cx="4067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Контакты: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4" name="CustomShape 5"/>
          <p:cNvSpPr/>
          <p:nvPr/>
        </p:nvSpPr>
        <p:spPr>
          <a:xfrm>
            <a:off x="0" y="1556640"/>
            <a:ext cx="9143640" cy="1295640"/>
          </a:xfrm>
          <a:prstGeom prst="rect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445" name="CustomShape 6"/>
          <p:cNvSpPr/>
          <p:nvPr/>
        </p:nvSpPr>
        <p:spPr>
          <a:xfrm>
            <a:off x="2500200" y="3000240"/>
            <a:ext cx="6500520" cy="1550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реализации промышленно-технологических проектов ФРП СПб 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на конкурсной основе предоставляет </a:t>
            </a: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целевые займы по ставке 5% годовых сроком до 5 лет в объеме от 50 до 100 млн.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рублей, стимулируя приток прямых инвестиций в реальный сектор экономики. Предоставленные займы должны быть обеспечены ликвидным залогом.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6" name="CustomShape 7"/>
          <p:cNvSpPr/>
          <p:nvPr/>
        </p:nvSpPr>
        <p:spPr>
          <a:xfrm>
            <a:off x="0" y="3213000"/>
            <a:ext cx="2339280" cy="935640"/>
          </a:xfrm>
          <a:prstGeom prst="rect">
            <a:avLst/>
          </a:prstGeom>
          <a:ln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/>
        </p:style>
      </p:sp>
      <p:sp>
        <p:nvSpPr>
          <p:cNvPr id="447" name="CustomShape 8"/>
          <p:cNvSpPr/>
          <p:nvPr/>
        </p:nvSpPr>
        <p:spPr>
          <a:xfrm>
            <a:off x="539640" y="3501000"/>
            <a:ext cx="20160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www.frp.spb.ru*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 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48" name="Picture 7" descr=""/>
          <p:cNvPicPr/>
          <p:nvPr/>
        </p:nvPicPr>
        <p:blipFill>
          <a:blip r:embed="rId4"/>
          <a:stretch/>
        </p:blipFill>
        <p:spPr>
          <a:xfrm>
            <a:off x="179640" y="3501000"/>
            <a:ext cx="359640" cy="359640"/>
          </a:xfrm>
          <a:prstGeom prst="rect">
            <a:avLst/>
          </a:prstGeom>
          <a:ln>
            <a:noFill/>
          </a:ln>
        </p:spPr>
      </p:pic>
      <p:sp>
        <p:nvSpPr>
          <p:cNvPr id="449" name="TextShape 9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FC6B72FC-0C17-4408-91AE-E299030376A8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50" name="CustomShape 10"/>
          <p:cNvSpPr/>
          <p:nvPr/>
        </p:nvSpPr>
        <p:spPr>
          <a:xfrm>
            <a:off x="0" y="1556640"/>
            <a:ext cx="9143640" cy="100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Целью </a:t>
            </a:r>
            <a:r>
              <a:rPr b="1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некоммерческой унитарной организации «Фонд развития промышленности Санкт-Петербурга»  </a:t>
            </a: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(далее – ФРП СПб) является организация и осуществление региональных инновационных программ и проектов, направленных на поддержку развития промышленности и инноваций в Санкт-Петербурге, а также содействие созданию инфраструктуры поддержки малого предпринимательства.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1" name="CustomShape 11"/>
          <p:cNvSpPr/>
          <p:nvPr/>
        </p:nvSpPr>
        <p:spPr>
          <a:xfrm>
            <a:off x="3924000" y="4688280"/>
            <a:ext cx="5219640" cy="2144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5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Требования к получателям</a:t>
            </a: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:</a:t>
            </a: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- Юридическая чистота</a:t>
            </a: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- Устойчивое финансовое состояние</a:t>
            </a: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- Импортозамещение</a:t>
            </a: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- Соответствие принципам наилучших доступных технологий</a:t>
            </a: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- Производственная обоснованность</a:t>
            </a: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- Финансово-экономическая эффективность</a:t>
            </a: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- Предоставленные займы должны быть обеспечены ликвидным залогом.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2" name="CustomShape 12"/>
          <p:cNvSpPr/>
          <p:nvPr/>
        </p:nvSpPr>
        <p:spPr>
          <a:xfrm>
            <a:off x="0" y="6485760"/>
            <a:ext cx="3428640" cy="371880"/>
          </a:xfrm>
          <a:prstGeom prst="rect">
            <a:avLst/>
          </a:prstGeom>
          <a:gradFill>
            <a:gsLst>
              <a:gs pos="0">
                <a:schemeClr val="bg1"/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16200000"/>
          </a:gradFill>
          <a:ln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* Сайт находится в стадии разработки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53" name="Picture 2" descr=""/>
          <p:cNvPicPr/>
          <p:nvPr/>
        </p:nvPicPr>
        <p:blipFill>
          <a:blip r:embed="rId5"/>
          <a:stretch/>
        </p:blipFill>
        <p:spPr>
          <a:xfrm>
            <a:off x="7000920" y="713880"/>
            <a:ext cx="2142720" cy="77616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455" name="CustomShape 1"/>
          <p:cNvSpPr/>
          <p:nvPr/>
        </p:nvSpPr>
        <p:spPr>
          <a:xfrm>
            <a:off x="430920" y="260640"/>
            <a:ext cx="871272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Центр импортозамещения и локализации 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6" name="CustomShape 2"/>
          <p:cNvSpPr/>
          <p:nvPr/>
        </p:nvSpPr>
        <p:spPr>
          <a:xfrm>
            <a:off x="0" y="1196640"/>
            <a:ext cx="9143640" cy="3312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457" name="Picture 2" descr=""/>
          <p:cNvPicPr/>
          <p:nvPr/>
        </p:nvPicPr>
        <p:blipFill>
          <a:blip r:embed="rId2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  <p:pic>
        <p:nvPicPr>
          <p:cNvPr id="458" name="Picture 2" descr=""/>
          <p:cNvPicPr/>
          <p:nvPr/>
        </p:nvPicPr>
        <p:blipFill>
          <a:blip r:embed="rId3"/>
          <a:stretch/>
        </p:blipFill>
        <p:spPr>
          <a:xfrm>
            <a:off x="4068000" y="4437000"/>
            <a:ext cx="5075640" cy="2420640"/>
          </a:xfrm>
          <a:prstGeom prst="rect">
            <a:avLst/>
          </a:prstGeom>
          <a:ln>
            <a:noFill/>
          </a:ln>
        </p:spPr>
      </p:pic>
      <p:sp>
        <p:nvSpPr>
          <p:cNvPr id="459" name="CustomShape 3"/>
          <p:cNvSpPr/>
          <p:nvPr/>
        </p:nvSpPr>
        <p:spPr>
          <a:xfrm>
            <a:off x="0" y="4437000"/>
            <a:ext cx="4067640" cy="2420640"/>
          </a:xfrm>
          <a:prstGeom prst="rect">
            <a:avLst/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</p:sp>
      <p:sp>
        <p:nvSpPr>
          <p:cNvPr id="460" name="CustomShape 4"/>
          <p:cNvSpPr/>
          <p:nvPr/>
        </p:nvSpPr>
        <p:spPr>
          <a:xfrm>
            <a:off x="0" y="4653000"/>
            <a:ext cx="4067640" cy="1740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Контакты: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Директор Центра импортозамещения и локализации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0" lang="ru-RU" sz="1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Третьяков Олег Александрович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0" lang="ru-RU" sz="18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Calibri"/>
                <a:hlinkClick r:id="rId4"/>
              </a:rPr>
              <a:t>import.net@mail.ru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+7 (921) 962 69 13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1" name="CustomShape 5"/>
          <p:cNvSpPr/>
          <p:nvPr/>
        </p:nvSpPr>
        <p:spPr>
          <a:xfrm>
            <a:off x="2843640" y="1268640"/>
            <a:ext cx="5579640" cy="39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2000" spc="299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«База импортозамещения» </a:t>
            </a: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 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2" name="CustomShape 6"/>
          <p:cNvSpPr/>
          <p:nvPr/>
        </p:nvSpPr>
        <p:spPr>
          <a:xfrm>
            <a:off x="0" y="1700640"/>
            <a:ext cx="9143640" cy="1295640"/>
          </a:xfrm>
          <a:prstGeom prst="rect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463" name="CustomShape 7"/>
          <p:cNvSpPr/>
          <p:nvPr/>
        </p:nvSpPr>
        <p:spPr>
          <a:xfrm>
            <a:off x="2411640" y="2997000"/>
            <a:ext cx="6732000" cy="1459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Данный ресурс представляет собой каталог продукции, для которого предприятия Санкт-Петербурга предоставляют данные о производимых отечественных и закупаемых импортных товарах. Все сведения о выпуске импортозамещающей продукции будут использоваться Комитетом по государственному заказу Санкт-Петербурга и другими органами государственной исполнительной власти.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4" name="CustomShape 8"/>
          <p:cNvSpPr/>
          <p:nvPr/>
        </p:nvSpPr>
        <p:spPr>
          <a:xfrm>
            <a:off x="0" y="1779480"/>
            <a:ext cx="9143640" cy="13708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rIns="108000" anchor="ctr"/>
          <a:p>
            <a:pPr algn="just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ЭТО ПЕРВАЯ ИНТЕРАКТИВНАЯ РОССИЙСКАЯ БАЗА, КОТОРАЯ ПОЗВОЛЯЕТ В КРАТЧАЙШИЕ СРОКИ НАЙТИ ОТЕЧЕСТВЕННЫЕ АНАЛОГИ ЗАКУПАЕМЫМ ИМПОРТНЫМ ТОВАРАМ.  ГЛАВНАЯ ЦЕЛЬ ЕЕ СОЗДАНИЯ – УСТАНОВЛЕНИЕ СВЯЗЕЙ МЕЖДУ ЗАКАЗЧИКАМИ И ПРОИЗВОДИТЕЛЯМИ, КОТОРЫЕ МОГУТ ПРЕДСТАВИТЬ КОНКУРЕНТОСПОСОБНУЮ ПРОДУКЦИЮ ВЗАМЕН ИНОСТРАННОЙ. С ПОЯВЛЕНИЕМ БАЗЫ ЗНАЧИТЕЛЬНО ВОЗРАСТАЕТ ВОЗМОЖНОСТЬ ПОЛУЧЕНИЯ ГОСЗАКАЗА ДЛЯ СРЕДНЕГО И МАЛОГО БИЗНЕСА.  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5" name="CustomShape 9"/>
          <p:cNvSpPr/>
          <p:nvPr/>
        </p:nvSpPr>
        <p:spPr>
          <a:xfrm>
            <a:off x="0" y="3213000"/>
            <a:ext cx="2411280" cy="935640"/>
          </a:xfrm>
          <a:prstGeom prst="rect">
            <a:avLst/>
          </a:prstGeom>
          <a:ln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/>
        </p:style>
      </p:sp>
      <p:sp>
        <p:nvSpPr>
          <p:cNvPr id="466" name="CustomShape 10"/>
          <p:cNvSpPr/>
          <p:nvPr/>
        </p:nvSpPr>
        <p:spPr>
          <a:xfrm>
            <a:off x="539640" y="3501000"/>
            <a:ext cx="201600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Calibri"/>
                <a:hlinkClick r:id="rId5"/>
              </a:rPr>
              <a:t>base.importnet.ru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 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67" name="Picture 7" descr=""/>
          <p:cNvPicPr/>
          <p:nvPr/>
        </p:nvPicPr>
        <p:blipFill>
          <a:blip r:embed="rId6"/>
          <a:stretch/>
        </p:blipFill>
        <p:spPr>
          <a:xfrm>
            <a:off x="179640" y="3501000"/>
            <a:ext cx="359640" cy="359640"/>
          </a:xfrm>
          <a:prstGeom prst="rect">
            <a:avLst/>
          </a:prstGeom>
          <a:ln>
            <a:noFill/>
          </a:ln>
        </p:spPr>
      </p:pic>
      <p:sp>
        <p:nvSpPr>
          <p:cNvPr id="468" name="TextShape 11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3E243ED5-F216-4E41-A585-CF8972AC991D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470" name="CustomShape 1"/>
          <p:cNvSpPr/>
          <p:nvPr/>
        </p:nvSpPr>
        <p:spPr>
          <a:xfrm>
            <a:off x="1619640" y="0"/>
            <a:ext cx="752400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Инфраструктура поддержки малого и среднего предпринимательства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Центр развития и поддержки предпринимателей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1" name="CustomShape 2"/>
          <p:cNvSpPr/>
          <p:nvPr/>
        </p:nvSpPr>
        <p:spPr>
          <a:xfrm>
            <a:off x="0" y="1268640"/>
            <a:ext cx="9143640" cy="5589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72" name="CustomShape 3"/>
          <p:cNvSpPr/>
          <p:nvPr/>
        </p:nvSpPr>
        <p:spPr>
          <a:xfrm>
            <a:off x="0" y="4293000"/>
            <a:ext cx="3059640" cy="2564640"/>
          </a:xfrm>
          <a:prstGeom prst="rect">
            <a:avLst/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</p:sp>
      <p:pic>
        <p:nvPicPr>
          <p:cNvPr id="473" name="Picture 2" descr=""/>
          <p:cNvPicPr/>
          <p:nvPr/>
        </p:nvPicPr>
        <p:blipFill>
          <a:blip r:embed="rId2"/>
          <a:stretch/>
        </p:blipFill>
        <p:spPr>
          <a:xfrm>
            <a:off x="179640" y="260640"/>
            <a:ext cx="1858680" cy="719640"/>
          </a:xfrm>
          <a:prstGeom prst="rect">
            <a:avLst/>
          </a:prstGeom>
          <a:ln>
            <a:noFill/>
          </a:ln>
        </p:spPr>
      </p:pic>
      <p:sp>
        <p:nvSpPr>
          <p:cNvPr id="474" name="CustomShape 4"/>
          <p:cNvSpPr/>
          <p:nvPr/>
        </p:nvSpPr>
        <p:spPr>
          <a:xfrm>
            <a:off x="0" y="4365000"/>
            <a:ext cx="3131640" cy="228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Контакты: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Дом предпринимателя, Санкт-Петербург, ул.Маяковского д.46/5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Горячая линия: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+7 (812) 985-50-09;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+7 (812) 372-52-90,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 -mail: </a:t>
            </a:r>
            <a:r>
              <a:rPr b="0" lang="ru-RU" sz="18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Calibri"/>
                <a:hlinkClick r:id="rId3"/>
              </a:rPr>
              <a:t>info@crpp.ru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5" name="CustomShape 5"/>
          <p:cNvSpPr/>
          <p:nvPr/>
        </p:nvSpPr>
        <p:spPr>
          <a:xfrm>
            <a:off x="3276000" y="2421000"/>
            <a:ext cx="5867640" cy="4602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Чем ЦРПП может помочь?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Консультация по  всем специальным программам государственной поддержки.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Консультация по общим вопросам ведения предпринимательской деятельности.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Оказание помощи в области производственной кооперации.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Проведение бесплатных образовательных программ.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Работа над снижением административных барьеров.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Помощь и содействие в выходе на внешние рынки.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6" name="CustomShape 6"/>
          <p:cNvSpPr/>
          <p:nvPr/>
        </p:nvSpPr>
        <p:spPr>
          <a:xfrm>
            <a:off x="251640" y="2781000"/>
            <a:ext cx="2304000" cy="935640"/>
          </a:xfrm>
          <a:prstGeom prst="rect">
            <a:avLst/>
          </a:prstGeom>
          <a:ln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/>
        </p:style>
      </p:sp>
      <p:sp>
        <p:nvSpPr>
          <p:cNvPr id="477" name="CustomShape 7"/>
          <p:cNvSpPr/>
          <p:nvPr/>
        </p:nvSpPr>
        <p:spPr>
          <a:xfrm>
            <a:off x="971640" y="3069000"/>
            <a:ext cx="22320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www.crpp.ru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78" name="Picture 7" descr=""/>
          <p:cNvPicPr/>
          <p:nvPr/>
        </p:nvPicPr>
        <p:blipFill>
          <a:blip r:embed="rId4"/>
          <a:stretch/>
        </p:blipFill>
        <p:spPr>
          <a:xfrm>
            <a:off x="395640" y="2997000"/>
            <a:ext cx="467280" cy="467280"/>
          </a:xfrm>
          <a:prstGeom prst="rect">
            <a:avLst/>
          </a:prstGeom>
          <a:ln>
            <a:noFill/>
          </a:ln>
        </p:spPr>
      </p:pic>
      <p:sp>
        <p:nvSpPr>
          <p:cNvPr id="479" name="CustomShape 8"/>
          <p:cNvSpPr/>
          <p:nvPr/>
        </p:nvSpPr>
        <p:spPr>
          <a:xfrm>
            <a:off x="0" y="1268640"/>
            <a:ext cx="9143640" cy="1079640"/>
          </a:xfrm>
          <a:prstGeom prst="rect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480" name="CustomShape 9"/>
          <p:cNvSpPr/>
          <p:nvPr/>
        </p:nvSpPr>
        <p:spPr>
          <a:xfrm>
            <a:off x="251640" y="1340640"/>
            <a:ext cx="8892000" cy="91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ЦРПП 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был создан в 2010 году с целью организации централизованного предоставления государственных услуг для юридических лиц и индивидуальных предпринимателей по различным направлениям регулирования предпринимательской деятельности.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1" name="TextShape 10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C7EC9450-4254-4F46-8BED-524576E4F181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483" name="CustomShape 1"/>
          <p:cNvSpPr/>
          <p:nvPr/>
        </p:nvSpPr>
        <p:spPr>
          <a:xfrm>
            <a:off x="928440" y="15480"/>
            <a:ext cx="752400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Инфраструктура поддержки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Бизнес-инкубатор «Ингрия» </a:t>
            </a:r>
            <a:r>
              <a:rPr b="1" lang="ru-RU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0" lang="ru-RU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(подразделение ОАО «Технопарк Санкт-Петербурга»)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4" name="CustomShape 2"/>
          <p:cNvSpPr/>
          <p:nvPr/>
        </p:nvSpPr>
        <p:spPr>
          <a:xfrm>
            <a:off x="0" y="2469240"/>
            <a:ext cx="9143640" cy="43884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Данные направления поддержки объединены в программы ускоренного развития проектов - </a:t>
            </a: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«Резидентура»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и</a:t>
            </a: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«Заочная резидентура»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.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Программы включают в себя: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ведение проекта (индивидуальное сопровождение проекта резидента по направлениям поддержки,  включая составление и ведение индивидуального плана работы);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содействие в привлечении инвестиций;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содействие в привлечении потенциальных заказчиков, партнеров;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доступ к уникальной менторской программе;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индивидуальные и групповые консультации, а также трекинг проектов;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доступ к партнёрской сети;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содействие в поиске сотрудников;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продвижение на рынке;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инфраструктурная поддержка;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дополнительные услуги, в том числе аренда рабочих мест в офисах.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Контакты: 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Лукьянова Полина, Директор Бизнес-инкубатора «Ингрия», 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тел.: 8 (812) 313 10 85; e-mail: </a:t>
            </a:r>
            <a:r>
              <a:rPr b="0" lang="ru-RU" sz="16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Calibri"/>
                <a:hlinkClick r:id="rId2"/>
              </a:rPr>
              <a:t>p.lukjanova@ingria-park.ru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.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5" name="CustomShape 3"/>
          <p:cNvSpPr/>
          <p:nvPr/>
        </p:nvSpPr>
        <p:spPr>
          <a:xfrm>
            <a:off x="0" y="1268640"/>
            <a:ext cx="9143640" cy="1199880"/>
          </a:xfrm>
          <a:prstGeom prst="rect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486" name="CustomShape 4"/>
          <p:cNvSpPr/>
          <p:nvPr/>
        </p:nvSpPr>
        <p:spPr>
          <a:xfrm>
            <a:off x="251640" y="1268640"/>
            <a:ext cx="889200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 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Деятельность Бизнес-инкубатора «Ингрия» направлена на оказание малым инновационным компаниям, нацеленным на коммерциализацию инновационных продуктов и разработок, квалифицированной поддержки по направлениям: инвестиции, технологии, консультации, обучение, инфраструктура.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7" name="TextShape 5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7DB93BD6-E84B-45E2-B0E7-5FECF8BBC222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488" name="Picture 2" descr=""/>
          <p:cNvPicPr/>
          <p:nvPr/>
        </p:nvPicPr>
        <p:blipFill>
          <a:blip r:embed="rId3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490" name="CustomShape 1"/>
          <p:cNvSpPr/>
          <p:nvPr/>
        </p:nvSpPr>
        <p:spPr>
          <a:xfrm>
            <a:off x="928440" y="15480"/>
            <a:ext cx="752400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Инфраструктура поддержки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Центр кластерного развития Санкт-Петербурга </a:t>
            </a:r>
            <a:r>
              <a:rPr b="0" lang="ru-RU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(подразделение ОАО «Технопарк Санкт-Петербурга»)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1" name="CustomShape 2"/>
          <p:cNvSpPr/>
          <p:nvPr/>
        </p:nvSpPr>
        <p:spPr>
          <a:xfrm>
            <a:off x="0" y="2653920"/>
            <a:ext cx="9143640" cy="4203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1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ЦКР обеспечивает предоставление следующих видов услуг: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консультационные услуги по вопросам менеджмента, маркетинга, правовым вопросам обеспечения деятельности предприятий и др.;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маркетинговые услуги: позиционирование товаров (услуг), вывод товаров (услуг) на рынок, маркетинговые исследования на различных рынках, связанных с продвижением продукции кластера и др.;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услуги по продвижению на конгрессно-выставочных мероприятиях: участие в конгрессно-выставочных мероприятиях, проведение информационных кампаний в средствах массовой информации по освещению деятельности кластера и перспектив его развития, продвижению бренда кластера и др.;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услуги по бизнес-проектированию при сопровождении кластерных проектов: разработка бизнес-планов кластерных проектов, технико-экономических обоснований кластерных проектов и др.;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информационно-образовательные услуги: организация и проведение семинаров, конференций, круглых столов, вебинаров и др.;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организационно-финансовые услуги: подготовка проектных заявок на получение финансирования из федерального, регионального бюджетов, внебюджетных источников и др.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Контакты:  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Мария Зинина, и.о. директора ЦКР,  тел.: 313 10 85; e-mail: m.zinina@ingria-park.ru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2" name="CustomShape 3"/>
          <p:cNvSpPr/>
          <p:nvPr/>
        </p:nvSpPr>
        <p:spPr>
          <a:xfrm>
            <a:off x="0" y="1268640"/>
            <a:ext cx="9143640" cy="1384560"/>
          </a:xfrm>
          <a:prstGeom prst="rect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493" name="CustomShape 4"/>
          <p:cNvSpPr/>
          <p:nvPr/>
        </p:nvSpPr>
        <p:spPr>
          <a:xfrm>
            <a:off x="107640" y="1268640"/>
            <a:ext cx="9036000" cy="1369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 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ЦКР - инструмент реализации ряда федеральных программ в сфере экономического, промышленного и инновационного развития Санкт-Петербурга. ЦКР обеспечивает координацию проектов субъектов малого и среднего предпринимательства (, а также осуществляет методическое, организационное, экспертно-аналитическое и информационное сопровождение, содействует кооперации участников кластеров между собой, выстраиванию научно-технологических производственных и маркетинговых связей и цепочек, координацию совместных кластерных проектов</a:t>
            </a: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.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4" name="TextShape 5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137A1B09-456D-4241-A4B0-9C4E7DF3E449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495" name="Picture 2" descr=""/>
          <p:cNvPicPr/>
          <p:nvPr/>
        </p:nvPicPr>
        <p:blipFill>
          <a:blip r:embed="rId2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497" name="CustomShape 1"/>
          <p:cNvSpPr/>
          <p:nvPr/>
        </p:nvSpPr>
        <p:spPr>
          <a:xfrm>
            <a:off x="928440" y="15480"/>
            <a:ext cx="752400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Инфраструктура поддержки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Центр прототипирования </a:t>
            </a:r>
            <a:r>
              <a:rPr b="1" lang="ru-RU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0" lang="ru-RU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(подразделение ОАО «Технопарк Санкт-Петербурга»)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8" name="CustomShape 2"/>
          <p:cNvSpPr/>
          <p:nvPr/>
        </p:nvSpPr>
        <p:spPr>
          <a:xfrm>
            <a:off x="0" y="2469240"/>
            <a:ext cx="9143640" cy="43884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1" lang="ru-RU" sz="1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 настоящее время центр оказывает услуги по четырем направлениям: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аддитивное прототипирование (изготовление изделий на 3Д принтерах </a:t>
            </a:r>
            <a:r>
              <a:rPr b="0" lang="ru-RU" sz="1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0" lang="ru-RU" sz="1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из различных видов пластика и фотополимеров с последующей постобработкой изделия);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прототипирование автоматики (прототипирование автоматики, робототехники, телеметрии с использованием оборудования ЦП, создание прототипа на базе микроконтроллеров, микрокомпьютеров, тестирование и отладка прототипов);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виртуальная реальность (прототипирование виртуальной реальности и мобильных приложений с использованием оборудования и ПО ЦП);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промышленный дизайн (3D сканирование, 3D моделирование, разработка дизайн проекта, фотореалистичная визуализация, подготовка проектной документации, авторский надзор).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 учетом категории и специфики поставленного оборудования, ЦП может оказывать услуги субъектам малого бизнеса, на уровне стартапа.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Контакты: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Сергей Варламов, Директор ЦП,  моб. тел.: +7 (911) 146 33 00; e-mail: </a:t>
            </a:r>
            <a:r>
              <a:rPr b="0" lang="ru-RU" sz="17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Calibri"/>
                <a:hlinkClick r:id="rId2"/>
              </a:rPr>
              <a:t>prototype-spb@ingria-park.ru</a:t>
            </a:r>
            <a:r>
              <a:rPr b="0" lang="ru-RU" sz="1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9" name="CustomShape 3"/>
          <p:cNvSpPr/>
          <p:nvPr/>
        </p:nvSpPr>
        <p:spPr>
          <a:xfrm>
            <a:off x="0" y="1268640"/>
            <a:ext cx="9143640" cy="1199880"/>
          </a:xfrm>
          <a:prstGeom prst="rect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500" name="CustomShape 4"/>
          <p:cNvSpPr/>
          <p:nvPr/>
        </p:nvSpPr>
        <p:spPr>
          <a:xfrm>
            <a:off x="0" y="1268640"/>
            <a:ext cx="9143640" cy="958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9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 </a:t>
            </a:r>
            <a:r>
              <a:rPr b="1" lang="ru-RU" sz="19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Центр прототипирования - </a:t>
            </a:r>
            <a:r>
              <a:rPr b="0" lang="ru-RU" sz="19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это удобная площадка, где стартапы и другие малые и средние предприятия могут создать прототип своего изделия/устройства, мобильного приложения и т.д. для тестирования, отладки и выявления потенциальных недочетов.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1" name="TextShape 5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F7601B78-2B69-4207-8B17-969AE0B1F7E1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502" name="Picture 2" descr=""/>
          <p:cNvPicPr/>
          <p:nvPr/>
        </p:nvPicPr>
        <p:blipFill>
          <a:blip r:embed="rId3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504" name="CustomShape 1"/>
          <p:cNvSpPr/>
          <p:nvPr/>
        </p:nvSpPr>
        <p:spPr>
          <a:xfrm>
            <a:off x="1619640" y="0"/>
            <a:ext cx="752400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Инфраструктура поддержки малого и среднего предпринимательства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Первый городской бизнес-инкубатор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5" name="CustomShape 2"/>
          <p:cNvSpPr/>
          <p:nvPr/>
        </p:nvSpPr>
        <p:spPr>
          <a:xfrm>
            <a:off x="0" y="1268640"/>
            <a:ext cx="9143640" cy="5589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06" name="CustomShape 3"/>
          <p:cNvSpPr/>
          <p:nvPr/>
        </p:nvSpPr>
        <p:spPr>
          <a:xfrm>
            <a:off x="0" y="5445360"/>
            <a:ext cx="2915280" cy="1412280"/>
          </a:xfrm>
          <a:prstGeom prst="rect">
            <a:avLst/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</p:sp>
      <p:sp>
        <p:nvSpPr>
          <p:cNvPr id="507" name="CustomShape 4"/>
          <p:cNvSpPr/>
          <p:nvPr/>
        </p:nvSpPr>
        <p:spPr>
          <a:xfrm>
            <a:off x="0" y="5380560"/>
            <a:ext cx="3131640" cy="1461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Контакты: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Генеральный директор Бойцова Виктория Владимировна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560-97-49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8" name="CustomShape 5"/>
          <p:cNvSpPr/>
          <p:nvPr/>
        </p:nvSpPr>
        <p:spPr>
          <a:xfrm>
            <a:off x="0" y="4509000"/>
            <a:ext cx="2915280" cy="935640"/>
          </a:xfrm>
          <a:prstGeom prst="rect">
            <a:avLst/>
          </a:prstGeom>
          <a:ln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/>
        </p:style>
      </p:sp>
      <p:pic>
        <p:nvPicPr>
          <p:cNvPr id="509" name="Picture 7" descr=""/>
          <p:cNvPicPr/>
          <p:nvPr/>
        </p:nvPicPr>
        <p:blipFill>
          <a:blip r:embed="rId2"/>
          <a:stretch/>
        </p:blipFill>
        <p:spPr>
          <a:xfrm>
            <a:off x="96480" y="4750200"/>
            <a:ext cx="467280" cy="467280"/>
          </a:xfrm>
          <a:prstGeom prst="rect">
            <a:avLst/>
          </a:prstGeom>
          <a:ln>
            <a:noFill/>
          </a:ln>
        </p:spPr>
      </p:pic>
      <p:pic>
        <p:nvPicPr>
          <p:cNvPr id="510" name="Picture 2" descr=""/>
          <p:cNvPicPr/>
          <p:nvPr/>
        </p:nvPicPr>
        <p:blipFill>
          <a:blip r:embed="rId3"/>
          <a:stretch/>
        </p:blipFill>
        <p:spPr>
          <a:xfrm>
            <a:off x="251640" y="188640"/>
            <a:ext cx="1733040" cy="952200"/>
          </a:xfrm>
          <a:prstGeom prst="rect">
            <a:avLst/>
          </a:prstGeom>
          <a:ln>
            <a:noFill/>
          </a:ln>
        </p:spPr>
      </p:pic>
      <p:sp>
        <p:nvSpPr>
          <p:cNvPr id="511" name="CustomShape 6"/>
          <p:cNvSpPr/>
          <p:nvPr/>
        </p:nvSpPr>
        <p:spPr>
          <a:xfrm>
            <a:off x="575640" y="4797000"/>
            <a:ext cx="23468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www.start-business.ru/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2" name="CustomShape 7"/>
          <p:cNvSpPr/>
          <p:nvPr/>
        </p:nvSpPr>
        <p:spPr>
          <a:xfrm>
            <a:off x="0" y="1268640"/>
            <a:ext cx="9143640" cy="935640"/>
          </a:xfrm>
          <a:prstGeom prst="rect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513" name="CustomShape 8"/>
          <p:cNvSpPr/>
          <p:nvPr/>
        </p:nvSpPr>
        <p:spPr>
          <a:xfrm>
            <a:off x="251640" y="1268640"/>
            <a:ext cx="8892000" cy="91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Первый городской бизнес-инкубатор 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Санкт-Петербурга создан в 2006 году в рамках городской программы поддержки малого предпринимательства, и является благоприятной средой для развития начинающего бизнеса.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4" name="CustomShape 9"/>
          <p:cNvSpPr/>
          <p:nvPr/>
        </p:nvSpPr>
        <p:spPr>
          <a:xfrm>
            <a:off x="0" y="2277000"/>
            <a:ext cx="8964000" cy="231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Базовой услугой бизнес-инкубатора является предоставление в аренду офисных и бизнес-помещений (конференц-залы, помещения для переговоров, учебный класс) на льготных условиях. Резидентам бизнес-инкубатора предоставляется бесплатно целый комплекс услуг, способствующих развитию бизнеса: юридическое и бухгалтерское обслуживание, информационная и PR-поддержка, реклама, обучение, консалтинг, содействие в привлечении финансирования, организация участия в выставках, форумах и других тематических мероприятиях, возможность пользоваться услугами региональных и зарубежных партнёров инкубатора, а также комплексное инфраструктурное обслуживание.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5" name="CustomShape 10"/>
          <p:cNvSpPr/>
          <p:nvPr/>
        </p:nvSpPr>
        <p:spPr>
          <a:xfrm>
            <a:off x="3132000" y="4077000"/>
            <a:ext cx="6011640" cy="3041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Стоимость аренды для резидентов – от 243,75 до 780 руб. за кв. м ежемесячно, в зависимости от срока нахождения в бизнес-инкубаторе. Оставшаяся часть арендной платы погашается за счет городского бюджета.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того, чтобы стать резидентом бизнес-инкубатора необходимо подать заявку в Комитет по развитию предпринимательства и потребительского рынка Санкт-Петербурга, приложив к ней копии регистрационных документов и бизнес-план в произвольной форме (план и стратегия развития организации, маркетинговый план, финансовый план). Размещение в бизнес-инкубаторе проходит на конкурсной основе.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6" name="TextShape 11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E1EE23F2-BF19-475A-AC72-2176B97A588B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518" name="CustomShape 1"/>
          <p:cNvSpPr/>
          <p:nvPr/>
        </p:nvSpPr>
        <p:spPr>
          <a:xfrm>
            <a:off x="899640" y="0"/>
            <a:ext cx="752400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Инфраструктура поддержки малого и среднего предпринимательства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Регионально интегрированный центр – Санкт-Петербург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9" name="CustomShape 2"/>
          <p:cNvSpPr/>
          <p:nvPr/>
        </p:nvSpPr>
        <p:spPr>
          <a:xfrm>
            <a:off x="0" y="1268640"/>
            <a:ext cx="9143640" cy="5589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20" name="CustomShape 3"/>
          <p:cNvSpPr/>
          <p:nvPr/>
        </p:nvSpPr>
        <p:spPr>
          <a:xfrm>
            <a:off x="0" y="5445360"/>
            <a:ext cx="2915280" cy="1412280"/>
          </a:xfrm>
          <a:prstGeom prst="rect">
            <a:avLst/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</p:sp>
      <p:sp>
        <p:nvSpPr>
          <p:cNvPr id="521" name="CustomShape 4"/>
          <p:cNvSpPr/>
          <p:nvPr/>
        </p:nvSpPr>
        <p:spPr>
          <a:xfrm>
            <a:off x="0" y="5380560"/>
            <a:ext cx="3428640" cy="1461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Контакты: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Исполнительный директор «РИЦ»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Баланев Максим Сергеевич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325-84-16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2" name="CustomShape 5"/>
          <p:cNvSpPr/>
          <p:nvPr/>
        </p:nvSpPr>
        <p:spPr>
          <a:xfrm>
            <a:off x="0" y="4509000"/>
            <a:ext cx="2915280" cy="935640"/>
          </a:xfrm>
          <a:prstGeom prst="rect">
            <a:avLst/>
          </a:prstGeom>
          <a:ln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/>
        </p:style>
      </p:sp>
      <p:pic>
        <p:nvPicPr>
          <p:cNvPr id="523" name="Picture 7" descr=""/>
          <p:cNvPicPr/>
          <p:nvPr/>
        </p:nvPicPr>
        <p:blipFill>
          <a:blip r:embed="rId2"/>
          <a:stretch/>
        </p:blipFill>
        <p:spPr>
          <a:xfrm>
            <a:off x="96480" y="4750200"/>
            <a:ext cx="467280" cy="467280"/>
          </a:xfrm>
          <a:prstGeom prst="rect">
            <a:avLst/>
          </a:prstGeom>
          <a:ln>
            <a:noFill/>
          </a:ln>
        </p:spPr>
      </p:pic>
      <p:sp>
        <p:nvSpPr>
          <p:cNvPr id="524" name="CustomShape 6"/>
          <p:cNvSpPr/>
          <p:nvPr/>
        </p:nvSpPr>
        <p:spPr>
          <a:xfrm>
            <a:off x="835920" y="4797000"/>
            <a:ext cx="15314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www.spbric.ru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5" name="CustomShape 7"/>
          <p:cNvSpPr/>
          <p:nvPr/>
        </p:nvSpPr>
        <p:spPr>
          <a:xfrm>
            <a:off x="0" y="1268640"/>
            <a:ext cx="9143640" cy="1007640"/>
          </a:xfrm>
          <a:prstGeom prst="rect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Региональный Интегрированный Центр (РИЦ) 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- Санкт-Петербург является ключевым элементом инфраструктуры поддержки малого и среднего бизнеса Санкт-Петербурга. Специализация Центра - содействие  интернационализации бизнеса и поддержка международного научно-технического сотрудничества.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6" name="CustomShape 8"/>
          <p:cNvSpPr/>
          <p:nvPr/>
        </p:nvSpPr>
        <p:spPr>
          <a:xfrm>
            <a:off x="0" y="2277000"/>
            <a:ext cx="9143640" cy="2041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0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Цели: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1) вовлечение субъектов малого и среднего предпринимательства в процесс интернационализации;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2) содействие выходу субъектов малого и среднего предпринимательства на международные и межрегиональные рынки товаров, услуг и технологий;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3) содействие повышению конкурентоспособности и эффективности деятельности экспортно ориентированных субъектов малого и среднего предпринимательства.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27" name="Picture 2" descr=""/>
          <p:cNvPicPr/>
          <p:nvPr/>
        </p:nvPicPr>
        <p:blipFill>
          <a:blip r:embed="rId3"/>
          <a:stretch/>
        </p:blipFill>
        <p:spPr>
          <a:xfrm>
            <a:off x="4140000" y="5661360"/>
            <a:ext cx="4320000" cy="1052280"/>
          </a:xfrm>
          <a:prstGeom prst="rect">
            <a:avLst/>
          </a:prstGeom>
          <a:ln>
            <a:noFill/>
          </a:ln>
        </p:spPr>
      </p:pic>
      <p:pic>
        <p:nvPicPr>
          <p:cNvPr id="528" name="Picture 2" descr=""/>
          <p:cNvPicPr/>
          <p:nvPr/>
        </p:nvPicPr>
        <p:blipFill>
          <a:blip r:embed="rId4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  <p:sp>
        <p:nvSpPr>
          <p:cNvPr id="529" name="TextShape 9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66252C8A-82D4-4D03-8666-F8151141A6BE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531" name="CustomShape 1"/>
          <p:cNvSpPr/>
          <p:nvPr/>
        </p:nvSpPr>
        <p:spPr>
          <a:xfrm>
            <a:off x="899640" y="0"/>
            <a:ext cx="824400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Инфраструктура поддержки малого и среднего предпринимательства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Фонд содействия кредитованию малого и среднего бизнеса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2" name="CustomShape 2"/>
          <p:cNvSpPr/>
          <p:nvPr/>
        </p:nvSpPr>
        <p:spPr>
          <a:xfrm>
            <a:off x="0" y="1268640"/>
            <a:ext cx="9143640" cy="5589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33" name="CustomShape 3"/>
          <p:cNvSpPr/>
          <p:nvPr/>
        </p:nvSpPr>
        <p:spPr>
          <a:xfrm>
            <a:off x="0" y="5445360"/>
            <a:ext cx="2987640" cy="1412280"/>
          </a:xfrm>
          <a:prstGeom prst="rect">
            <a:avLst/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</p:sp>
      <p:sp>
        <p:nvSpPr>
          <p:cNvPr id="534" name="CustomShape 4"/>
          <p:cNvSpPr/>
          <p:nvPr/>
        </p:nvSpPr>
        <p:spPr>
          <a:xfrm>
            <a:off x="0" y="5380560"/>
            <a:ext cx="3059640" cy="1095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Контакты: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Исполнительный директор Фонда </a:t>
            </a: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Питкянен </a:t>
            </a: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Александра Федоровна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тел.: 640-46-14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5" name="CustomShape 5"/>
          <p:cNvSpPr/>
          <p:nvPr/>
        </p:nvSpPr>
        <p:spPr>
          <a:xfrm>
            <a:off x="0" y="4509000"/>
            <a:ext cx="2987640" cy="935640"/>
          </a:xfrm>
          <a:prstGeom prst="rect">
            <a:avLst/>
          </a:prstGeom>
          <a:ln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/>
        </p:style>
      </p:sp>
      <p:pic>
        <p:nvPicPr>
          <p:cNvPr id="536" name="Picture 7" descr=""/>
          <p:cNvPicPr/>
          <p:nvPr/>
        </p:nvPicPr>
        <p:blipFill>
          <a:blip r:embed="rId2"/>
          <a:stretch/>
        </p:blipFill>
        <p:spPr>
          <a:xfrm>
            <a:off x="96480" y="4750200"/>
            <a:ext cx="467280" cy="467280"/>
          </a:xfrm>
          <a:prstGeom prst="rect">
            <a:avLst/>
          </a:prstGeom>
          <a:ln>
            <a:noFill/>
          </a:ln>
        </p:spPr>
      </p:pic>
      <p:sp>
        <p:nvSpPr>
          <p:cNvPr id="537" name="CustomShape 6"/>
          <p:cNvSpPr/>
          <p:nvPr/>
        </p:nvSpPr>
        <p:spPr>
          <a:xfrm>
            <a:off x="699480" y="4797000"/>
            <a:ext cx="19962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www.credit-fond.ru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8" name="CustomShape 7"/>
          <p:cNvSpPr/>
          <p:nvPr/>
        </p:nvSpPr>
        <p:spPr>
          <a:xfrm>
            <a:off x="0" y="1268640"/>
            <a:ext cx="9143640" cy="1367640"/>
          </a:xfrm>
          <a:prstGeom prst="rect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Фонд создан Постановлением Правительства Санкт-Петербурга N 1059 от 28.08.2007 с целью развития в Санкт-Петербурге системы кредитования малого предпринимательства, системы гарантий и поручительств по обязательствам субъектов малого и среднего предпринимательства, основанных на кредитных договорах, договорах займа и лизинга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39" name="Picture 2" descr=""/>
          <p:cNvPicPr/>
          <p:nvPr/>
        </p:nvPicPr>
        <p:blipFill>
          <a:blip r:embed="rId3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  <p:pic>
        <p:nvPicPr>
          <p:cNvPr id="540" name="Picture 2" descr=""/>
          <p:cNvPicPr/>
          <p:nvPr/>
        </p:nvPicPr>
        <p:blipFill>
          <a:blip r:embed="rId4"/>
          <a:stretch/>
        </p:blipFill>
        <p:spPr>
          <a:xfrm>
            <a:off x="7884360" y="4221000"/>
            <a:ext cx="1104480" cy="1846800"/>
          </a:xfrm>
          <a:prstGeom prst="rect">
            <a:avLst/>
          </a:prstGeom>
          <a:ln>
            <a:noFill/>
          </a:ln>
        </p:spPr>
      </p:pic>
      <p:sp>
        <p:nvSpPr>
          <p:cNvPr id="541" name="CustomShape 8"/>
          <p:cNvSpPr/>
          <p:nvPr/>
        </p:nvSpPr>
        <p:spPr>
          <a:xfrm>
            <a:off x="0" y="2565000"/>
            <a:ext cx="9143640" cy="213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Оказываемая поддержка: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Заключено 325 договоров поручительства 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на общую сумму 1,8 млрд. рублей, что позволило малому бизнесу привлечь кредитные средства на общую сумму 4,6 млрд. рублей при отсутствии залогового обеспечения в полном объеме.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По программе микрофинансирования за 2015 год Фондом выдано 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94 микрозайма на общую сумму 73,1 млн. рублей.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2" name="CustomShape 9"/>
          <p:cNvSpPr/>
          <p:nvPr/>
        </p:nvSpPr>
        <p:spPr>
          <a:xfrm>
            <a:off x="3071880" y="4149000"/>
            <a:ext cx="4884120" cy="298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 краткосрочной перспективе Компания/ Фонд с исключительно высокой вероятностью обеспечит своевременное выполнение всех обязательств по гарантиям (поручительствам), как текущих, так и возникающих в ходе деятельности. В среднесрочной перспективе существует высокая вероятность исполнения обязательств по гарантиям даже в условиях существенных неблагоприятных изменений макроэкономических и рыночных показателей.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Рейтинг по «Эксперт Ра» -  А++.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(http://www.raexpert.ru/database/companies/spb_credit_fond/)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3" name="TextShape 10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A9B7FCB6-9D21-4CAB-BBF4-FAEE65B954E9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4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545" name="CustomShape 1"/>
          <p:cNvSpPr/>
          <p:nvPr/>
        </p:nvSpPr>
        <p:spPr>
          <a:xfrm>
            <a:off x="-180360" y="0"/>
            <a:ext cx="7272360" cy="1233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5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Федеральные</a:t>
            </a:r>
            <a:r>
              <a:rPr b="0" lang="ru-RU" sz="25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меры поддержки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промышленных</a:t>
            </a:r>
            <a:r>
              <a:rPr b="0" lang="ru-RU" sz="25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ru-RU" sz="25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предприятий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(Минпромторг)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6" name="CustomShape 2"/>
          <p:cNvSpPr/>
          <p:nvPr/>
        </p:nvSpPr>
        <p:spPr>
          <a:xfrm>
            <a:off x="0" y="1196640"/>
            <a:ext cx="9143640" cy="5661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47" name="CustomShape 3"/>
          <p:cNvSpPr/>
          <p:nvPr/>
        </p:nvSpPr>
        <p:spPr>
          <a:xfrm>
            <a:off x="1907640" y="1484640"/>
            <a:ext cx="575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48" name="CustomShape 4"/>
          <p:cNvSpPr/>
          <p:nvPr/>
        </p:nvSpPr>
        <p:spPr>
          <a:xfrm>
            <a:off x="4068000" y="1484640"/>
            <a:ext cx="863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49" name="CustomShape 5"/>
          <p:cNvSpPr/>
          <p:nvPr/>
        </p:nvSpPr>
        <p:spPr>
          <a:xfrm>
            <a:off x="611640" y="1412640"/>
            <a:ext cx="1151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550" name="CustomShape 6"/>
          <p:cNvSpPr/>
          <p:nvPr/>
        </p:nvSpPr>
        <p:spPr>
          <a:xfrm>
            <a:off x="611640" y="1412640"/>
            <a:ext cx="1151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1" name="CustomShape 7"/>
          <p:cNvSpPr/>
          <p:nvPr/>
        </p:nvSpPr>
        <p:spPr>
          <a:xfrm>
            <a:off x="2627640" y="1412640"/>
            <a:ext cx="1295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552" name="CustomShape 8"/>
          <p:cNvSpPr/>
          <p:nvPr/>
        </p:nvSpPr>
        <p:spPr>
          <a:xfrm>
            <a:off x="2771640" y="1412640"/>
            <a:ext cx="1079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кого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553" name="Table 9"/>
          <p:cNvGraphicFramePr/>
          <p:nvPr/>
        </p:nvGraphicFramePr>
        <p:xfrm>
          <a:off x="0" y="2063160"/>
          <a:ext cx="9143640" cy="4724640"/>
        </p:xfrm>
        <a:graphic>
          <a:graphicData uri="http://schemas.openxmlformats.org/drawingml/2006/table">
            <a:tbl>
              <a:tblPr/>
              <a:tblGrid>
                <a:gridCol w="276480"/>
                <a:gridCol w="1998000"/>
                <a:gridCol w="3881160"/>
                <a:gridCol w="2016000"/>
                <a:gridCol w="972000"/>
              </a:tblGrid>
              <a:tr h="3414600"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Фонд развития промышленности - целевые займы по ставке 5% годовых на период от 5 до 7 лет - проекты, направленные на внедрение передовых технологий, создание новых продуктов или организацию импортозамещающих производств. </a:t>
                      </a:r>
                      <a:r>
                        <a:rPr b="1" lang="ru-RU" sz="13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Фонд - «одно окно» по вопросам получения господдержки промышленным инвестиционным проектам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 u="sng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Тре</a:t>
                      </a:r>
                      <a:r>
                        <a:rPr b="0" lang="ru-RU" sz="1400" spc="-1" strike="noStrike" u="sng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бования к получателям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: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Юридическая чистота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Устойчивое финансовое состояние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Импортозамещение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Соответствие принципам наилучших доступных технологий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Производственная обоснованность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Финансово-экономическая эффективность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400" spc="-1" strike="noStrike" u="sng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Направление использования займа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: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Разработка нового продукта или технологии (ОКР, сертификация, тестирование)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Разработка ТЭО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Приобретение прав на результаты интелл. деятельности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Инжиниринговые услуги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Приобретение оборудования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50 000 000 - 500 000 000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 зависимости от проекта (проект импортозамещения, добанковский проект, прединвестиционный проект, проект консорциумов)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1310040"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Субсидирование части затрат на НИОКР. </a:t>
                      </a: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Постановление Правительства России от 30.12.2013 № 1312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Предприятия, прошедшие конкурсный отбор по приоритетным направлениям гражданской промышленности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50 000 000 - 570 000 000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 зависимости от вида деятельности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 течение года - два конкурсных отбора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554" name="CustomShape 10"/>
          <p:cNvSpPr/>
          <p:nvPr/>
        </p:nvSpPr>
        <p:spPr>
          <a:xfrm>
            <a:off x="6516360" y="0"/>
            <a:ext cx="2627280" cy="1340280"/>
          </a:xfrm>
          <a:prstGeom prst="flowChartProcess">
            <a:avLst/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</p:sp>
      <p:sp>
        <p:nvSpPr>
          <p:cNvPr id="555" name="CustomShape 11"/>
          <p:cNvSpPr/>
          <p:nvPr/>
        </p:nvSpPr>
        <p:spPr>
          <a:xfrm>
            <a:off x="6804360" y="0"/>
            <a:ext cx="2555280" cy="1368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Фонд развития промышленности: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+7-495-221-90-09,</a:t>
            </a: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+7-916-801-74-29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Подготовка рекомендательных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писем от Правительства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Санкт-Петербурга:</a:t>
            </a: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576-00-28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6" name="CustomShape 12"/>
          <p:cNvSpPr/>
          <p:nvPr/>
        </p:nvSpPr>
        <p:spPr>
          <a:xfrm>
            <a:off x="5076000" y="1340640"/>
            <a:ext cx="158364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557" name="CustomShape 13"/>
          <p:cNvSpPr/>
          <p:nvPr/>
        </p:nvSpPr>
        <p:spPr>
          <a:xfrm>
            <a:off x="5004000" y="1340640"/>
            <a:ext cx="1728000" cy="577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Мах объем для одной компании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58" name="Picture 1" descr=""/>
          <p:cNvPicPr/>
          <p:nvPr/>
        </p:nvPicPr>
        <p:blipFill>
          <a:blip r:embed="rId2"/>
          <a:stretch/>
        </p:blipFill>
        <p:spPr>
          <a:xfrm>
            <a:off x="6516360" y="0"/>
            <a:ext cx="364680" cy="404280"/>
          </a:xfrm>
          <a:prstGeom prst="rect">
            <a:avLst/>
          </a:prstGeom>
          <a:ln>
            <a:noFill/>
          </a:ln>
        </p:spPr>
      </p:pic>
      <p:sp>
        <p:nvSpPr>
          <p:cNvPr id="559" name="Line 14"/>
          <p:cNvSpPr/>
          <p:nvPr/>
        </p:nvSpPr>
        <p:spPr>
          <a:xfrm>
            <a:off x="0" y="2060640"/>
            <a:ext cx="9144000" cy="0"/>
          </a:xfrm>
          <a:prstGeom prst="line">
            <a:avLst/>
          </a:prstGeom>
          <a:ln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560" name="CustomShape 15"/>
          <p:cNvSpPr/>
          <p:nvPr/>
        </p:nvSpPr>
        <p:spPr>
          <a:xfrm>
            <a:off x="6732360" y="1484640"/>
            <a:ext cx="719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61" name="CustomShape 16"/>
          <p:cNvSpPr/>
          <p:nvPr/>
        </p:nvSpPr>
        <p:spPr>
          <a:xfrm>
            <a:off x="7524360" y="1340640"/>
            <a:ext cx="161928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Затраты за какой период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62" name="Picture 2" descr=""/>
          <p:cNvPicPr/>
          <p:nvPr/>
        </p:nvPicPr>
        <p:blipFill>
          <a:blip r:embed="rId3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  <p:sp>
        <p:nvSpPr>
          <p:cNvPr id="563" name="TextShape 17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F0BA5C05-9462-497F-A20A-89AEB7DE1C8B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565" name="CustomShape 1"/>
          <p:cNvSpPr/>
          <p:nvPr/>
        </p:nvSpPr>
        <p:spPr>
          <a:xfrm>
            <a:off x="-180360" y="0"/>
            <a:ext cx="7272360" cy="1233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5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Федеральные</a:t>
            </a:r>
            <a:r>
              <a:rPr b="0" lang="ru-RU" sz="25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меры поддержки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промышленных</a:t>
            </a:r>
            <a:r>
              <a:rPr b="0" lang="ru-RU" sz="25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ru-RU" sz="25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предприятий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(Минпромторг)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6" name="CustomShape 2"/>
          <p:cNvSpPr/>
          <p:nvPr/>
        </p:nvSpPr>
        <p:spPr>
          <a:xfrm>
            <a:off x="0" y="1196640"/>
            <a:ext cx="9143640" cy="5661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67" name="CustomShape 3"/>
          <p:cNvSpPr/>
          <p:nvPr/>
        </p:nvSpPr>
        <p:spPr>
          <a:xfrm>
            <a:off x="1907640" y="1484640"/>
            <a:ext cx="575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68" name="CustomShape 4"/>
          <p:cNvSpPr/>
          <p:nvPr/>
        </p:nvSpPr>
        <p:spPr>
          <a:xfrm>
            <a:off x="4068000" y="1484640"/>
            <a:ext cx="863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69" name="CustomShape 5"/>
          <p:cNvSpPr/>
          <p:nvPr/>
        </p:nvSpPr>
        <p:spPr>
          <a:xfrm>
            <a:off x="611640" y="1412640"/>
            <a:ext cx="1151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570" name="CustomShape 6"/>
          <p:cNvSpPr/>
          <p:nvPr/>
        </p:nvSpPr>
        <p:spPr>
          <a:xfrm>
            <a:off x="611640" y="1412640"/>
            <a:ext cx="1151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1" name="CustomShape 7"/>
          <p:cNvSpPr/>
          <p:nvPr/>
        </p:nvSpPr>
        <p:spPr>
          <a:xfrm>
            <a:off x="2627640" y="1412640"/>
            <a:ext cx="1295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572" name="CustomShape 8"/>
          <p:cNvSpPr/>
          <p:nvPr/>
        </p:nvSpPr>
        <p:spPr>
          <a:xfrm>
            <a:off x="2771640" y="1412640"/>
            <a:ext cx="1079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кого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3" name="CustomShape 9"/>
          <p:cNvSpPr/>
          <p:nvPr/>
        </p:nvSpPr>
        <p:spPr>
          <a:xfrm>
            <a:off x="6516360" y="0"/>
            <a:ext cx="2627280" cy="1340280"/>
          </a:xfrm>
          <a:prstGeom prst="flowChartProcess">
            <a:avLst/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</p:sp>
      <p:sp>
        <p:nvSpPr>
          <p:cNvPr id="574" name="CustomShape 10"/>
          <p:cNvSpPr/>
          <p:nvPr/>
        </p:nvSpPr>
        <p:spPr>
          <a:xfrm>
            <a:off x="6804360" y="0"/>
            <a:ext cx="2555280" cy="1368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Фонд развития промышленности: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+7-495-221-90-09,</a:t>
            </a: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+7-916-801-74-29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Подготовка рекомендательных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писем от Правительства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Санкт-Петербурга:</a:t>
            </a: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576-00-28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5" name="CustomShape 11"/>
          <p:cNvSpPr/>
          <p:nvPr/>
        </p:nvSpPr>
        <p:spPr>
          <a:xfrm>
            <a:off x="5076000" y="1340640"/>
            <a:ext cx="158364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576" name="CustomShape 12"/>
          <p:cNvSpPr/>
          <p:nvPr/>
        </p:nvSpPr>
        <p:spPr>
          <a:xfrm>
            <a:off x="5004000" y="1340640"/>
            <a:ext cx="1728000" cy="577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Мах объем для одной компании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77" name="Picture 1" descr=""/>
          <p:cNvPicPr/>
          <p:nvPr/>
        </p:nvPicPr>
        <p:blipFill>
          <a:blip r:embed="rId2"/>
          <a:stretch/>
        </p:blipFill>
        <p:spPr>
          <a:xfrm>
            <a:off x="6516360" y="0"/>
            <a:ext cx="364680" cy="404280"/>
          </a:xfrm>
          <a:prstGeom prst="rect">
            <a:avLst/>
          </a:prstGeom>
          <a:ln>
            <a:noFill/>
          </a:ln>
        </p:spPr>
      </p:pic>
      <p:graphicFrame>
        <p:nvGraphicFramePr>
          <p:cNvPr id="578" name="Table 13"/>
          <p:cNvGraphicFramePr/>
          <p:nvPr/>
        </p:nvGraphicFramePr>
        <p:xfrm>
          <a:off x="0" y="2061000"/>
          <a:ext cx="9143640" cy="4796640"/>
        </p:xfrm>
        <a:graphic>
          <a:graphicData uri="http://schemas.openxmlformats.org/drawingml/2006/table">
            <a:tbl>
              <a:tblPr/>
              <a:tblGrid>
                <a:gridCol w="320760"/>
                <a:gridCol w="2594520"/>
                <a:gridCol w="2160000"/>
                <a:gridCol w="2808000"/>
                <a:gridCol w="1260360"/>
              </a:tblGrid>
              <a:tr h="4797000"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Субсидирование комплексных инвестиционных проектов (компенсация части затрат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 уплату процентов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по кредитам).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Постановление Правительства РФ от 03.01.2014 № 3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Предприятия, инвестиционные проекты которых внесены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 перечень комплексных инвестиционных проектов по приоритетным направлениям гражданской промышленности, ведение которого осуществляет Минпромторг России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Для кредитов в валюте РФ - </a:t>
                      </a:r>
                      <a:r>
                        <a:rPr b="1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0,9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ставки рефинансирования ЦБ РФ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 случае, если процентная ставка по кредиту, полученному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 валюте Российской Федерации, больше или равна ставке рефинансирования ЦБ РФ, действующей на день последней уплаты процентов по кредиту;            для кредитов в иностранной валюте - 0,9 размера затрат организации на уплату процентов по кредиту в расчетный период исходя из курса рубля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 иностранной валюте, установленного ЦБ РФ на день осуществления указанных затрат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4320" rIns="4320" tIns="432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2014 - 2016 гг (кредиты на срок не менее 5 лет</a:t>
                      </a: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)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20" marR="43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579" name="CustomShape 14"/>
          <p:cNvSpPr/>
          <p:nvPr/>
        </p:nvSpPr>
        <p:spPr>
          <a:xfrm>
            <a:off x="6732360" y="1484640"/>
            <a:ext cx="719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80" name="CustomShape 15"/>
          <p:cNvSpPr/>
          <p:nvPr/>
        </p:nvSpPr>
        <p:spPr>
          <a:xfrm>
            <a:off x="7524360" y="1340640"/>
            <a:ext cx="147528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581" name="CustomShape 16"/>
          <p:cNvSpPr/>
          <p:nvPr/>
        </p:nvSpPr>
        <p:spPr>
          <a:xfrm>
            <a:off x="7524360" y="1340640"/>
            <a:ext cx="1403280" cy="577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Затраты за какой период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82" name="Picture 2" descr=""/>
          <p:cNvPicPr/>
          <p:nvPr/>
        </p:nvPicPr>
        <p:blipFill>
          <a:blip r:embed="rId3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  <p:sp>
        <p:nvSpPr>
          <p:cNvPr id="583" name="TextShape 17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66F7F3E2-8ED3-489A-A258-05313B4372EF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585" name="CustomShape 1"/>
          <p:cNvSpPr/>
          <p:nvPr/>
        </p:nvSpPr>
        <p:spPr>
          <a:xfrm>
            <a:off x="-180360" y="0"/>
            <a:ext cx="7272360" cy="1233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500" spc="-1" strike="noStrike" u="sng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Федеральные</a:t>
            </a:r>
            <a:r>
              <a:rPr b="0" lang="ru-RU" sz="25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меры поддержки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промышленных предприятий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(Минпромторг)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6" name="CustomShape 2"/>
          <p:cNvSpPr/>
          <p:nvPr/>
        </p:nvSpPr>
        <p:spPr>
          <a:xfrm>
            <a:off x="0" y="1196640"/>
            <a:ext cx="9143640" cy="5661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87" name="CustomShape 3"/>
          <p:cNvSpPr/>
          <p:nvPr/>
        </p:nvSpPr>
        <p:spPr>
          <a:xfrm>
            <a:off x="2195640" y="1484640"/>
            <a:ext cx="1367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88" name="CustomShape 4"/>
          <p:cNvSpPr/>
          <p:nvPr/>
        </p:nvSpPr>
        <p:spPr>
          <a:xfrm>
            <a:off x="5652000" y="1484640"/>
            <a:ext cx="1151640" cy="287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89" name="CustomShape 5"/>
          <p:cNvSpPr/>
          <p:nvPr/>
        </p:nvSpPr>
        <p:spPr>
          <a:xfrm>
            <a:off x="611640" y="1412640"/>
            <a:ext cx="1151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590" name="CustomShape 6"/>
          <p:cNvSpPr/>
          <p:nvPr/>
        </p:nvSpPr>
        <p:spPr>
          <a:xfrm>
            <a:off x="611640" y="1412640"/>
            <a:ext cx="1151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Субсидии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1" name="CustomShape 7"/>
          <p:cNvSpPr/>
          <p:nvPr/>
        </p:nvSpPr>
        <p:spPr>
          <a:xfrm>
            <a:off x="3996000" y="1412640"/>
            <a:ext cx="1295640" cy="431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592" name="CustomShape 8"/>
          <p:cNvSpPr/>
          <p:nvPr/>
        </p:nvSpPr>
        <p:spPr>
          <a:xfrm>
            <a:off x="4068000" y="1412640"/>
            <a:ext cx="1079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кого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3" name="CustomShape 9"/>
          <p:cNvSpPr/>
          <p:nvPr/>
        </p:nvSpPr>
        <p:spPr>
          <a:xfrm>
            <a:off x="6516360" y="0"/>
            <a:ext cx="2627280" cy="1340280"/>
          </a:xfrm>
          <a:prstGeom prst="flowChartProcess">
            <a:avLst/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</p:sp>
      <p:sp>
        <p:nvSpPr>
          <p:cNvPr id="594" name="CustomShape 10"/>
          <p:cNvSpPr/>
          <p:nvPr/>
        </p:nvSpPr>
        <p:spPr>
          <a:xfrm>
            <a:off x="6804360" y="0"/>
            <a:ext cx="2555280" cy="1368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Фонд развития промышленности: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+7-495-221-90-09,</a:t>
            </a: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+7-916-801-74-29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Подготовка рекомендательных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писем от Правительства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Санкт-Петербурга:</a:t>
            </a: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576-00-28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5" name="CustomShape 11"/>
          <p:cNvSpPr/>
          <p:nvPr/>
        </p:nvSpPr>
        <p:spPr>
          <a:xfrm>
            <a:off x="7020360" y="1340640"/>
            <a:ext cx="1583640" cy="575640"/>
          </a:xfrm>
          <a:prstGeom prst="flowChartProcess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596" name="CustomShape 12"/>
          <p:cNvSpPr/>
          <p:nvPr/>
        </p:nvSpPr>
        <p:spPr>
          <a:xfrm>
            <a:off x="6948360" y="1340640"/>
            <a:ext cx="1728000" cy="577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Мах объем для одной компании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97" name="Picture 1" descr=""/>
          <p:cNvPicPr/>
          <p:nvPr/>
        </p:nvPicPr>
        <p:blipFill>
          <a:blip r:embed="rId2"/>
          <a:stretch/>
        </p:blipFill>
        <p:spPr>
          <a:xfrm>
            <a:off x="6516360" y="0"/>
            <a:ext cx="364680" cy="404280"/>
          </a:xfrm>
          <a:prstGeom prst="rect">
            <a:avLst/>
          </a:prstGeom>
          <a:ln>
            <a:noFill/>
          </a:ln>
        </p:spPr>
      </p:pic>
      <p:graphicFrame>
        <p:nvGraphicFramePr>
          <p:cNvPr id="598" name="Table 13"/>
          <p:cNvGraphicFramePr/>
          <p:nvPr/>
        </p:nvGraphicFramePr>
        <p:xfrm>
          <a:off x="0" y="1989000"/>
          <a:ext cx="9143640" cy="4868640"/>
        </p:xfrm>
        <a:graphic>
          <a:graphicData uri="http://schemas.openxmlformats.org/drawingml/2006/table">
            <a:tbl>
              <a:tblPr/>
              <a:tblGrid>
                <a:gridCol w="323280"/>
                <a:gridCol w="3168000"/>
                <a:gridCol w="4608720"/>
                <a:gridCol w="1043640"/>
              </a:tblGrid>
              <a:tr h="4869000"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4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Программа поддержки инвестиционных проектов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 основе проектного финансирования - льготное банковское кредитование от коммерческих банков (отобранных в установленном порядке)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 размером «процентная ставка ЦБ РФ для рефинансирования кредита коммерческому банку + 2,5%   годовых», за счет обеспечения Банком России рефинансирования коммерческих банков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предоставления государственных гарантий под указанные кредиты.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Постановление Правительства РФ от 11.10.2014 № 1044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Критерии:                                                                                 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Предприятия, реализующие проект на основе проектного финансирования, с производственной площадкой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 территории РФ;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Проект в приоритетном секторе экономики Российской  Федерации (сельское хозяйство, обрабатывающие производства, химическое производство, машиностроительный, комплекс, жилищное строительство, транспортный комплекс, связь и коммуникации, производство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распределение электроэнергии,  газа, воды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иных ресурсов);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Полная стоимость составляет не менее 1 млрд.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 не более 20 млрд. руб.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
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Финансирование не более 80% полной стоимости инвестиционного проекта за счет заемных средств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5400" rIns="5400" tIns="540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до 25% от стоимости кредита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5400" marR="5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pic>
        <p:nvPicPr>
          <p:cNvPr id="599" name="Picture 2" descr=""/>
          <p:cNvPicPr/>
          <p:nvPr/>
        </p:nvPicPr>
        <p:blipFill>
          <a:blip r:embed="rId3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  <p:sp>
        <p:nvSpPr>
          <p:cNvPr id="600" name="TextShape 14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1BDACC43-1CF2-4CB1-B63B-9F9AE6351878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1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602" name="CustomShape 1"/>
          <p:cNvSpPr/>
          <p:nvPr/>
        </p:nvSpPr>
        <p:spPr>
          <a:xfrm>
            <a:off x="0" y="1268640"/>
            <a:ext cx="9143640" cy="5589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03" name="CustomShape 2"/>
          <p:cNvSpPr/>
          <p:nvPr/>
        </p:nvSpPr>
        <p:spPr>
          <a:xfrm>
            <a:off x="0" y="5445360"/>
            <a:ext cx="2915280" cy="1412280"/>
          </a:xfrm>
          <a:prstGeom prst="rect">
            <a:avLst/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</p:sp>
      <p:sp>
        <p:nvSpPr>
          <p:cNvPr id="604" name="CustomShape 3"/>
          <p:cNvSpPr/>
          <p:nvPr/>
        </p:nvSpPr>
        <p:spPr>
          <a:xfrm>
            <a:off x="0" y="5445360"/>
            <a:ext cx="2915280" cy="1466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Контакты: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+7 (495) 956 00 33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Электронная почта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Calibri"/>
                <a:hlinkClick r:id="rId2"/>
              </a:rPr>
              <a:t>technopark@sk.ru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5" name="CustomShape 4"/>
          <p:cNvSpPr/>
          <p:nvPr/>
        </p:nvSpPr>
        <p:spPr>
          <a:xfrm>
            <a:off x="0" y="4509000"/>
            <a:ext cx="2915280" cy="935640"/>
          </a:xfrm>
          <a:prstGeom prst="rect">
            <a:avLst/>
          </a:prstGeom>
          <a:ln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/>
        </p:style>
      </p:sp>
      <p:pic>
        <p:nvPicPr>
          <p:cNvPr id="606" name="Picture 7" descr=""/>
          <p:cNvPicPr/>
          <p:nvPr/>
        </p:nvPicPr>
        <p:blipFill>
          <a:blip r:embed="rId3"/>
          <a:stretch/>
        </p:blipFill>
        <p:spPr>
          <a:xfrm>
            <a:off x="96480" y="4750200"/>
            <a:ext cx="467280" cy="467280"/>
          </a:xfrm>
          <a:prstGeom prst="rect">
            <a:avLst/>
          </a:prstGeom>
          <a:ln>
            <a:noFill/>
          </a:ln>
        </p:spPr>
      </p:pic>
      <p:sp>
        <p:nvSpPr>
          <p:cNvPr id="607" name="CustomShape 5"/>
          <p:cNvSpPr/>
          <p:nvPr/>
        </p:nvSpPr>
        <p:spPr>
          <a:xfrm>
            <a:off x="840240" y="4797000"/>
            <a:ext cx="19108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http://sk.ru/news/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8" name="CustomShape 6"/>
          <p:cNvSpPr/>
          <p:nvPr/>
        </p:nvSpPr>
        <p:spPr>
          <a:xfrm>
            <a:off x="0" y="1268640"/>
            <a:ext cx="9143640" cy="1223640"/>
          </a:xfrm>
          <a:prstGeom prst="rect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Сколково  — инновационный центр по разработке и коммерциализации новых технологий. Проект задуман как один из ключевых элементов российской модернизации и предусматривает создание благоприятной среды для концентрации российского и международного интеллектуального капитала, способного генерировать инновации.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9" name="CustomShape 7"/>
          <p:cNvSpPr/>
          <p:nvPr/>
        </p:nvSpPr>
        <p:spPr>
          <a:xfrm>
            <a:off x="0" y="2493000"/>
            <a:ext cx="9143640" cy="1919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Разработано 5 направлений работы Сколково, называемых кластерами: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кластер биомедицинских технологий;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кластер информационных и компьютерных технологий;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кластер космических технологий и телекоммуникаций;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кластер энергоэффективных технологий;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кластер ядерных технологий.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10" name="Picture 2" descr=""/>
          <p:cNvPicPr/>
          <p:nvPr/>
        </p:nvPicPr>
        <p:blipFill>
          <a:blip r:embed="rId4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  <p:sp>
        <p:nvSpPr>
          <p:cNvPr id="611" name="TextShape 8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08572E51-6386-4185-ABBD-7B254EF5D098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12" name="CustomShape 9"/>
          <p:cNvSpPr/>
          <p:nvPr/>
        </p:nvSpPr>
        <p:spPr>
          <a:xfrm>
            <a:off x="1139040" y="245880"/>
            <a:ext cx="752400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Инновационный центр «Сколково»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13" name="Picture 2" descr=""/>
          <p:cNvPicPr/>
          <p:nvPr/>
        </p:nvPicPr>
        <p:blipFill>
          <a:blip r:embed="rId5"/>
          <a:stretch/>
        </p:blipFill>
        <p:spPr>
          <a:xfrm>
            <a:off x="5868000" y="4576680"/>
            <a:ext cx="2435040" cy="1737000"/>
          </a:xfrm>
          <a:prstGeom prst="rect">
            <a:avLst/>
          </a:prstGeom>
          <a:ln>
            <a:noFill/>
          </a:ln>
        </p:spPr>
      </p:pic>
    </p:spTree>
  </p:cSld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615" name="CustomShape 1"/>
          <p:cNvSpPr/>
          <p:nvPr/>
        </p:nvSpPr>
        <p:spPr>
          <a:xfrm>
            <a:off x="0" y="1268640"/>
            <a:ext cx="9143640" cy="558900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16" name="CustomShape 2"/>
          <p:cNvSpPr/>
          <p:nvPr/>
        </p:nvSpPr>
        <p:spPr>
          <a:xfrm>
            <a:off x="2160" y="5922000"/>
            <a:ext cx="2915280" cy="935640"/>
          </a:xfrm>
          <a:prstGeom prst="rect">
            <a:avLst/>
          </a:prstGeom>
          <a:ln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 </a:t>
            </a:r>
            <a:r>
              <a:rPr b="0" lang="ru-RU" sz="18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Calibri"/>
                <a:hlinkClick r:id="rId2"/>
              </a:rPr>
              <a:t>www.fasie.ru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17" name="Picture 7" descr=""/>
          <p:cNvPicPr/>
          <p:nvPr/>
        </p:nvPicPr>
        <p:blipFill>
          <a:blip r:embed="rId3"/>
          <a:stretch/>
        </p:blipFill>
        <p:spPr>
          <a:xfrm>
            <a:off x="37080" y="6158520"/>
            <a:ext cx="467280" cy="467280"/>
          </a:xfrm>
          <a:prstGeom prst="rect">
            <a:avLst/>
          </a:prstGeom>
          <a:ln>
            <a:noFill/>
          </a:ln>
        </p:spPr>
      </p:pic>
      <p:sp>
        <p:nvSpPr>
          <p:cNvPr id="618" name="CustomShape 3"/>
          <p:cNvSpPr/>
          <p:nvPr/>
        </p:nvSpPr>
        <p:spPr>
          <a:xfrm>
            <a:off x="0" y="1268640"/>
            <a:ext cx="9143640" cy="1511640"/>
          </a:xfrm>
          <a:prstGeom prst="rect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Фонд содействия развитию малых форм предприятий в научно-технической сфере реализует программы, направленные на создание новых и развитие действующих высокотехнологических компаний, коммерциализацию результатов научно-технической деятельности, привлечение инвестиций в сферу малого инновационного предпринимательства, создание новых рабочих мест. Участие стартапов в программах Фонда позволяет довести разработку от научной идеи до создания устойчивого бизнеса, привлекательного для отечественных и зарубежных инвесторов.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9" name="CustomShape 4"/>
          <p:cNvSpPr/>
          <p:nvPr/>
        </p:nvSpPr>
        <p:spPr>
          <a:xfrm>
            <a:off x="-20520" y="2781000"/>
            <a:ext cx="9143640" cy="3444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Фонд содействия реализует пять основных программ поддержки малых инновационных предприятий: «УМНИК», «Старт», «Развитие», «Коммерциализация», «Интернационализация» и программу «Кооперация», направленную на поддержку инновационной деятельности в рамках взаимодействия крупных компаний с малым бизнесом.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Критерий и порядок отбора: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•  </a:t>
            </a: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 </a:t>
            </a: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Новизна и актуальность;</a:t>
            </a: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•    Техническая значимость продукции или технологии;</a:t>
            </a: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•    Перспективы коммерческой реализации проекта;</a:t>
            </a: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•    Наличие кадрового потенциала для выполнения проекта.  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20" name="Picture 2" descr=""/>
          <p:cNvPicPr/>
          <p:nvPr/>
        </p:nvPicPr>
        <p:blipFill>
          <a:blip r:embed="rId4"/>
          <a:stretch/>
        </p:blipFill>
        <p:spPr>
          <a:xfrm>
            <a:off x="251640" y="188640"/>
            <a:ext cx="546840" cy="575640"/>
          </a:xfrm>
          <a:prstGeom prst="rect">
            <a:avLst/>
          </a:prstGeom>
          <a:ln w="9360">
            <a:noFill/>
          </a:ln>
        </p:spPr>
      </p:pic>
      <p:sp>
        <p:nvSpPr>
          <p:cNvPr id="621" name="TextShape 5"/>
          <p:cNvSpPr txBox="1"/>
          <p:nvPr/>
        </p:nvSpPr>
        <p:spPr>
          <a:xfrm>
            <a:off x="7010280" y="649296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E1E48ACC-A98A-4E16-8E57-64FDE82AE8FB}" type="slidenum">
              <a:rPr b="0" lang="ru-RU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622" name="Рисунок 15" descr=""/>
          <p:cNvPicPr/>
          <p:nvPr/>
        </p:nvPicPr>
        <p:blipFill>
          <a:blip r:embed="rId5"/>
          <a:stretch/>
        </p:blipFill>
        <p:spPr>
          <a:xfrm>
            <a:off x="6660360" y="5517360"/>
            <a:ext cx="2099880" cy="1335960"/>
          </a:xfrm>
          <a:prstGeom prst="rect">
            <a:avLst/>
          </a:prstGeom>
          <a:ln>
            <a:noFill/>
          </a:ln>
        </p:spPr>
      </p:pic>
      <p:sp>
        <p:nvSpPr>
          <p:cNvPr id="623" name="CustomShape 6"/>
          <p:cNvSpPr/>
          <p:nvPr/>
        </p:nvSpPr>
        <p:spPr>
          <a:xfrm>
            <a:off x="1122480" y="68400"/>
            <a:ext cx="752400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Фонд содействия развитию малых форм предприятий </a:t>
            </a:r>
            <a:r>
              <a:rPr b="0" lang="ru-RU" sz="24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0" lang="ru-RU" sz="24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 научно-технической сфере </a:t>
            </a:r>
            <a:r>
              <a:rPr b="0" lang="ru-RU" sz="24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0" lang="ru-RU" sz="2400" spc="-1" strike="noStrike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(Фонд Бортника)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1592</TotalTime>
  <Application>LibreOffice/5.1.0.3$Windows_x86 LibreOffice_project/5e3e00a007d9b3b6efb6797a8b8e57b51ab1f737</Application>
  <Words>3617</Words>
  <Paragraphs>641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2016-02-20T07:24:06Z</dcterms:created>
  <dc:creator>vorobev</dc:creator>
  <dc:description/>
  <dc:language>ru-RU</dc:language>
  <cp:lastModifiedBy>Светлана</cp:lastModifiedBy>
  <cp:lastPrinted>2016-03-18T08:06:14Z</cp:lastPrinted>
  <dcterms:modified xsi:type="dcterms:W3CDTF">2016-03-31T12:51:32Z</dcterms:modified>
  <cp:revision>155</cp:revision>
  <dc:subject/>
  <dc:title>Слайд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2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32</vt:i4>
  </property>
</Properties>
</file>