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notesSlides/notesSlide4.xml" ContentType="application/vnd.openxmlformats-officedocument.presentationml.notesSlide+xml"/>
  <Override PartName="/ppt/notesSlides/_rels/notesSlide4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media/image9.png" ContentType="image/png"/>
  <Override PartName="/ppt/media/image28.jpeg" ContentType="image/jpeg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34.jpeg" ContentType="image/jpeg"/>
  <Override PartName="/ppt/media/image6.png" ContentType="image/png"/>
  <Override PartName="/ppt/media/image7.png" ContentType="image/png"/>
  <Override PartName="/ppt/media/image8.png" ContentType="image/png"/>
  <Override PartName="/ppt/media/image29.jpeg" ContentType="image/jpe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44.png" ContentType="image/png"/>
  <Override PartName="/ppt/media/image20.jpeg" ContentType="image/jpeg"/>
  <Override PartName="/ppt/media/image21.jpeg" ContentType="image/jpeg"/>
  <Override PartName="/ppt/media/image22.jpeg" ContentType="image/jpeg"/>
  <Override PartName="/ppt/media/image23.png" ContentType="image/png"/>
  <Override PartName="/ppt/media/image24.png" ContentType="image/png"/>
  <Override PartName="/ppt/media/image25.jpeg" ContentType="image/jpeg"/>
  <Override PartName="/ppt/media/image26.jpeg" ContentType="image/jpeg"/>
  <Override PartName="/ppt/media/image47.png" ContentType="image/png"/>
  <Override PartName="/ppt/media/image27.jpeg" ContentType="image/jpeg"/>
  <Override PartName="/ppt/media/image32.png" ContentType="image/png"/>
  <Override PartName="/ppt/media/image30.jpeg" ContentType="image/jpeg"/>
  <Override PartName="/ppt/media/image31.png" ContentType="image/png"/>
  <Override PartName="/ppt/media/image33.jpeg" ContentType="image/jpeg"/>
  <Override PartName="/ppt/media/image37.jpeg" ContentType="image/jpeg"/>
  <Override PartName="/ppt/media/image35.png" ContentType="image/png"/>
  <Override PartName="/ppt/media/image36.jpeg" ContentType="image/jpeg"/>
  <Override PartName="/ppt/media/image45.png" ContentType="image/png"/>
  <Override PartName="/ppt/media/image38.jpeg" ContentType="image/jpeg"/>
  <Override PartName="/ppt/media/image39.png" ContentType="image/png"/>
  <Override PartName="/ppt/media/image40.png" ContentType="image/png"/>
  <Override PartName="/ppt/media/image41.png" ContentType="image/png"/>
  <Override PartName="/ppt/media/image42.png" ContentType="image/png"/>
  <Override PartName="/ppt/media/image43.png" ContentType="image/png"/>
  <Override PartName="/ppt/media/image46.png" ContentType="image/png"/>
  <Override PartName="/ppt/slideLayouts/slideLayout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9144000" cy="6858000"/>
  <p:notesSz cx="6797675" cy="9928225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title>
      <c:tx>
        <c:rich>
          <a:bodyPr rot="0"/>
          <a:lstStyle/>
          <a:p>
            <a:pPr>
              <a:defRPr b="1" i="1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defRPr>
            </a:pPr>
            <a:r>
              <a:rPr b="1" i="1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по состоянию на 01.01.2016</a:t>
            </a:r>
          </a:p>
        </c:rich>
      </c:tx>
      <c:layout>
        <c:manualLayout>
          <c:xMode val="edge"/>
          <c:yMode val="edge"/>
          <c:x val="0.221785099582001"/>
          <c:y val="0.0418185131195335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0146709286124088"/>
          <c:y val="0.137846209912536"/>
          <c:w val="0.88976313416933"/>
          <c:h val="0.5871902332361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По состоянию на 01.07.2015</c:v>
                </c:pt>
              </c:strCache>
            </c:strRef>
          </c:tx>
          <c:spPr>
            <a:solidFill>
              <a:srgbClr val="4f81bd"/>
            </a:solidFill>
            <a:ln>
              <a:noFill/>
            </a:ln>
          </c:spPr>
          <c:invertIfNegative val="0"/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0"/>
            </c:dLbl>
            <c:dLbl>
              <c:idx val="1"/>
              <c:dLblPos val="outEnd"/>
              <c:showLegendKey val="0"/>
              <c:showVal val="1"/>
              <c:showCatName val="0"/>
              <c:showSerName val="0"/>
              <c:showPercent val="0"/>
            </c:dLbl>
            <c:dLbl>
              <c:idx val="2"/>
              <c:dLblPos val="outEnd"/>
              <c:showLegendKey val="0"/>
              <c:showVal val="1"/>
              <c:showCatName val="0"/>
              <c:showSerName val="0"/>
              <c:showPercent val="0"/>
            </c:dLbl>
            <c:dLblPos val="outEnd"/>
            <c:showLegendKey val="0"/>
            <c:showVal val="1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3"/>
                <c:pt idx="0">
                  <c:v>Малые предприятия</c:v>
                </c:pt>
                <c:pt idx="1">
                  <c:v>ИП</c:v>
                </c:pt>
                <c:pt idx="2">
                  <c:v>Средние предприниматели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3"/>
                <c:pt idx="0">
                  <c:v>271950</c:v>
                </c:pt>
                <c:pt idx="1">
                  <c:v>112444</c:v>
                </c:pt>
                <c:pt idx="2">
                  <c:v>548</c:v>
                </c:pt>
              </c:numCache>
            </c:numRef>
          </c:val>
        </c:ser>
        <c:gapWidth val="150"/>
        <c:overlap val="0"/>
        <c:axId val="29882763"/>
        <c:axId val="91713233"/>
      </c:barChart>
      <c:catAx>
        <c:axId val="29882763"/>
        <c:scaling>
          <c:orientation val="minMax"/>
        </c:scaling>
        <c:delete val="0"/>
        <c:axPos val="b"/>
        <c:numFmt formatCode="DD/MM/YYYY" sourceLinked="1"/>
        <c:majorTickMark val="out"/>
        <c:minorTickMark val="none"/>
        <c:tickLblPos val="nextTo"/>
        <c:spPr>
          <a:ln w="9360">
            <a:solidFill>
              <a:srgbClr val="878787"/>
            </a:solidFill>
            <a:round/>
          </a:ln>
        </c:spPr>
        <c:txPr>
          <a:bodyPr/>
          <a:p>
            <a:pPr>
              <a:defRPr b="1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defRPr>
            </a:pPr>
          </a:p>
        </c:txPr>
        <c:crossAx val="91713233"/>
        <c:crosses val="autoZero"/>
        <c:auto val="1"/>
        <c:lblAlgn val="ctr"/>
        <c:lblOffset val="100"/>
      </c:catAx>
      <c:valAx>
        <c:axId val="91713233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one"/>
        <c:spPr>
          <a:ln w="9360">
            <a:solidFill>
              <a:srgbClr val="878787"/>
            </a:solidFill>
            <a:round/>
          </a:ln>
        </c:spPr>
        <c:txPr>
          <a:bodyPr/>
          <a:p>
            <a:pPr>
              <a:defRPr b="0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defRPr>
            </a:pPr>
          </a:p>
        </c:txPr>
        <c:crossAx val="29882763"/>
        <c:crosses val="autoZero"/>
        <c:crossBetween val="midCat"/>
      </c:valAx>
      <c:spPr>
        <a:noFill/>
        <a:ln w="25560">
          <a:noFill/>
        </a:ln>
      </c:spPr>
    </c:plotArea>
    <c:plotVisOnly val="1"/>
    <c:dispBlanksAs val="gap"/>
  </c:chart>
  <c:spPr>
    <a:noFill/>
    <a:ln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plotArea>
      <c:layout>
        <c:manualLayout>
          <c:layoutTarget val="inner"/>
          <c:xMode val="edge"/>
          <c:yMode val="edge"/>
          <c:x val="0.223490784269831"/>
          <c:y val="0.0146448087431694"/>
          <c:w val="0.536154018356839"/>
          <c:h val="0.547395264116576"/>
        </c:manualLayout>
      </c:layout>
      <c:doughnutChart>
        <c:ser>
          <c:idx val="0"/>
          <c:order val="0"/>
          <c:tx>
            <c:strRef>
              <c:f>label 0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4f81bd"/>
            </a:solidFill>
            <a:ln>
              <a:noFill/>
            </a:ln>
          </c:spPr>
          <c:explosion val="0"/>
          <c:dPt>
            <c:idx val="0"/>
            <c:spPr>
              <a:solidFill>
                <a:srgbClr val="4672a8"/>
              </a:solidFill>
              <a:ln>
                <a:noFill/>
              </a:ln>
            </c:spPr>
          </c:dPt>
          <c:dPt>
            <c:idx val="1"/>
            <c:spPr>
              <a:solidFill>
                <a:srgbClr val="ab4744"/>
              </a:solidFill>
              <a:ln>
                <a:noFill/>
              </a:ln>
            </c:spPr>
          </c:dPt>
          <c:dPt>
            <c:idx val="2"/>
            <c:spPr>
              <a:solidFill>
                <a:srgbClr val="8aa64f"/>
              </a:solidFill>
              <a:ln>
                <a:noFill/>
              </a:ln>
            </c:spPr>
          </c:dPt>
          <c:dPt>
            <c:idx val="3"/>
            <c:spPr>
              <a:solidFill>
                <a:srgbClr val="725990"/>
              </a:solidFill>
              <a:ln>
                <a:noFill/>
              </a:ln>
            </c:spPr>
          </c:dPt>
          <c:dPt>
            <c:idx val="4"/>
            <c:spPr>
              <a:solidFill>
                <a:srgbClr val="4299b0"/>
              </a:solidFill>
              <a:ln>
                <a:noFill/>
              </a:ln>
            </c:spPr>
          </c:dPt>
          <c:dPt>
            <c:idx val="5"/>
            <c:spPr>
              <a:solidFill>
                <a:srgbClr val="dc853e"/>
              </a:solidFill>
              <a:ln>
                <a:noFill/>
              </a:ln>
            </c:spPr>
          </c:dPt>
          <c:dPt>
            <c:idx val="6"/>
            <c:spPr>
              <a:solidFill>
                <a:srgbClr val="93a9ce"/>
              </a:solidFill>
              <a:ln>
                <a:noFill/>
              </a:ln>
            </c:spPr>
          </c:dPt>
          <c:dPt>
            <c:idx val="7"/>
            <c:spPr>
              <a:solidFill>
                <a:srgbClr val="d09493"/>
              </a:solidFill>
              <a:ln>
                <a:noFill/>
              </a:ln>
            </c:spPr>
          </c:dPt>
          <c:dLbls>
            <c:dLbl>
              <c:idx val="0"/>
              <c:showLegendKey val="1"/>
              <c:showVal val="0"/>
              <c:showCatName val="0"/>
              <c:showSerName val="0"/>
              <c:showPercent val="1"/>
            </c:dLbl>
            <c:dLbl>
              <c:idx val="1"/>
              <c:showLegendKey val="1"/>
              <c:showVal val="0"/>
              <c:showCatName val="0"/>
              <c:showSerName val="0"/>
              <c:showPercent val="1"/>
            </c:dLbl>
            <c:dLbl>
              <c:idx val="2"/>
              <c:showLegendKey val="1"/>
              <c:showVal val="0"/>
              <c:showCatName val="0"/>
              <c:showSerName val="0"/>
              <c:showPercent val="1"/>
            </c:dLbl>
            <c:dLbl>
              <c:idx val="3"/>
              <c:showLegendKey val="1"/>
              <c:showVal val="0"/>
              <c:showCatName val="0"/>
              <c:showSerName val="0"/>
              <c:showPercent val="1"/>
            </c:dLbl>
            <c:dLbl>
              <c:idx val="4"/>
              <c:showLegendKey val="1"/>
              <c:showVal val="0"/>
              <c:showCatName val="0"/>
              <c:showSerName val="0"/>
              <c:showPercent val="1"/>
            </c:dLbl>
            <c:dLbl>
              <c:idx val="5"/>
              <c:showLegendKey val="1"/>
              <c:showVal val="0"/>
              <c:showCatName val="0"/>
              <c:showSerName val="0"/>
              <c:showPercent val="1"/>
            </c:dLbl>
            <c:dLbl>
              <c:idx val="6"/>
              <c:showLegendKey val="1"/>
              <c:showVal val="0"/>
              <c:showCatName val="0"/>
              <c:showSerName val="0"/>
              <c:showPercent val="1"/>
            </c:dLbl>
            <c:dLbl>
              <c:idx val="7"/>
              <c:showLegendKey val="1"/>
              <c:showVal val="0"/>
              <c:showCatName val="0"/>
              <c:showSerName val="0"/>
              <c:showPercent val="1"/>
            </c:dLbl>
            <c:showLegendKey val="1"/>
            <c:showVal val="0"/>
            <c:showCatName val="0"/>
            <c:showSerName val="0"/>
            <c:showPercent val="1"/>
            <c:showLeaderLines val="0"/>
          </c:dLbls>
          <c:cat>
            <c:strRef>
              <c:f>categories</c:f>
              <c:strCache>
                <c:ptCount val="8"/>
                <c:pt idx="0">
                  <c:v>Оптовая и розничная торговля</c:v>
                </c:pt>
                <c:pt idx="1">
                  <c:v>Операции с недвижимым имуществом, аренда и предоставление услуг</c:v>
                </c:pt>
                <c:pt idx="2">
                  <c:v>Строительство</c:v>
                </c:pt>
                <c:pt idx="3">
                  <c:v>Транспорт и связь</c:v>
                </c:pt>
                <c:pt idx="4">
                  <c:v>Обрабатывающие производства</c:v>
                </c:pt>
                <c:pt idx="5">
                  <c:v>Гостиницы и рестораны</c:v>
                </c:pt>
                <c:pt idx="6">
                  <c:v>Предоставление прочих коммунальных услуг, социальных и персональных услуг</c:v>
                </c:pt>
                <c:pt idx="7">
                  <c:v>Здравоохранение и предоставление социальных услуг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8"/>
                <c:pt idx="0">
                  <c:v>0.411</c:v>
                </c:pt>
                <c:pt idx="1">
                  <c:v>0.214</c:v>
                </c:pt>
                <c:pt idx="2">
                  <c:v>0.113</c:v>
                </c:pt>
                <c:pt idx="3">
                  <c:v>0.085</c:v>
                </c:pt>
                <c:pt idx="4">
                  <c:v>0.083</c:v>
                </c:pt>
                <c:pt idx="5">
                  <c:v>0.03</c:v>
                </c:pt>
                <c:pt idx="6">
                  <c:v>0.028</c:v>
                </c:pt>
                <c:pt idx="7">
                  <c:v>0.012</c:v>
                </c:pt>
              </c:numCache>
            </c:numRef>
          </c:val>
        </c:ser>
        <c:firstSliceAng val="142"/>
        <c:holeSize val="50"/>
      </c:doughnutChart>
      <c:spPr>
        <a:solidFill>
          <a:srgbClr val="ffffff"/>
        </a:solidFill>
        <a:ln>
          <a:noFill/>
        </a:ln>
      </c:spPr>
    </c:plotArea>
    <c:legend>
      <c:legendPos val="r"/>
      <c:layout>
        <c:manualLayout>
          <c:xMode val="edge"/>
          <c:yMode val="edge"/>
          <c:x val="0.0289561524673046"/>
          <c:y val="0.569560881151987"/>
        </c:manualLayout>
      </c:layout>
      <c:overlay val="0"/>
      <c:spPr>
        <a:noFill/>
        <a:ln>
          <a:noFill/>
        </a:ln>
      </c:spPr>
    </c:legend>
    <c:plotVisOnly val="1"/>
    <c:dispBlanksAs val="zero"/>
  </c:chart>
  <c:spPr>
    <a:noFill/>
    <a:ln>
      <a:noFill/>
    </a:ln>
  </c:sp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plotArea>
      <c:layout>
        <c:manualLayout>
          <c:layoutTarget val="inner"/>
          <c:xMode val="edge"/>
          <c:yMode val="edge"/>
          <c:x val="0.117647058823529"/>
          <c:y val="0.0321059164253206"/>
          <c:w val="0.882274822279509"/>
          <c:h val="0.7348779478692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единый налог на вмененный доход</c:v>
                </c:pt>
              </c:strCache>
            </c:strRef>
          </c:tx>
          <c:spPr>
            <a:solidFill>
              <a:srgbClr val="4f81bd"/>
            </a:solidFill>
            <a:ln>
              <a:noFill/>
            </a:ln>
          </c:spPr>
          <c:invertIfNegative val="0"/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0"/>
            </c:dLbl>
            <c:dLbl>
              <c:idx val="1"/>
              <c:dLblPos val="outEnd"/>
              <c:showLegendKey val="0"/>
              <c:showVal val="1"/>
              <c:showCatName val="0"/>
              <c:showSerName val="0"/>
              <c:showPercent val="0"/>
            </c:dLbl>
            <c:dLbl>
              <c:idx val="2"/>
              <c:dLblPos val="outEnd"/>
              <c:showLegendKey val="0"/>
              <c:showVal val="1"/>
              <c:showCatName val="0"/>
              <c:showSerName val="0"/>
              <c:showPercent val="0"/>
            </c:dLbl>
            <c:dLbl>
              <c:idx val="3"/>
              <c:dLblPos val="outEnd"/>
              <c:showLegendKey val="0"/>
              <c:showVal val="1"/>
              <c:showCatName val="0"/>
              <c:showSerName val="0"/>
              <c:showPercent val="0"/>
            </c:dLbl>
            <c:dLblPos val="outEnd"/>
            <c:showLegendKey val="0"/>
            <c:showVal val="1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5"/>
                <c:pt idx="0">
                  <c:v>01.01.2013</c:v>
                </c:pt>
                <c:pt idx="1">
                  <c:v>01.01.2014</c:v>
                </c:pt>
                <c:pt idx="2">
                  <c:v>01.01.2015</c:v>
                </c:pt>
                <c:pt idx="3">
                  <c:v>01.11.2015</c:v>
                </c:pt>
                <c:pt idx="4">
                  <c:v>01.01.2016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5"/>
                <c:pt idx="0">
                  <c:v>2505.8</c:v>
                </c:pt>
                <c:pt idx="1">
                  <c:v>2425.5</c:v>
                </c:pt>
                <c:pt idx="2">
                  <c:v>2440.5</c:v>
                </c:pt>
                <c:pt idx="3">
                  <c:v>2428.1</c:v>
                </c:pt>
                <c:pt idx="4">
                  <c:v>2538.6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упрощенная система налогообложения</c:v>
                </c:pt>
              </c:strCache>
            </c:strRef>
          </c:tx>
          <c:spPr>
            <a:solidFill>
              <a:srgbClr val="c0504d"/>
            </a:solidFill>
            <a:ln>
              <a:noFill/>
            </a:ln>
          </c:spPr>
          <c:invertIfNegative val="0"/>
          <c:dLbls>
            <c:dLbl>
              <c:idx val="1"/>
              <c:dLblPos val="outEnd"/>
              <c:showLegendKey val="0"/>
              <c:showVal val="1"/>
              <c:showCatName val="0"/>
              <c:showSerName val="0"/>
              <c:showPercent val="0"/>
            </c:dLbl>
            <c:dLbl>
              <c:idx val="3"/>
              <c:dLblPos val="outEnd"/>
              <c:showLegendKey val="0"/>
              <c:showVal val="1"/>
              <c:showCatName val="0"/>
              <c:showSerName val="0"/>
              <c:showPercent val="0"/>
            </c:dLbl>
            <c:dLblPos val="outEnd"/>
            <c:showLegendKey val="0"/>
            <c:showVal val="1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5"/>
                <c:pt idx="0">
                  <c:v>01.01.2013</c:v>
                </c:pt>
                <c:pt idx="1">
                  <c:v>01.01.2014</c:v>
                </c:pt>
                <c:pt idx="2">
                  <c:v>01.01.2015</c:v>
                </c:pt>
                <c:pt idx="3">
                  <c:v>01.11.2015</c:v>
                </c:pt>
                <c:pt idx="4">
                  <c:v>01.01.2016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5"/>
                <c:pt idx="0">
                  <c:v>11125.1</c:v>
                </c:pt>
                <c:pt idx="1">
                  <c:v>12800.9</c:v>
                </c:pt>
                <c:pt idx="2">
                  <c:v>14214.9</c:v>
                </c:pt>
                <c:pt idx="3">
                  <c:v>15372.3</c:v>
                </c:pt>
                <c:pt idx="4">
                  <c:v>16054.7</c:v>
                </c:pt>
              </c:numCache>
            </c:numRef>
          </c:val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патентная система налогообложения (введена с 01.01.2014)</c:v>
                </c:pt>
              </c:strCache>
            </c:strRef>
          </c:tx>
          <c:spPr>
            <a:solidFill>
              <a:srgbClr val="9bbb59"/>
            </a:solidFill>
            <a:ln>
              <a:noFill/>
            </a:ln>
          </c:spPr>
          <c:invertIfNegative val="0"/>
          <c:dLbls>
            <c:dLbl>
              <c:idx val="2"/>
              <c:dLblPos val="outEnd"/>
              <c:showLegendKey val="0"/>
              <c:showVal val="1"/>
              <c:showCatName val="0"/>
              <c:showSerName val="0"/>
              <c:showPercent val="0"/>
            </c:dLbl>
            <c:dLbl>
              <c:idx val="3"/>
              <c:dLblPos val="outEnd"/>
              <c:showLegendKey val="0"/>
              <c:showVal val="1"/>
              <c:showCatName val="0"/>
              <c:showSerName val="0"/>
              <c:showPercent val="0"/>
            </c:dLbl>
            <c:dLbl>
              <c:idx val="4"/>
              <c:dLblPos val="outEnd"/>
              <c:showLegendKey val="0"/>
              <c:showVal val="1"/>
              <c:showCatName val="0"/>
              <c:showSerName val="0"/>
              <c:showPercent val="0"/>
            </c:dLbl>
            <c:dLblPos val="outEnd"/>
            <c:showLegendKey val="0"/>
            <c:showVal val="1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5"/>
                <c:pt idx="0">
                  <c:v>01.01.2013</c:v>
                </c:pt>
                <c:pt idx="1">
                  <c:v>01.01.2014</c:v>
                </c:pt>
                <c:pt idx="2">
                  <c:v>01.01.2015</c:v>
                </c:pt>
                <c:pt idx="3">
                  <c:v>01.11.2015</c:v>
                </c:pt>
                <c:pt idx="4">
                  <c:v>01.01.2016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69.4</c:v>
                </c:pt>
                <c:pt idx="3">
                  <c:v>61.9</c:v>
                </c:pt>
                <c:pt idx="4">
                  <c:v>114.6</c:v>
                </c:pt>
              </c:numCache>
            </c:numRef>
          </c:val>
        </c:ser>
        <c:gapWidth val="150"/>
        <c:overlap val="0"/>
        <c:axId val="97622615"/>
        <c:axId val="1418114"/>
      </c:barChart>
      <c:catAx>
        <c:axId val="97622615"/>
        <c:scaling>
          <c:orientation val="minMax"/>
        </c:scaling>
        <c:delete val="0"/>
        <c:axPos val="b"/>
        <c:numFmt formatCode="DD/MM/YYYY" sourceLinked="1"/>
        <c:majorTickMark val="out"/>
        <c:minorTickMark val="none"/>
        <c:tickLblPos val="nextTo"/>
        <c:spPr>
          <a:ln w="9360">
            <a:solidFill>
              <a:srgbClr val="878787"/>
            </a:solidFill>
            <a:round/>
          </a:ln>
        </c:spPr>
        <c:txPr>
          <a:bodyPr/>
          <a:p>
            <a:pPr>
              <a:defRPr b="1" sz="1018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defRPr>
            </a:pPr>
          </a:p>
        </c:txPr>
        <c:crossAx val="1418114"/>
        <c:crosses val="autoZero"/>
        <c:auto val="1"/>
        <c:lblAlgn val="ctr"/>
        <c:lblOffset val="100"/>
      </c:catAx>
      <c:valAx>
        <c:axId val="1418114"/>
        <c:scaling>
          <c:orientation val="minMax"/>
        </c:scaling>
        <c:delete val="0"/>
        <c:axPos val="l"/>
        <c:majorGridlines>
          <c:spPr>
            <a:ln w="9360">
              <a:solidFill>
                <a:srgbClr val="878787"/>
              </a:solidFill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9360">
            <a:noFill/>
          </a:ln>
        </c:spPr>
        <c:txPr>
          <a:bodyPr/>
          <a:p>
            <a:pPr>
              <a:defRPr b="1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defRPr>
            </a:pPr>
          </a:p>
        </c:txPr>
        <c:crossAx val="97622615"/>
        <c:crosses val="autoZero"/>
        <c:crossBetween val="midCat"/>
      </c:valAx>
      <c:spPr>
        <a:solidFill>
          <a:srgbClr val="ffffff"/>
        </a:solidFill>
        <a:ln>
          <a:noFill/>
        </a:ln>
      </c:spPr>
    </c:plotArea>
    <c:legend>
      <c:legendPos val="b"/>
      <c:layout>
        <c:manualLayout>
          <c:xMode val="edge"/>
          <c:yMode val="edge"/>
          <c:x val="0.033452790214448"/>
          <c:y val="0.836605929934007"/>
        </c:manualLayout>
      </c:layout>
      <c:overlay val="0"/>
      <c:spPr>
        <a:noFill/>
        <a:ln>
          <a:noFill/>
        </a:ln>
      </c:spPr>
    </c:legend>
    <c:plotVisOnly val="1"/>
    <c:dispBlanksAs val="gap"/>
  </c:chart>
  <c:spPr>
    <a:noFill/>
    <a:ln>
      <a:noFill/>
    </a:ln>
  </c:spPr>
</c:chartSpace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/>
          <a:p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формата примечаний щёлкните мышью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&lt;заголовок&gt;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41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8C881F50-34A3-4D6C-8CFF-DA7065535F51}" type="slidenum"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body"/>
          </p:nvPr>
        </p:nvSpPr>
        <p:spPr>
          <a:xfrm>
            <a:off x="679320" y="4716360"/>
            <a:ext cx="5438520" cy="4466880"/>
          </a:xfrm>
          <a:prstGeom prst="rect">
            <a:avLst/>
          </a:prstGeom>
        </p:spPr>
        <p:txBody>
          <a:bodyPr/>
          <a:p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КОСЯКОВА ЕЛЕНА ВЛАДИМИРОВНА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7" name="TextShape 2"/>
          <p:cNvSpPr txBox="1"/>
          <p:nvPr/>
        </p:nvSpPr>
        <p:spPr>
          <a:xfrm>
            <a:off x="3849840" y="9429840"/>
            <a:ext cx="2945880" cy="4964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F5E001D2-B1D5-400A-ACA9-4AD12B7B9951}" type="slidenum"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4.png"/><Relationship Id="rId3" Type="http://schemas.openxmlformats.org/officeDocument/2006/relationships/image" Target="../media/image15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980640"/>
            <a:ext cx="8229240" cy="43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subTitle"/>
          </p:nvPr>
        </p:nvSpPr>
        <p:spPr>
          <a:xfrm>
            <a:off x="445320" y="1556640"/>
            <a:ext cx="8229240" cy="4525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980640"/>
            <a:ext cx="8229240" cy="43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45320" y="155664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980640"/>
            <a:ext cx="8229240" cy="43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45320" y="155664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62360" y="155664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57200" y="980640"/>
            <a:ext cx="8229240" cy="43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subTitle"/>
          </p:nvPr>
        </p:nvSpPr>
        <p:spPr>
          <a:xfrm>
            <a:off x="457200" y="980640"/>
            <a:ext cx="8229240" cy="2025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980640"/>
            <a:ext cx="8229240" cy="43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45320" y="155664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45320" y="392076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4662360" y="155664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980640"/>
            <a:ext cx="8229240" cy="43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45320" y="155664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662360" y="155664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4662360" y="392076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980640"/>
            <a:ext cx="8229240" cy="43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45320" y="155664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662360" y="155664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45320" y="392076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980640"/>
            <a:ext cx="8229240" cy="43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45320" y="155664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45320" y="392076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980640"/>
            <a:ext cx="8229240" cy="43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45320" y="155664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4662360" y="155664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4662360" y="392076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445320" y="392076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980640"/>
            <a:ext cx="8229240" cy="43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445320" y="155664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body"/>
          </p:nvPr>
        </p:nvSpPr>
        <p:spPr>
          <a:xfrm>
            <a:off x="445320" y="155664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46" name="" descr=""/>
          <p:cNvPicPr/>
          <p:nvPr/>
        </p:nvPicPr>
        <p:blipFill>
          <a:blip r:embed="rId2"/>
          <a:stretch/>
        </p:blipFill>
        <p:spPr>
          <a:xfrm>
            <a:off x="1723680" y="1556280"/>
            <a:ext cx="5671800" cy="4525560"/>
          </a:xfrm>
          <a:prstGeom prst="rect">
            <a:avLst/>
          </a:prstGeom>
          <a:ln>
            <a:noFill/>
          </a:ln>
        </p:spPr>
      </p:pic>
      <p:pic>
        <p:nvPicPr>
          <p:cNvPr id="47" name="" descr=""/>
          <p:cNvPicPr/>
          <p:nvPr/>
        </p:nvPicPr>
        <p:blipFill>
          <a:blip r:embed="rId3"/>
          <a:stretch/>
        </p:blipFill>
        <p:spPr>
          <a:xfrm>
            <a:off x="1723680" y="1556280"/>
            <a:ext cx="5671800" cy="452556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980640"/>
            <a:ext cx="8229240" cy="43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subTitle"/>
          </p:nvPr>
        </p:nvSpPr>
        <p:spPr>
          <a:xfrm>
            <a:off x="445320" y="1556640"/>
            <a:ext cx="8229240" cy="4525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980640"/>
            <a:ext cx="8229240" cy="43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445320" y="155664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980640"/>
            <a:ext cx="8229240" cy="43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45320" y="155664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62360" y="155664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980640"/>
            <a:ext cx="8229240" cy="43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subTitle"/>
          </p:nvPr>
        </p:nvSpPr>
        <p:spPr>
          <a:xfrm>
            <a:off x="457200" y="980640"/>
            <a:ext cx="8229240" cy="2025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980640"/>
            <a:ext cx="8229240" cy="43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45320" y="155664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45320" y="392076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4662360" y="155664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980640"/>
            <a:ext cx="8229240" cy="43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45320" y="155664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662360" y="155664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4662360" y="392076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980640"/>
            <a:ext cx="8229240" cy="43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445320" y="155664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4662360" y="155664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445320" y="392076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980640"/>
            <a:ext cx="8229240" cy="43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45320" y="155664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445320" y="392076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457200" y="980640"/>
            <a:ext cx="8229240" cy="43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445320" y="155664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4662360" y="155664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7" name="PlaceHolder 4"/>
          <p:cNvSpPr>
            <a:spLocks noGrp="1"/>
          </p:cNvSpPr>
          <p:nvPr>
            <p:ph type="body"/>
          </p:nvPr>
        </p:nvSpPr>
        <p:spPr>
          <a:xfrm>
            <a:off x="4662360" y="392076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8" name="PlaceHolder 5"/>
          <p:cNvSpPr>
            <a:spLocks noGrp="1"/>
          </p:cNvSpPr>
          <p:nvPr>
            <p:ph type="body"/>
          </p:nvPr>
        </p:nvSpPr>
        <p:spPr>
          <a:xfrm>
            <a:off x="445320" y="392076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57200" y="980640"/>
            <a:ext cx="8229240" cy="43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445320" y="155664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 type="body"/>
          </p:nvPr>
        </p:nvSpPr>
        <p:spPr>
          <a:xfrm>
            <a:off x="445320" y="155664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92" name="" descr=""/>
          <p:cNvPicPr/>
          <p:nvPr/>
        </p:nvPicPr>
        <p:blipFill>
          <a:blip r:embed="rId2"/>
          <a:stretch/>
        </p:blipFill>
        <p:spPr>
          <a:xfrm>
            <a:off x="1723680" y="1556280"/>
            <a:ext cx="5671800" cy="4525560"/>
          </a:xfrm>
          <a:prstGeom prst="rect">
            <a:avLst/>
          </a:prstGeom>
          <a:ln>
            <a:noFill/>
          </a:ln>
        </p:spPr>
      </p:pic>
      <p:pic>
        <p:nvPicPr>
          <p:cNvPr id="93" name="" descr=""/>
          <p:cNvPicPr/>
          <p:nvPr/>
        </p:nvPicPr>
        <p:blipFill>
          <a:blip r:embed="rId3"/>
          <a:stretch/>
        </p:blipFill>
        <p:spPr>
          <a:xfrm>
            <a:off x="1723680" y="1556280"/>
            <a:ext cx="5671800" cy="452556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457200" y="980640"/>
            <a:ext cx="8229240" cy="43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subTitle"/>
          </p:nvPr>
        </p:nvSpPr>
        <p:spPr>
          <a:xfrm>
            <a:off x="445320" y="1556640"/>
            <a:ext cx="8229240" cy="4525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457200" y="980640"/>
            <a:ext cx="8229240" cy="43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445320" y="155664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980640"/>
            <a:ext cx="8229240" cy="43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45320" y="155664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62360" y="155664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57200" y="980640"/>
            <a:ext cx="8229240" cy="43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subTitle"/>
          </p:nvPr>
        </p:nvSpPr>
        <p:spPr>
          <a:xfrm>
            <a:off x="457200" y="980640"/>
            <a:ext cx="8229240" cy="2025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980640"/>
            <a:ext cx="8229240" cy="43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45320" y="155664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445320" y="392076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4662360" y="155664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980640"/>
            <a:ext cx="8229240" cy="43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445320" y="155664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4662360" y="155664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4662360" y="392076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457200" y="980640"/>
            <a:ext cx="8229240" cy="43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body"/>
          </p:nvPr>
        </p:nvSpPr>
        <p:spPr>
          <a:xfrm>
            <a:off x="445320" y="155664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 type="body"/>
          </p:nvPr>
        </p:nvSpPr>
        <p:spPr>
          <a:xfrm>
            <a:off x="4662360" y="155664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3" name="PlaceHolder 4"/>
          <p:cNvSpPr>
            <a:spLocks noGrp="1"/>
          </p:cNvSpPr>
          <p:nvPr>
            <p:ph type="body"/>
          </p:nvPr>
        </p:nvSpPr>
        <p:spPr>
          <a:xfrm>
            <a:off x="445320" y="392076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457200" y="980640"/>
            <a:ext cx="8229240" cy="43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445320" y="155664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 type="body"/>
          </p:nvPr>
        </p:nvSpPr>
        <p:spPr>
          <a:xfrm>
            <a:off x="445320" y="392076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457200" y="980640"/>
            <a:ext cx="8229240" cy="43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body"/>
          </p:nvPr>
        </p:nvSpPr>
        <p:spPr>
          <a:xfrm>
            <a:off x="445320" y="155664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9" name="PlaceHolder 3"/>
          <p:cNvSpPr>
            <a:spLocks noGrp="1"/>
          </p:cNvSpPr>
          <p:nvPr>
            <p:ph type="body"/>
          </p:nvPr>
        </p:nvSpPr>
        <p:spPr>
          <a:xfrm>
            <a:off x="4662360" y="155664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30" name="PlaceHolder 4"/>
          <p:cNvSpPr>
            <a:spLocks noGrp="1"/>
          </p:cNvSpPr>
          <p:nvPr>
            <p:ph type="body"/>
          </p:nvPr>
        </p:nvSpPr>
        <p:spPr>
          <a:xfrm>
            <a:off x="4662360" y="392076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31" name="PlaceHolder 5"/>
          <p:cNvSpPr>
            <a:spLocks noGrp="1"/>
          </p:cNvSpPr>
          <p:nvPr>
            <p:ph type="body"/>
          </p:nvPr>
        </p:nvSpPr>
        <p:spPr>
          <a:xfrm>
            <a:off x="445320" y="392076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457200" y="980640"/>
            <a:ext cx="8229240" cy="43668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445320" y="155664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 type="body"/>
          </p:nvPr>
        </p:nvSpPr>
        <p:spPr>
          <a:xfrm>
            <a:off x="445320" y="155664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135" name="" descr=""/>
          <p:cNvPicPr/>
          <p:nvPr/>
        </p:nvPicPr>
        <p:blipFill>
          <a:blip r:embed="rId2"/>
          <a:stretch/>
        </p:blipFill>
        <p:spPr>
          <a:xfrm>
            <a:off x="1723680" y="1556280"/>
            <a:ext cx="5671800" cy="4525560"/>
          </a:xfrm>
          <a:prstGeom prst="rect">
            <a:avLst/>
          </a:prstGeom>
          <a:ln>
            <a:noFill/>
          </a:ln>
        </p:spPr>
      </p:pic>
      <p:pic>
        <p:nvPicPr>
          <p:cNvPr id="136" name="" descr=""/>
          <p:cNvPicPr/>
          <p:nvPr/>
        </p:nvPicPr>
        <p:blipFill>
          <a:blip r:embed="rId3"/>
          <a:stretch/>
        </p:blipFill>
        <p:spPr>
          <a:xfrm>
            <a:off x="1723680" y="1556280"/>
            <a:ext cx="5671800" cy="452556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slideLayout" Target="../slideLayouts/slideLayout1.xml"/><Relationship Id="rId8" Type="http://schemas.openxmlformats.org/officeDocument/2006/relationships/slideLayout" Target="../slideLayouts/slideLayout2.xml"/><Relationship Id="rId9" Type="http://schemas.openxmlformats.org/officeDocument/2006/relationships/slideLayout" Target="../slideLayouts/slideLayout3.xml"/><Relationship Id="rId10" Type="http://schemas.openxmlformats.org/officeDocument/2006/relationships/slideLayout" Target="../slideLayouts/slideLayout4.xml"/><Relationship Id="rId11" Type="http://schemas.openxmlformats.org/officeDocument/2006/relationships/slideLayout" Target="../slideLayouts/slideLayout5.xml"/><Relationship Id="rId12" Type="http://schemas.openxmlformats.org/officeDocument/2006/relationships/slideLayout" Target="../slideLayouts/slideLayout6.xml"/><Relationship Id="rId13" Type="http://schemas.openxmlformats.org/officeDocument/2006/relationships/slideLayout" Target="../slideLayouts/slideLayout7.xml"/><Relationship Id="rId14" Type="http://schemas.openxmlformats.org/officeDocument/2006/relationships/slideLayout" Target="../slideLayouts/slideLayout8.xml"/><Relationship Id="rId15" Type="http://schemas.openxmlformats.org/officeDocument/2006/relationships/slideLayout" Target="../slideLayouts/slideLayout9.xml"/><Relationship Id="rId16" Type="http://schemas.openxmlformats.org/officeDocument/2006/relationships/slideLayout" Target="../slideLayouts/slideLayout10.xml"/><Relationship Id="rId17" Type="http://schemas.openxmlformats.org/officeDocument/2006/relationships/slideLayout" Target="../slideLayouts/slideLayout11.xml"/><Relationship Id="rId18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Relationship Id="rId9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11880" y="-27360"/>
            <a:ext cx="9131760" cy="12682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" name="Picture 2" descr=""/>
          <p:cNvPicPr/>
          <p:nvPr/>
        </p:nvPicPr>
        <p:blipFill>
          <a:blip r:embed="rId2"/>
          <a:stretch/>
        </p:blipFill>
        <p:spPr>
          <a:xfrm>
            <a:off x="11880" y="-23400"/>
            <a:ext cx="9119880" cy="657360"/>
          </a:xfrm>
          <a:prstGeom prst="rect">
            <a:avLst/>
          </a:prstGeom>
          <a:ln>
            <a:noFill/>
          </a:ln>
        </p:spPr>
      </p:pic>
      <p:pic>
        <p:nvPicPr>
          <p:cNvPr id="2" name="Picture 3" descr=""/>
          <p:cNvPicPr/>
          <p:nvPr/>
        </p:nvPicPr>
        <p:blipFill>
          <a:blip r:embed="rId3"/>
          <a:stretch/>
        </p:blipFill>
        <p:spPr>
          <a:xfrm>
            <a:off x="179640" y="116640"/>
            <a:ext cx="805680" cy="935640"/>
          </a:xfrm>
          <a:prstGeom prst="rect">
            <a:avLst/>
          </a:prstGeom>
          <a:ln>
            <a:noFill/>
          </a:ln>
        </p:spPr>
      </p:pic>
      <p:sp>
        <p:nvSpPr>
          <p:cNvPr id="3" name="CustomShape 2"/>
          <p:cNvSpPr/>
          <p:nvPr/>
        </p:nvSpPr>
        <p:spPr>
          <a:xfrm>
            <a:off x="0" y="6597360"/>
            <a:ext cx="9131760" cy="36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i="1" lang="ru-RU" sz="1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Комитет по развитию предпринимательства и потребительского рынка Санкт-Петербурга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" name="Picture 2" descr=""/>
          <p:cNvPicPr/>
          <p:nvPr/>
        </p:nvPicPr>
        <p:blipFill>
          <a:blip r:embed="rId4"/>
          <a:stretch/>
        </p:blipFill>
        <p:spPr>
          <a:xfrm>
            <a:off x="0" y="1113480"/>
            <a:ext cx="9143640" cy="5843520"/>
          </a:xfrm>
          <a:prstGeom prst="rect">
            <a:avLst/>
          </a:prstGeom>
          <a:ln>
            <a:noFill/>
          </a:ln>
        </p:spPr>
      </p:pic>
      <p:sp>
        <p:nvSpPr>
          <p:cNvPr id="5" name="CustomShape 3"/>
          <p:cNvSpPr/>
          <p:nvPr/>
        </p:nvSpPr>
        <p:spPr>
          <a:xfrm>
            <a:off x="0" y="0"/>
            <a:ext cx="9143640" cy="9802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6" name="Picture 2" descr=""/>
          <p:cNvPicPr/>
          <p:nvPr/>
        </p:nvPicPr>
        <p:blipFill>
          <a:blip r:embed="rId5"/>
          <a:stretch/>
        </p:blipFill>
        <p:spPr>
          <a:xfrm>
            <a:off x="0" y="158040"/>
            <a:ext cx="9143640" cy="955080"/>
          </a:xfrm>
          <a:prstGeom prst="rect">
            <a:avLst/>
          </a:prstGeom>
          <a:ln>
            <a:noFill/>
          </a:ln>
        </p:spPr>
      </p:pic>
      <p:sp>
        <p:nvSpPr>
          <p:cNvPr id="7" name="PlaceHolder 4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ru-RU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Impact"/>
              </a:rPr>
              <a:t>Образец заголовка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5.4.16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774E29A3-7B81-4BE4-96B2-2DE0CFC40B8B}" type="slidenum">
              <a:rPr b="0"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pic>
        <p:nvPicPr>
          <p:cNvPr id="11" name="Picture 3" descr=""/>
          <p:cNvPicPr/>
          <p:nvPr/>
        </p:nvPicPr>
        <p:blipFill>
          <a:blip r:embed="rId6"/>
          <a:stretch/>
        </p:blipFill>
        <p:spPr>
          <a:xfrm>
            <a:off x="282960" y="144000"/>
            <a:ext cx="471960" cy="548280"/>
          </a:xfrm>
          <a:prstGeom prst="rect">
            <a:avLst/>
          </a:prstGeom>
          <a:ln>
            <a:noFill/>
          </a:ln>
        </p:spPr>
      </p:pic>
      <p:sp>
        <p:nvSpPr>
          <p:cNvPr id="12" name="CustomShape 8"/>
          <p:cNvSpPr/>
          <p:nvPr/>
        </p:nvSpPr>
        <p:spPr>
          <a:xfrm>
            <a:off x="827640" y="74880"/>
            <a:ext cx="6192360" cy="546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5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Комитет по развитию предпринимательства и потребительского рынка Санкт-Петербурга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9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Второй уровень структуры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Третий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7"/>
    <p:sldLayoutId id="2147483650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  <p:sldLayoutId id="2147483657" r:id="rId15"/>
    <p:sldLayoutId id="2147483658" r:id="rId16"/>
    <p:sldLayoutId id="2147483659" r:id="rId17"/>
    <p:sldLayoutId id="2147483660" r:id="rId18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CustomShape 1"/>
          <p:cNvSpPr/>
          <p:nvPr/>
        </p:nvSpPr>
        <p:spPr>
          <a:xfrm>
            <a:off x="11880" y="-27360"/>
            <a:ext cx="9131760" cy="12682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49" name="Picture 2" descr=""/>
          <p:cNvPicPr/>
          <p:nvPr/>
        </p:nvPicPr>
        <p:blipFill>
          <a:blip r:embed="rId2"/>
          <a:stretch/>
        </p:blipFill>
        <p:spPr>
          <a:xfrm>
            <a:off x="11880" y="-23400"/>
            <a:ext cx="9119880" cy="657360"/>
          </a:xfrm>
          <a:prstGeom prst="rect">
            <a:avLst/>
          </a:prstGeom>
          <a:ln>
            <a:noFill/>
          </a:ln>
        </p:spPr>
      </p:pic>
      <p:pic>
        <p:nvPicPr>
          <p:cNvPr id="50" name="Picture 3" descr=""/>
          <p:cNvPicPr/>
          <p:nvPr/>
        </p:nvPicPr>
        <p:blipFill>
          <a:blip r:embed="rId3"/>
          <a:stretch/>
        </p:blipFill>
        <p:spPr>
          <a:xfrm>
            <a:off x="179640" y="116640"/>
            <a:ext cx="805680" cy="935640"/>
          </a:xfrm>
          <a:prstGeom prst="rect">
            <a:avLst/>
          </a:prstGeom>
          <a:ln>
            <a:noFill/>
          </a:ln>
        </p:spPr>
      </p:pic>
      <p:sp>
        <p:nvSpPr>
          <p:cNvPr id="51" name="CustomShape 2"/>
          <p:cNvSpPr/>
          <p:nvPr/>
        </p:nvSpPr>
        <p:spPr>
          <a:xfrm>
            <a:off x="0" y="6597360"/>
            <a:ext cx="9131760" cy="36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i="1" lang="ru-RU" sz="1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Комитет по развитию предпринимательства и потребительского рынка Санкт-Петербурга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title"/>
          </p:nvPr>
        </p:nvSpPr>
        <p:spPr>
          <a:xfrm>
            <a:off x="457200" y="332640"/>
            <a:ext cx="8229240" cy="80676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ru-RU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Impact"/>
              </a:rPr>
              <a:t>Образец заголовка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</p:spPr>
        <p:txBody>
          <a:bodyPr anchor="b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Для правки структуры щёлкните мышью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1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Второй уровень структуры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Третий уровень структуры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1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Четвёртый уровень структуры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Пятый уровень структуры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Шестой уровень структуры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Седьмой уровень структурыОбразец текста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</p:spPr>
        <p:txBody>
          <a:bodyPr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Для правки структуры щёлкните мышью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Второй уровень структуры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Третий уровень структуры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Четвёртый уровень структуры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Пятый уровень структуры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Шестой уровень структуры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Седьмой уровень структурыОбразец текста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743040" indent="-285480">
              <a:lnSpc>
                <a:spcPct val="100000"/>
              </a:lnSpc>
              <a:buClr>
                <a:srgbClr val="000000"/>
              </a:buClr>
              <a:buFont typeface="Arial"/>
              <a:buChar char="–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Второй уровень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143000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Третий уровень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600200" indent="-228240">
              <a:lnSpc>
                <a:spcPct val="100000"/>
              </a:lnSpc>
              <a:buClr>
                <a:srgbClr val="000000"/>
              </a:buClr>
              <a:buFont typeface="Arial"/>
              <a:buChar char="–"/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Четвертый уровень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057400" indent="-228240">
              <a:lnSpc>
                <a:spcPct val="100000"/>
              </a:lnSpc>
              <a:buClr>
                <a:srgbClr val="000000"/>
              </a:buClr>
              <a:buFont typeface="Arial"/>
              <a:buChar char="»"/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Пятый уровень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5" name="PlaceHolder 6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</p:spPr>
        <p:txBody>
          <a:bodyPr anchor="b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Для правки структуры щёлкните мышью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1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Второй уровень структуры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Третий уровень структуры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1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Четвёртый уровень структуры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Пятый уровень структуры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Шестой уровень структуры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Седьмой уровень структурыОбразец текста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6" name="PlaceHolder 7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</p:spPr>
        <p:txBody>
          <a:bodyPr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Для правки структуры щёлкните мышью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Второй уровень структуры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Третий уровень структуры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Четвёртый уровень структуры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Пятый уровень структуры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Шестой уровень структуры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Седьмой уровень структурыОбразец текста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743040" indent="-285480">
              <a:lnSpc>
                <a:spcPct val="100000"/>
              </a:lnSpc>
              <a:buClr>
                <a:srgbClr val="000000"/>
              </a:buClr>
              <a:buFont typeface="Arial"/>
              <a:buChar char="–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Второй уровень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143000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Третий уровень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600200" indent="-228240">
              <a:lnSpc>
                <a:spcPct val="100000"/>
              </a:lnSpc>
              <a:buClr>
                <a:srgbClr val="000000"/>
              </a:buClr>
              <a:buFont typeface="Arial"/>
              <a:buChar char="–"/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Четвертый уровень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057400" indent="-228240">
              <a:lnSpc>
                <a:spcPct val="100000"/>
              </a:lnSpc>
              <a:buClr>
                <a:srgbClr val="000000"/>
              </a:buClr>
              <a:buFont typeface="Arial"/>
              <a:buChar char="»"/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Пятый уровень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7" name="PlaceHolder 8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5.4.16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8" name="PlaceHolder 9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9" name="PlaceHolder 10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8A600D90-C236-4330-A71C-D8C2F6311710}" type="slidenum">
              <a:rPr b="0"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CustomShape 1"/>
          <p:cNvSpPr/>
          <p:nvPr/>
        </p:nvSpPr>
        <p:spPr>
          <a:xfrm>
            <a:off x="11880" y="-27360"/>
            <a:ext cx="9131760" cy="12682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95" name="Picture 2" descr=""/>
          <p:cNvPicPr/>
          <p:nvPr/>
        </p:nvPicPr>
        <p:blipFill>
          <a:blip r:embed="rId2"/>
          <a:stretch/>
        </p:blipFill>
        <p:spPr>
          <a:xfrm>
            <a:off x="11880" y="-23400"/>
            <a:ext cx="9119880" cy="657360"/>
          </a:xfrm>
          <a:prstGeom prst="rect">
            <a:avLst/>
          </a:prstGeom>
          <a:ln>
            <a:noFill/>
          </a:ln>
        </p:spPr>
      </p:pic>
      <p:pic>
        <p:nvPicPr>
          <p:cNvPr id="96" name="Picture 3" descr=""/>
          <p:cNvPicPr/>
          <p:nvPr/>
        </p:nvPicPr>
        <p:blipFill>
          <a:blip r:embed="rId3"/>
          <a:stretch/>
        </p:blipFill>
        <p:spPr>
          <a:xfrm>
            <a:off x="179640" y="116640"/>
            <a:ext cx="805680" cy="935640"/>
          </a:xfrm>
          <a:prstGeom prst="rect">
            <a:avLst/>
          </a:prstGeom>
          <a:ln>
            <a:noFill/>
          </a:ln>
        </p:spPr>
      </p:pic>
      <p:sp>
        <p:nvSpPr>
          <p:cNvPr id="97" name="CustomShape 2"/>
          <p:cNvSpPr/>
          <p:nvPr/>
        </p:nvSpPr>
        <p:spPr>
          <a:xfrm>
            <a:off x="0" y="6597360"/>
            <a:ext cx="9131760" cy="36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i="1" lang="ru-RU" sz="1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Комитет по развитию предпринимательства и потребительского рынка Санкт-Петербурга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title"/>
          </p:nvPr>
        </p:nvSpPr>
        <p:spPr>
          <a:xfrm>
            <a:off x="457200" y="980640"/>
            <a:ext cx="8229240" cy="43668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ru-RU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Impact"/>
              </a:rPr>
              <a:t>Образец заголовка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45320" y="1556640"/>
            <a:ext cx="8229240" cy="4525560"/>
          </a:xfrm>
          <a:prstGeom prst="rect">
            <a:avLst/>
          </a:prstGeom>
        </p:spPr>
        <p:txBody>
          <a:bodyPr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Второй уровень структуры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Третий уровень структуры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Четвёртый уровень структуры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Пятый уровень структуры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Шестой уровень структуры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Седьмой уровень структурыОбразец текста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743040" indent="-285480">
              <a:lnSpc>
                <a:spcPct val="100000"/>
              </a:lnSpc>
              <a:buClr>
                <a:srgbClr val="000000"/>
              </a:buClr>
              <a:buFont typeface="Arial"/>
              <a:buChar char="–"/>
            </a:pPr>
            <a:r>
              <a:rPr b="0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Второй уровень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143000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Третий уровень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600200" indent="-228240">
              <a:lnSpc>
                <a:spcPct val="100000"/>
              </a:lnSpc>
              <a:buClr>
                <a:srgbClr val="000000"/>
              </a:buClr>
              <a:buFont typeface="Arial"/>
              <a:buChar char="–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Четвертый уровень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057400" indent="-228240">
              <a:lnSpc>
                <a:spcPct val="100000"/>
              </a:lnSpc>
              <a:buClr>
                <a:srgbClr val="000000"/>
              </a:buClr>
              <a:buFont typeface="Arial"/>
              <a:buChar char="»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Пятый уровень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0" name="PlaceHolder 5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5.4.16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01" name="PlaceHolder 6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02" name="PlaceHolder 7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F9763A8E-5247-4CB5-9173-A24F523F15A9}" type="slidenum">
              <a:rPr b="0"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chart" Target="../charts/chart1.xml"/><Relationship Id="rId3" Type="http://schemas.openxmlformats.org/officeDocument/2006/relationships/chart" Target="../charts/chart2.xml"/><Relationship Id="rId4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25.xml"/><Relationship Id="rId3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image" Target="../media/image20.jpeg"/><Relationship Id="rId3" Type="http://schemas.openxmlformats.org/officeDocument/2006/relationships/image" Target="../media/image21.jpeg"/><Relationship Id="rId4" Type="http://schemas.openxmlformats.org/officeDocument/2006/relationships/image" Target="../media/image22.jpeg"/><Relationship Id="rId5" Type="http://schemas.openxmlformats.org/officeDocument/2006/relationships/slideLayout" Target="../slideLayouts/slideLayout2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png"/><Relationship Id="rId3" Type="http://schemas.openxmlformats.org/officeDocument/2006/relationships/image" Target="../media/image25.jpeg"/><Relationship Id="rId4" Type="http://schemas.openxmlformats.org/officeDocument/2006/relationships/image" Target="../media/image26.jpeg"/><Relationship Id="rId5" Type="http://schemas.openxmlformats.org/officeDocument/2006/relationships/image" Target="../media/image27.jpeg"/><Relationship Id="rId6" Type="http://schemas.openxmlformats.org/officeDocument/2006/relationships/image" Target="../media/image28.jpeg"/><Relationship Id="rId7" Type="http://schemas.openxmlformats.org/officeDocument/2006/relationships/image" Target="../media/image29.jpeg"/><Relationship Id="rId8" Type="http://schemas.openxmlformats.org/officeDocument/2006/relationships/image" Target="../media/image30.jpeg"/><Relationship Id="rId9" Type="http://schemas.openxmlformats.org/officeDocument/2006/relationships/slideLayout" Target="../slideLayouts/slideLayout2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chart" Target="../charts/chart3.xml"/><Relationship Id="rId3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jpeg"/><Relationship Id="rId3" Type="http://schemas.openxmlformats.org/officeDocument/2006/relationships/image" Target="../media/image34.jpeg"/><Relationship Id="rId4" Type="http://schemas.openxmlformats.org/officeDocument/2006/relationships/image" Target="../media/image35.png"/><Relationship Id="rId5" Type="http://schemas.openxmlformats.org/officeDocument/2006/relationships/image" Target="../media/image36.jpeg"/><Relationship Id="rId6" Type="http://schemas.openxmlformats.org/officeDocument/2006/relationships/image" Target="../media/image37.jpeg"/><Relationship Id="rId7" Type="http://schemas.openxmlformats.org/officeDocument/2006/relationships/image" Target="../media/image38.jpeg"/><Relationship Id="rId8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39.png"/><Relationship Id="rId2" Type="http://schemas.openxmlformats.org/officeDocument/2006/relationships/image" Target="../media/image40.png"/><Relationship Id="rId3" Type="http://schemas.openxmlformats.org/officeDocument/2006/relationships/slideLayout" Target="../slideLayouts/slideLayout2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41.png"/><Relationship Id="rId2" Type="http://schemas.openxmlformats.org/officeDocument/2006/relationships/image" Target="../media/image42.png"/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image" Target="../media/image46.png"/><Relationship Id="rId7" Type="http://schemas.openxmlformats.org/officeDocument/2006/relationships/slideLayout" Target="../slideLayouts/slideLayout2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47.png"/><Relationship Id="rId2" Type="http://schemas.openxmlformats.org/officeDocument/2006/relationships/hyperlink" Target="mailto:a.german@cedipt.spb.ru" TargetMode="External"/><Relationship Id="rId3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1640" y="2130480"/>
            <a:ext cx="8640720" cy="1658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ru-RU" sz="4000" spc="-1" strike="noStrike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Impact"/>
              </a:rPr>
              <a:t>Поддержка малого и среднего бизнеса в Санкт-Петербурге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1115640" y="4365000"/>
            <a:ext cx="7408440" cy="2088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algn="r">
              <a:lnSpc>
                <a:spcPct val="100000"/>
              </a:lnSpc>
            </a:pP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b="1" lang="ru-RU" sz="4600" spc="-1" strike="noStrike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Александр Герман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</a:pP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</a:pP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b="1" i="1" lang="ru-RU" sz="3000" spc="-1" strike="noStrike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Первый заместитель председателя Комитета по развитию предпринимательства 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b="1" i="1" lang="ru-RU" sz="3000" spc="-1" strike="noStrike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и потребительского рынка Санкт-Петербурга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Picture 2" descr=""/>
          <p:cNvPicPr/>
          <p:nvPr/>
        </p:nvPicPr>
        <p:blipFill>
          <a:blip r:embed="rId1"/>
          <a:stretch/>
        </p:blipFill>
        <p:spPr>
          <a:xfrm>
            <a:off x="0" y="1113480"/>
            <a:ext cx="9143640" cy="5843520"/>
          </a:xfrm>
          <a:prstGeom prst="rect">
            <a:avLst/>
          </a:prstGeom>
          <a:ln>
            <a:noFill/>
          </a:ln>
        </p:spPr>
      </p:pic>
      <p:sp>
        <p:nvSpPr>
          <p:cNvPr id="145" name="TextShape 1"/>
          <p:cNvSpPr txBox="1"/>
          <p:nvPr/>
        </p:nvSpPr>
        <p:spPr>
          <a:xfrm>
            <a:off x="734760" y="548640"/>
            <a:ext cx="8229240" cy="575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ru-RU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Impact"/>
              </a:rPr>
              <a:t>Система поддержки предпринимательства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46" name="CustomShape 2"/>
          <p:cNvSpPr/>
          <p:nvPr/>
        </p:nvSpPr>
        <p:spPr>
          <a:xfrm>
            <a:off x="465840" y="2866680"/>
            <a:ext cx="2702160" cy="1628640"/>
          </a:xfrm>
          <a:prstGeom prst="roundRect">
            <a:avLst>
              <a:gd name="adj" fmla="val 10000"/>
            </a:avLst>
          </a:prstGeom>
          <a:gradFill>
            <a:gsLst>
              <a:gs pos="0">
                <a:schemeClr val="accent1">
                  <a:hueOff val="0"/>
                  <a:satOff val="0"/>
                  <a:lumOff val="0"/>
                  <a:alphaOff val="0"/>
                  <a:shade val="51000"/>
                  <a:satMod val="130000"/>
                </a:schemeClr>
              </a:gs>
              <a:gs pos="80000">
                <a:schemeClr val="accent1">
                  <a:hueOff val="0"/>
                  <a:satOff val="0"/>
                  <a:lumOff val="0"/>
                  <a:alphaOff val="0"/>
                  <a:shade val="93000"/>
                  <a:satMod val="130000"/>
                </a:schemeClr>
              </a:gs>
              <a:gs pos="100000">
                <a:schemeClr val="accent1">
                  <a:hueOff val="0"/>
                  <a:satOff val="0"/>
                  <a:lumOff val="0"/>
                  <a:alphaOff val="0"/>
                  <a:shade val="94000"/>
                  <a:satMod val="135000"/>
                </a:schemeClr>
              </a:gs>
            </a:gsLst>
            <a:lin ang="16200000"/>
          </a:gradFill>
          <a:ln>
            <a:noFill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/>
            <a:lightRig dir="t" rig="threePt">
              <a:rot lat="0" lon="0" rev="7500000"/>
            </a:lightRig>
          </a:scene3d>
          <a:sp3d prstMaterial="plastic">
            <a:bevelT prst="relaxedInset" w="127000" h="25400"/>
          </a:sp3d>
        </p:spPr>
        <p:style>
          <a:lnRef idx="0"/>
          <a:fillRef idx="0"/>
          <a:effectRef idx="2"/>
          <a:fontRef idx="minor"/>
        </p:style>
        <p:txBody>
          <a:bodyPr lIns="11520" rIns="11520" tIns="11520" bIns="11520" anchor="ctr"/>
          <a:p>
            <a:pPr algn="ctr">
              <a:lnSpc>
                <a:spcPct val="90000"/>
              </a:lnSpc>
            </a:pPr>
            <a:r>
              <a:rPr b="1" lang="ru-RU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Система </a:t>
            </a:r>
            <a:r>
              <a:rPr b="1" lang="ru-RU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r>
              <a:rPr b="1" lang="ru-RU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поддержки малого </a:t>
            </a:r>
            <a:r>
              <a:rPr b="1" lang="ru-RU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r>
              <a:rPr b="1" lang="ru-RU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и среднего бизнеса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7" name="CustomShape 3"/>
          <p:cNvSpPr/>
          <p:nvPr/>
        </p:nvSpPr>
        <p:spPr>
          <a:xfrm rot="18847200">
            <a:off x="2820240" y="2835720"/>
            <a:ext cx="2290680" cy="45360"/>
          </a:xfrm>
          <a:custGeom>
            <a:avLst/>
            <a:gdLst/>
            <a:ahLst/>
            <a:rect l="l" t="t" r="r" b="b"/>
            <a:pathLst>
              <a:path w="2291062" h="0">
                <a:moveTo>
                  <a:pt x="0" y="22829"/>
                </a:moveTo>
                <a:lnTo>
                  <a:pt x="2291062" y="22829"/>
                </a:lnTo>
              </a:path>
            </a:pathLst>
          </a:custGeom>
          <a:noFill/>
          <a:ln>
            <a:solidFill>
              <a:schemeClr val="accent1">
                <a:shade val="60000"/>
                <a:hueOff val="0"/>
                <a:satOff val="0"/>
                <a:lumOff val="0"/>
                <a:alphaOff val="0"/>
              </a:schemeClr>
            </a:solidFill>
            <a:round/>
          </a:ln>
          <a:scene3d>
            <a:camera prst="orthographicFront"/>
            <a:lightRig dir="t" rig="threePt">
              <a:rot lat="0" lon="0" rev="7500000"/>
            </a:lightRig>
          </a:scene3d>
          <a:sp3d z="-40000" prstMaterial="matte"/>
        </p:spPr>
        <p:style>
          <a:lnRef idx="2"/>
          <a:fillRef idx="0"/>
          <a:effectRef idx="0"/>
          <a:fontRef idx="minor"/>
        </p:style>
      </p:sp>
      <p:sp>
        <p:nvSpPr>
          <p:cNvPr id="148" name="CustomShape 4"/>
          <p:cNvSpPr/>
          <p:nvPr/>
        </p:nvSpPr>
        <p:spPr>
          <a:xfrm>
            <a:off x="4763520" y="1363680"/>
            <a:ext cx="3291840" cy="1344960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ln>
            <a:noFill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/>
            <a:lightRig dir="t" rig="threePt">
              <a:rot lat="0" lon="0" rev="7500000"/>
            </a:lightRig>
          </a:scene3d>
          <a:sp3d prstMaterial="plastic">
            <a:bevelT prst="relaxedInset" w="127000" h="25400"/>
          </a:sp3d>
        </p:spPr>
        <p:style>
          <a:lnRef idx="0"/>
          <a:fillRef idx="0"/>
          <a:effectRef idx="2"/>
          <a:fontRef idx="minor"/>
        </p:style>
        <p:txBody>
          <a:bodyPr lIns="11520" rIns="11520" tIns="11520" bIns="11520" anchor="ctr"/>
          <a:p>
            <a:pPr algn="ctr">
              <a:lnSpc>
                <a:spcPct val="90000"/>
              </a:lnSpc>
            </a:pPr>
            <a:r>
              <a:rPr b="1" lang="ru-RU" sz="1800" spc="-1" strike="noStrike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Министерство экономического развития РФ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1" lang="ru-RU" sz="1800" spc="-1" strike="noStrike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Федеральная корпорация </a:t>
            </a:r>
            <a:r>
              <a:rPr b="1" lang="ru-RU" sz="1800" spc="-1" strike="noStrike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r>
              <a:rPr b="1" lang="ru-RU" sz="1800" spc="-1" strike="noStrike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по развитию МСП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9" name="CustomShape 5"/>
          <p:cNvSpPr/>
          <p:nvPr/>
        </p:nvSpPr>
        <p:spPr>
          <a:xfrm rot="21490200">
            <a:off x="3168000" y="3632760"/>
            <a:ext cx="1595160" cy="45360"/>
          </a:xfrm>
          <a:custGeom>
            <a:avLst/>
            <a:gdLst/>
            <a:ahLst/>
            <a:rect l="l" t="t" r="r" b="b"/>
            <a:pathLst>
              <a:path w="1595671" h="0">
                <a:moveTo>
                  <a:pt x="0" y="22829"/>
                </a:moveTo>
                <a:lnTo>
                  <a:pt x="1595671" y="22829"/>
                </a:lnTo>
              </a:path>
            </a:pathLst>
          </a:custGeom>
          <a:noFill/>
          <a:ln>
            <a:solidFill>
              <a:schemeClr val="accent1">
                <a:shade val="60000"/>
                <a:hueOff val="0"/>
                <a:satOff val="0"/>
                <a:lumOff val="0"/>
                <a:alphaOff val="0"/>
              </a:schemeClr>
            </a:solidFill>
            <a:round/>
          </a:ln>
          <a:scene3d>
            <a:camera prst="orthographicFront"/>
            <a:lightRig dir="t" rig="threePt">
              <a:rot lat="0" lon="0" rev="7500000"/>
            </a:lightRig>
          </a:scene3d>
          <a:sp3d z="-40000" prstMaterial="matte"/>
        </p:spPr>
        <p:style>
          <a:lnRef idx="2"/>
          <a:fillRef idx="0"/>
          <a:effectRef idx="0"/>
          <a:fontRef idx="minor"/>
        </p:style>
      </p:sp>
      <p:sp>
        <p:nvSpPr>
          <p:cNvPr id="150" name="CustomShape 6"/>
          <p:cNvSpPr/>
          <p:nvPr/>
        </p:nvSpPr>
        <p:spPr>
          <a:xfrm>
            <a:off x="4763520" y="2853000"/>
            <a:ext cx="3298320" cy="1554120"/>
          </a:xfrm>
          <a:prstGeom prst="roundRect">
            <a:avLst>
              <a:gd name="adj" fmla="val 10000"/>
            </a:avLst>
          </a:prstGeom>
          <a:gradFill>
            <a:gsLst>
              <a:gs pos="0">
                <a:schemeClr val="accent1">
                  <a:hueOff val="0"/>
                  <a:satOff val="0"/>
                  <a:lumOff val="0"/>
                  <a:alphaOff val="0"/>
                  <a:shade val="51000"/>
                  <a:satMod val="130000"/>
                </a:schemeClr>
              </a:gs>
              <a:gs pos="80000">
                <a:schemeClr val="accent1">
                  <a:hueOff val="0"/>
                  <a:satOff val="0"/>
                  <a:lumOff val="0"/>
                  <a:alphaOff val="0"/>
                  <a:shade val="93000"/>
                  <a:satMod val="130000"/>
                </a:schemeClr>
              </a:gs>
              <a:gs pos="100000">
                <a:schemeClr val="accent1">
                  <a:hueOff val="0"/>
                  <a:satOff val="0"/>
                  <a:lumOff val="0"/>
                  <a:alphaOff val="0"/>
                  <a:shade val="94000"/>
                  <a:satMod val="135000"/>
                </a:schemeClr>
              </a:gs>
            </a:gsLst>
            <a:lin ang="16200000"/>
          </a:gradFill>
          <a:ln>
            <a:noFill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/>
            <a:lightRig dir="t" rig="threePt">
              <a:rot lat="0" lon="0" rev="7500000"/>
            </a:lightRig>
          </a:scene3d>
          <a:sp3d prstMaterial="plastic">
            <a:bevelT prst="relaxedInset" w="127000" h="25400"/>
          </a:sp3d>
        </p:spPr>
        <p:style>
          <a:lnRef idx="0"/>
          <a:fillRef idx="0"/>
          <a:effectRef idx="2"/>
          <a:fontRef idx="minor"/>
        </p:style>
        <p:txBody>
          <a:bodyPr lIns="11520" rIns="11520" tIns="11520" bIns="11520" anchor="ctr"/>
          <a:p>
            <a:pPr algn="ctr">
              <a:lnSpc>
                <a:spcPct val="90000"/>
              </a:lnSpc>
            </a:pPr>
            <a:r>
              <a:rPr b="1" lang="ru-RU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Правительство </a:t>
            </a:r>
            <a:r>
              <a:rPr b="1" lang="ru-RU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r>
              <a:rPr b="1" lang="ru-RU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Санкт-Петербурга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1" lang="ru-RU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Комитет по развитию предпринимательства и потребительского рынка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1" name="CustomShape 7"/>
          <p:cNvSpPr/>
          <p:nvPr/>
        </p:nvSpPr>
        <p:spPr>
          <a:xfrm rot="2682600">
            <a:off x="2838960" y="4459680"/>
            <a:ext cx="2278440" cy="45360"/>
          </a:xfrm>
          <a:custGeom>
            <a:avLst/>
            <a:gdLst/>
            <a:ahLst/>
            <a:rect l="l" t="t" r="r" b="b"/>
            <a:pathLst>
              <a:path w="2278761" h="0">
                <a:moveTo>
                  <a:pt x="0" y="22829"/>
                </a:moveTo>
                <a:lnTo>
                  <a:pt x="2278761" y="22829"/>
                </a:lnTo>
              </a:path>
            </a:pathLst>
          </a:custGeom>
          <a:noFill/>
          <a:ln>
            <a:solidFill>
              <a:schemeClr val="accent1">
                <a:shade val="60000"/>
                <a:hueOff val="0"/>
                <a:satOff val="0"/>
                <a:lumOff val="0"/>
                <a:alphaOff val="0"/>
              </a:schemeClr>
            </a:solidFill>
            <a:round/>
          </a:ln>
          <a:scene3d>
            <a:camera prst="orthographicFront"/>
            <a:lightRig dir="t" rig="threePt">
              <a:rot lat="0" lon="0" rev="7500000"/>
            </a:lightRig>
          </a:scene3d>
          <a:sp3d z="-40000" prstMaterial="matte"/>
        </p:spPr>
        <p:style>
          <a:lnRef idx="2"/>
          <a:fillRef idx="0"/>
          <a:effectRef idx="0"/>
          <a:fontRef idx="minor"/>
        </p:style>
      </p:sp>
      <p:sp>
        <p:nvSpPr>
          <p:cNvPr id="152" name="CustomShape 8"/>
          <p:cNvSpPr/>
          <p:nvPr/>
        </p:nvSpPr>
        <p:spPr>
          <a:xfrm>
            <a:off x="4788000" y="4509000"/>
            <a:ext cx="3288960" cy="1549800"/>
          </a:xfrm>
          <a:prstGeom prst="roundRect">
            <a:avLst>
              <a:gd name="adj" fmla="val 10000"/>
            </a:avLst>
          </a:prstGeom>
          <a:solidFill>
            <a:srgbClr val="c00000"/>
          </a:solidFill>
          <a:ln>
            <a:noFill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/>
            <a:lightRig dir="t" rig="threePt">
              <a:rot lat="0" lon="0" rev="7500000"/>
            </a:lightRig>
          </a:scene3d>
          <a:sp3d prstMaterial="plastic">
            <a:bevelT prst="relaxedInset" w="127000" h="25400"/>
          </a:sp3d>
        </p:spPr>
        <p:style>
          <a:lnRef idx="0"/>
          <a:fillRef idx="0"/>
          <a:effectRef idx="2"/>
          <a:fontRef idx="minor"/>
        </p:style>
        <p:txBody>
          <a:bodyPr lIns="12600" rIns="12600" tIns="12600" bIns="12600" anchor="ctr"/>
          <a:p>
            <a:pPr algn="ctr">
              <a:lnSpc>
                <a:spcPct val="90000"/>
              </a:lnSpc>
            </a:pPr>
            <a:r>
              <a:rPr b="1" lang="ru-RU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Санкт-Петербургский инфраструктурный комплекс поддержки предпринимательства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Picture 2" descr=""/>
          <p:cNvPicPr/>
          <p:nvPr/>
        </p:nvPicPr>
        <p:blipFill>
          <a:blip r:embed="rId1"/>
          <a:stretch/>
        </p:blipFill>
        <p:spPr>
          <a:xfrm>
            <a:off x="0" y="1113480"/>
            <a:ext cx="9143640" cy="5843520"/>
          </a:xfrm>
          <a:prstGeom prst="rect">
            <a:avLst/>
          </a:prstGeom>
          <a:ln>
            <a:noFill/>
          </a:ln>
        </p:spPr>
      </p:pic>
      <p:sp>
        <p:nvSpPr>
          <p:cNvPr id="154" name="TextShape 1"/>
          <p:cNvSpPr txBox="1"/>
          <p:nvPr/>
        </p:nvSpPr>
        <p:spPr>
          <a:xfrm>
            <a:off x="734760" y="548640"/>
            <a:ext cx="8229240" cy="575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ru-RU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Impact"/>
              </a:rPr>
              <a:t>Малое и среднее предпринимательство в Санкт-Петербурге в 2015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5" name="TextShape 2"/>
          <p:cNvSpPr txBox="1"/>
          <p:nvPr/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ctr">
              <a:lnSpc>
                <a:spcPct val="100000"/>
              </a:lnSpc>
            </a:pPr>
            <a:r>
              <a:rPr b="1" lang="ru-RU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Субъекты малого и среднего предпринимательства в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algn="ctr">
              <a:lnSpc>
                <a:spcPct val="100000"/>
              </a:lnSpc>
            </a:pPr>
            <a:r>
              <a:rPr b="1" lang="ru-RU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Санкт-Петербурге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graphicFrame>
        <p:nvGraphicFramePr>
          <p:cNvPr id="156" name="Объект 8"/>
          <p:cNvGraphicFramePr/>
          <p:nvPr/>
        </p:nvGraphicFramePr>
        <p:xfrm>
          <a:off x="179640" y="2133000"/>
          <a:ext cx="4392000" cy="395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7" name="TextShape 3"/>
          <p:cNvSpPr txBox="1"/>
          <p:nvPr/>
        </p:nvSpPr>
        <p:spPr>
          <a:xfrm>
            <a:off x="4644000" y="1340640"/>
            <a:ext cx="4041360" cy="6393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ru-RU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Отраслевая структура малого бизнеса Санкт-Петербурга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graphicFrame>
        <p:nvGraphicFramePr>
          <p:cNvPr id="158" name="Объект 11"/>
          <p:cNvGraphicFramePr/>
          <p:nvPr/>
        </p:nvGraphicFramePr>
        <p:xfrm>
          <a:off x="4212000" y="1917000"/>
          <a:ext cx="4824000" cy="494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extShape 1"/>
          <p:cNvSpPr txBox="1"/>
          <p:nvPr/>
        </p:nvSpPr>
        <p:spPr>
          <a:xfrm>
            <a:off x="734760" y="687960"/>
            <a:ext cx="8229240" cy="436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ru-RU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Impact"/>
              </a:rPr>
              <a:t>Направления поддержки субъектов малого и среднего предпринимательства Санкт-Петербурга в 2015 году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60" name="CustomShape 2"/>
          <p:cNvSpPr/>
          <p:nvPr/>
        </p:nvSpPr>
        <p:spPr>
          <a:xfrm>
            <a:off x="446040" y="1901520"/>
            <a:ext cx="7005960" cy="503640"/>
          </a:xfrm>
          <a:prstGeom prst="rect">
            <a:avLst/>
          </a:prstGeom>
          <a:solidFill>
            <a:schemeClr val="lt1">
              <a:alpha val="90000"/>
              <a:hueOff val="0"/>
              <a:satOff val="0"/>
              <a:lumOff val="0"/>
              <a:alphaOff val="0"/>
            </a:schemeClr>
          </a:solidFill>
          <a:ln>
            <a:solidFill>
              <a:schemeClr val="accent1">
                <a:alpha val="90000"/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1"/>
          <a:fillRef idx="0"/>
          <a:effectRef idx="0"/>
          <a:fontRef idx="minor"/>
        </p:style>
      </p:sp>
      <p:sp>
        <p:nvSpPr>
          <p:cNvPr id="161" name="CustomShape 3"/>
          <p:cNvSpPr/>
          <p:nvPr/>
        </p:nvSpPr>
        <p:spPr>
          <a:xfrm>
            <a:off x="796320" y="1606320"/>
            <a:ext cx="4903920" cy="59004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alpha val="90000"/>
                  <a:hueOff val="0"/>
                  <a:satOff val="0"/>
                  <a:lumOff val="0"/>
                  <a:alphaOff val="0"/>
                  <a:shade val="51000"/>
                  <a:satMod val="130000"/>
                </a:schemeClr>
              </a:gs>
              <a:gs pos="80000">
                <a:schemeClr val="accent1">
                  <a:alpha val="90000"/>
                  <a:hueOff val="0"/>
                  <a:satOff val="0"/>
                  <a:lumOff val="0"/>
                  <a:alphaOff val="0"/>
                  <a:shade val="93000"/>
                  <a:satMod val="130000"/>
                </a:schemeClr>
              </a:gs>
              <a:gs pos="100000">
                <a:schemeClr val="accent1">
                  <a:alpha val="90000"/>
                  <a:hueOff val="0"/>
                  <a:satOff val="0"/>
                  <a:lumOff val="0"/>
                  <a:alphaOff val="0"/>
                  <a:shade val="94000"/>
                  <a:satMod val="135000"/>
                </a:schemeClr>
              </a:gs>
            </a:gsLst>
            <a:lin ang="16200000"/>
          </a:gradFill>
          <a:ln>
            <a:noFill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2"/>
          <a:fontRef idx="minor"/>
        </p:style>
        <p:txBody>
          <a:bodyPr lIns="185400" rIns="185400" tIns="0" bIns="0" anchor="ctr"/>
          <a:p>
            <a:pPr>
              <a:lnSpc>
                <a:spcPct val="90000"/>
              </a:lnSpc>
            </a:pPr>
            <a:r>
              <a:rPr b="1" lang="ru-RU" sz="15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Развитие инфраструктуры поддержки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2" name="CustomShape 4"/>
          <p:cNvSpPr/>
          <p:nvPr/>
        </p:nvSpPr>
        <p:spPr>
          <a:xfrm>
            <a:off x="446040" y="2808720"/>
            <a:ext cx="7005960" cy="503640"/>
          </a:xfrm>
          <a:prstGeom prst="rect">
            <a:avLst/>
          </a:prstGeom>
          <a:solidFill>
            <a:schemeClr val="lt1">
              <a:alpha val="90000"/>
              <a:hueOff val="0"/>
              <a:satOff val="0"/>
              <a:lumOff val="0"/>
              <a:alphaOff val="0"/>
            </a:schemeClr>
          </a:solidFill>
          <a:ln>
            <a:solidFill>
              <a:schemeClr val="accent1">
                <a:alpha val="90000"/>
                <a:hueOff val="0"/>
                <a:satOff val="0"/>
                <a:lumOff val="0"/>
                <a:alphaOff val="-10000"/>
              </a:schemeClr>
            </a:solidFill>
            <a:round/>
          </a:ln>
        </p:spPr>
        <p:style>
          <a:lnRef idx="1"/>
          <a:fillRef idx="0"/>
          <a:effectRef idx="0"/>
          <a:fontRef idx="minor"/>
        </p:style>
      </p:sp>
      <p:sp>
        <p:nvSpPr>
          <p:cNvPr id="163" name="CustomShape 5"/>
          <p:cNvSpPr/>
          <p:nvPr/>
        </p:nvSpPr>
        <p:spPr>
          <a:xfrm>
            <a:off x="796320" y="2513520"/>
            <a:ext cx="4903920" cy="59004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alpha val="90000"/>
                  <a:hueOff val="0"/>
                  <a:satOff val="0"/>
                  <a:lumOff val="0"/>
                  <a:alphaOff val="-10000"/>
                  <a:shade val="51000"/>
                  <a:satMod val="130000"/>
                </a:schemeClr>
              </a:gs>
              <a:gs pos="80000">
                <a:schemeClr val="accent1">
                  <a:alpha val="90000"/>
                  <a:hueOff val="0"/>
                  <a:satOff val="0"/>
                  <a:lumOff val="0"/>
                  <a:alphaOff val="-10000"/>
                  <a:shade val="93000"/>
                  <a:satMod val="130000"/>
                </a:schemeClr>
              </a:gs>
              <a:gs pos="100000">
                <a:schemeClr val="accent1">
                  <a:alpha val="90000"/>
                  <a:hueOff val="0"/>
                  <a:satOff val="0"/>
                  <a:lumOff val="0"/>
                  <a:alphaOff val="-10000"/>
                  <a:shade val="94000"/>
                  <a:satMod val="135000"/>
                </a:schemeClr>
              </a:gs>
            </a:gsLst>
            <a:lin ang="16200000"/>
          </a:gradFill>
          <a:ln>
            <a:noFill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2"/>
          <a:fontRef idx="minor"/>
        </p:style>
        <p:txBody>
          <a:bodyPr lIns="185400" rIns="185400" tIns="0" bIns="0" anchor="ctr"/>
          <a:p>
            <a:pPr>
              <a:lnSpc>
                <a:spcPct val="90000"/>
              </a:lnSpc>
            </a:pPr>
            <a:r>
              <a:rPr b="1" lang="ru-RU" sz="15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Расширение доступа к финансовым ресурсам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4" name="CustomShape 6"/>
          <p:cNvSpPr/>
          <p:nvPr/>
        </p:nvSpPr>
        <p:spPr>
          <a:xfrm>
            <a:off x="446040" y="3715920"/>
            <a:ext cx="7005960" cy="503640"/>
          </a:xfrm>
          <a:prstGeom prst="rect">
            <a:avLst/>
          </a:prstGeom>
          <a:solidFill>
            <a:schemeClr val="lt1">
              <a:alpha val="90000"/>
              <a:hueOff val="0"/>
              <a:satOff val="0"/>
              <a:lumOff val="0"/>
              <a:alphaOff val="0"/>
            </a:schemeClr>
          </a:solidFill>
          <a:ln>
            <a:solidFill>
              <a:schemeClr val="accent1">
                <a:alpha val="90000"/>
                <a:hueOff val="0"/>
                <a:satOff val="0"/>
                <a:lumOff val="0"/>
                <a:alphaOff val="-20000"/>
              </a:schemeClr>
            </a:solidFill>
            <a:round/>
          </a:ln>
        </p:spPr>
        <p:style>
          <a:lnRef idx="1"/>
          <a:fillRef idx="0"/>
          <a:effectRef idx="0"/>
          <a:fontRef idx="minor"/>
        </p:style>
      </p:sp>
      <p:sp>
        <p:nvSpPr>
          <p:cNvPr id="165" name="CustomShape 7"/>
          <p:cNvSpPr/>
          <p:nvPr/>
        </p:nvSpPr>
        <p:spPr>
          <a:xfrm>
            <a:off x="796320" y="3420720"/>
            <a:ext cx="4903920" cy="59004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alpha val="90000"/>
                  <a:hueOff val="0"/>
                  <a:satOff val="0"/>
                  <a:lumOff val="0"/>
                  <a:alphaOff val="-20000"/>
                  <a:shade val="51000"/>
                  <a:satMod val="130000"/>
                </a:schemeClr>
              </a:gs>
              <a:gs pos="80000">
                <a:schemeClr val="accent1">
                  <a:alpha val="90000"/>
                  <a:hueOff val="0"/>
                  <a:satOff val="0"/>
                  <a:lumOff val="0"/>
                  <a:alphaOff val="-20000"/>
                  <a:shade val="93000"/>
                  <a:satMod val="130000"/>
                </a:schemeClr>
              </a:gs>
              <a:gs pos="100000">
                <a:schemeClr val="accent1">
                  <a:alpha val="90000"/>
                  <a:hueOff val="0"/>
                  <a:satOff val="0"/>
                  <a:lumOff val="0"/>
                  <a:alphaOff val="-20000"/>
                  <a:shade val="94000"/>
                  <a:satMod val="135000"/>
                </a:schemeClr>
              </a:gs>
            </a:gsLst>
            <a:lin ang="16200000"/>
          </a:gradFill>
          <a:ln>
            <a:noFill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2"/>
          <a:fontRef idx="minor"/>
        </p:style>
        <p:txBody>
          <a:bodyPr lIns="185400" rIns="185400" tIns="0" bIns="0" anchor="ctr"/>
          <a:p>
            <a:pPr>
              <a:lnSpc>
                <a:spcPct val="90000"/>
              </a:lnSpc>
            </a:pPr>
            <a:r>
              <a:rPr b="1" lang="ru-RU" sz="15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Усиление рыночных позиций на внутреннем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90000"/>
              </a:lnSpc>
            </a:pPr>
            <a:r>
              <a:rPr b="1" lang="ru-RU" sz="15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и международном рынках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6" name="CustomShape 8"/>
          <p:cNvSpPr/>
          <p:nvPr/>
        </p:nvSpPr>
        <p:spPr>
          <a:xfrm>
            <a:off x="446040" y="4623120"/>
            <a:ext cx="7005960" cy="503640"/>
          </a:xfrm>
          <a:prstGeom prst="rect">
            <a:avLst/>
          </a:prstGeom>
          <a:solidFill>
            <a:schemeClr val="lt1">
              <a:alpha val="90000"/>
              <a:hueOff val="0"/>
              <a:satOff val="0"/>
              <a:lumOff val="0"/>
              <a:alphaOff val="0"/>
            </a:schemeClr>
          </a:solidFill>
          <a:ln>
            <a:solidFill>
              <a:schemeClr val="accent1">
                <a:alpha val="90000"/>
                <a:hueOff val="0"/>
                <a:satOff val="0"/>
                <a:lumOff val="0"/>
                <a:alphaOff val="-30000"/>
              </a:schemeClr>
            </a:solidFill>
            <a:round/>
          </a:ln>
        </p:spPr>
        <p:style>
          <a:lnRef idx="1"/>
          <a:fillRef idx="0"/>
          <a:effectRef idx="0"/>
          <a:fontRef idx="minor"/>
        </p:style>
      </p:sp>
      <p:sp>
        <p:nvSpPr>
          <p:cNvPr id="167" name="CustomShape 9"/>
          <p:cNvSpPr/>
          <p:nvPr/>
        </p:nvSpPr>
        <p:spPr>
          <a:xfrm>
            <a:off x="796320" y="4327920"/>
            <a:ext cx="4903920" cy="59004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alpha val="90000"/>
                  <a:hueOff val="0"/>
                  <a:satOff val="0"/>
                  <a:lumOff val="0"/>
                  <a:alphaOff val="-30000"/>
                  <a:shade val="51000"/>
                  <a:satMod val="130000"/>
                </a:schemeClr>
              </a:gs>
              <a:gs pos="80000">
                <a:schemeClr val="accent1">
                  <a:alpha val="90000"/>
                  <a:hueOff val="0"/>
                  <a:satOff val="0"/>
                  <a:lumOff val="0"/>
                  <a:alphaOff val="-30000"/>
                  <a:shade val="93000"/>
                  <a:satMod val="130000"/>
                </a:schemeClr>
              </a:gs>
              <a:gs pos="100000">
                <a:schemeClr val="accent1">
                  <a:alpha val="90000"/>
                  <a:hueOff val="0"/>
                  <a:satOff val="0"/>
                  <a:lumOff val="0"/>
                  <a:alphaOff val="-30000"/>
                  <a:shade val="94000"/>
                  <a:satMod val="135000"/>
                </a:schemeClr>
              </a:gs>
            </a:gsLst>
            <a:lin ang="16200000"/>
          </a:gradFill>
          <a:ln>
            <a:noFill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2"/>
          <a:fontRef idx="minor"/>
        </p:style>
        <p:txBody>
          <a:bodyPr lIns="185400" rIns="185400" tIns="0" bIns="0" anchor="ctr"/>
          <a:p>
            <a:pPr>
              <a:lnSpc>
                <a:spcPct val="90000"/>
              </a:lnSpc>
            </a:pPr>
            <a:r>
              <a:rPr b="1" lang="ru-RU" sz="15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Информационная поддержка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8" name="CustomShape 10"/>
          <p:cNvSpPr/>
          <p:nvPr/>
        </p:nvSpPr>
        <p:spPr>
          <a:xfrm>
            <a:off x="446040" y="5530320"/>
            <a:ext cx="7005960" cy="503640"/>
          </a:xfrm>
          <a:prstGeom prst="rect">
            <a:avLst/>
          </a:prstGeom>
          <a:solidFill>
            <a:schemeClr val="lt1">
              <a:alpha val="90000"/>
              <a:hueOff val="0"/>
              <a:satOff val="0"/>
              <a:lumOff val="0"/>
              <a:alphaOff val="0"/>
            </a:schemeClr>
          </a:solidFill>
          <a:ln>
            <a:solidFill>
              <a:schemeClr val="accent1">
                <a:alpha val="90000"/>
                <a:hueOff val="0"/>
                <a:satOff val="0"/>
                <a:lumOff val="0"/>
                <a:alphaOff val="-40000"/>
              </a:schemeClr>
            </a:solidFill>
            <a:round/>
          </a:ln>
        </p:spPr>
        <p:style>
          <a:lnRef idx="1"/>
          <a:fillRef idx="0"/>
          <a:effectRef idx="0"/>
          <a:fontRef idx="minor"/>
        </p:style>
      </p:sp>
      <p:sp>
        <p:nvSpPr>
          <p:cNvPr id="169" name="CustomShape 11"/>
          <p:cNvSpPr/>
          <p:nvPr/>
        </p:nvSpPr>
        <p:spPr>
          <a:xfrm>
            <a:off x="796320" y="5235120"/>
            <a:ext cx="4903920" cy="59004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alpha val="90000"/>
                  <a:hueOff val="0"/>
                  <a:satOff val="0"/>
                  <a:lumOff val="0"/>
                  <a:alphaOff val="-40000"/>
                  <a:shade val="51000"/>
                  <a:satMod val="130000"/>
                </a:schemeClr>
              </a:gs>
              <a:gs pos="80000">
                <a:schemeClr val="accent1">
                  <a:alpha val="90000"/>
                  <a:hueOff val="0"/>
                  <a:satOff val="0"/>
                  <a:lumOff val="0"/>
                  <a:alphaOff val="-40000"/>
                  <a:shade val="93000"/>
                  <a:satMod val="130000"/>
                </a:schemeClr>
              </a:gs>
              <a:gs pos="100000">
                <a:schemeClr val="accent1">
                  <a:alpha val="90000"/>
                  <a:hueOff val="0"/>
                  <a:satOff val="0"/>
                  <a:lumOff val="0"/>
                  <a:alphaOff val="-40000"/>
                  <a:shade val="94000"/>
                  <a:satMod val="135000"/>
                </a:schemeClr>
              </a:gs>
            </a:gsLst>
            <a:lin ang="16200000"/>
          </a:gradFill>
          <a:ln>
            <a:noFill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2"/>
          <a:fontRef idx="minor"/>
        </p:style>
        <p:txBody>
          <a:bodyPr lIns="185400" rIns="185400" tIns="0" bIns="0" anchor="ctr"/>
          <a:p>
            <a:pPr>
              <a:lnSpc>
                <a:spcPct val="90000"/>
              </a:lnSpc>
            </a:pPr>
            <a:r>
              <a:rPr b="1" lang="ru-RU" sz="15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Развитие социального партнерства предпринимателей и исполнительных органов государственной власти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70" name="Picture 4" descr=""/>
          <p:cNvPicPr/>
          <p:nvPr/>
        </p:nvPicPr>
        <p:blipFill>
          <a:blip r:embed="rId1"/>
          <a:srcRect l="21357" t="12474" r="26806" b="3312"/>
          <a:stretch/>
        </p:blipFill>
        <p:spPr>
          <a:xfrm>
            <a:off x="5796000" y="1845000"/>
            <a:ext cx="3139560" cy="3354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extShape 1"/>
          <p:cNvSpPr txBox="1"/>
          <p:nvPr/>
        </p:nvSpPr>
        <p:spPr>
          <a:xfrm>
            <a:off x="590760" y="620640"/>
            <a:ext cx="8229240" cy="436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ru-RU" sz="23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Impact"/>
              </a:rPr>
              <a:t>Специальные программы поддержки в виде субсидий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72" name="CustomShape 2"/>
          <p:cNvSpPr/>
          <p:nvPr/>
        </p:nvSpPr>
        <p:spPr>
          <a:xfrm>
            <a:off x="251640" y="1268640"/>
            <a:ext cx="8640720" cy="863280"/>
          </a:xfrm>
          <a:prstGeom prst="rect">
            <a:avLst/>
          </a:prstGeom>
          <a:gradFill>
            <a:gsLst>
              <a:gs pos="100000">
                <a:schemeClr val="accent1">
                  <a:lumMod val="0"/>
                  <a:lumOff val="100000"/>
                  <a:tint val="44500"/>
                  <a:satMod val="160000"/>
                  <a:tint val="23500"/>
                  <a:satMod val="160000"/>
                </a:schemeClr>
              </a:gs>
            </a:gsLst>
            <a:lin ang="5400000"/>
          </a:gradFill>
          <a:ln>
            <a:solidFill>
              <a:schemeClr val="lt1">
                <a:hueOff val="0"/>
                <a:satOff val="0"/>
                <a:lumOff val="0"/>
              </a:schemeClr>
            </a:solidFill>
          </a:ln>
          <a:effectLst>
            <a:outerShdw blurRad="40000" dir="5400000" dist="23000" rotWithShape="0">
              <a:schemeClr val="bg1">
                <a:alpha val="35000"/>
              </a:schemeClr>
            </a:outerShdw>
          </a:effectLst>
          <a:scene3d>
            <a:camera prst="orthographicFront"/>
            <a:lightRig dir="t" rig="threePt"/>
          </a:scene3d>
          <a:sp3d>
            <a:bevelT prst="relaxedInset"/>
            <a:bevelB prst="relaxedInset"/>
          </a:sp3d>
        </p:spPr>
        <p:style>
          <a:lnRef idx="0"/>
          <a:fillRef idx="0"/>
          <a:effectRef idx="0"/>
          <a:fontRef idx="minor"/>
        </p:style>
        <p:txBody>
          <a:bodyPr tIns="91440" bIns="91440" anchor="ctr"/>
          <a:p>
            <a:pPr algn="ctr">
              <a:lnSpc>
                <a:spcPct val="90000"/>
              </a:lnSpc>
            </a:pPr>
            <a:r>
              <a:rPr b="0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Количество получателей поддержки  203</a:t>
            </a:r>
            <a:r>
              <a:rPr b="0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r>
              <a:rPr b="0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общий реализованный финансовый бюджет 164,7 млн. руб.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3" name="CustomShape 3"/>
          <p:cNvSpPr/>
          <p:nvPr/>
        </p:nvSpPr>
        <p:spPr>
          <a:xfrm>
            <a:off x="258480" y="2073600"/>
            <a:ext cx="1079640" cy="3805200"/>
          </a:xfrm>
          <a:prstGeom prst="rect">
            <a:avLst/>
          </a:prstGeom>
          <a:solidFill>
            <a:srgbClr val="0070c0"/>
          </a:solidFill>
          <a:ln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round/>
          </a:ln>
          <a:scene3d>
            <a:camera prst="orthographicFront"/>
            <a:lightRig dir="t" rig="threePt"/>
          </a:scene3d>
          <a:sp3d>
            <a:bevelT prst="relaxedInset"/>
            <a:bevelB prst="relaxedInset"/>
          </a:sp3d>
        </p:spPr>
        <p:style>
          <a:lnRef idx="2"/>
          <a:fillRef idx="0"/>
          <a:effectRef idx="0"/>
          <a:fontRef idx="minor"/>
        </p:style>
        <p:txBody>
          <a:bodyPr lIns="60840" rIns="60840" tIns="60840" bIns="60840" anchor="ctr" vert="vert270"/>
          <a:p>
            <a:pPr algn="ctr">
              <a:lnSpc>
                <a:spcPct val="90000"/>
              </a:lnSpc>
            </a:pPr>
            <a:r>
              <a:rPr b="1" lang="ru-RU" sz="1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Приобретение основных средств в лизинг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4" name="CustomShape 4"/>
          <p:cNvSpPr/>
          <p:nvPr/>
        </p:nvSpPr>
        <p:spPr>
          <a:xfrm>
            <a:off x="1338840" y="2073600"/>
            <a:ext cx="1079640" cy="3805200"/>
          </a:xfrm>
          <a:prstGeom prst="rect">
            <a:avLst/>
          </a:prstGeom>
          <a:solidFill>
            <a:srgbClr val="0070c0"/>
          </a:solidFill>
          <a:ln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round/>
          </a:ln>
          <a:scene3d>
            <a:camera prst="orthographicFront"/>
            <a:lightRig dir="t" rig="threePt"/>
          </a:scene3d>
          <a:sp3d>
            <a:bevelT prst="relaxedInset"/>
            <a:bevelB prst="relaxedInset"/>
          </a:sp3d>
        </p:spPr>
        <p:style>
          <a:lnRef idx="2"/>
          <a:fillRef idx="0"/>
          <a:effectRef idx="0"/>
          <a:fontRef idx="minor"/>
        </p:style>
        <p:txBody>
          <a:bodyPr lIns="60840" rIns="60840" tIns="60840" bIns="60840" anchor="ctr" vert="vert270"/>
          <a:p>
            <a:pPr algn="ctr">
              <a:lnSpc>
                <a:spcPct val="90000"/>
              </a:lnSpc>
            </a:pPr>
            <a:r>
              <a:rPr b="1" lang="ru-RU" sz="1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Кредитование коммерческими банками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5" name="CustomShape 5"/>
          <p:cNvSpPr/>
          <p:nvPr/>
        </p:nvSpPr>
        <p:spPr>
          <a:xfrm>
            <a:off x="2395080" y="2068920"/>
            <a:ext cx="1079640" cy="3805200"/>
          </a:xfrm>
          <a:prstGeom prst="rect">
            <a:avLst/>
          </a:prstGeom>
          <a:solidFill>
            <a:srgbClr val="0070c0"/>
          </a:solidFill>
          <a:ln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round/>
          </a:ln>
          <a:scene3d>
            <a:camera prst="orthographicFront"/>
            <a:lightRig dir="t" rig="threePt"/>
          </a:scene3d>
          <a:sp3d>
            <a:bevelT prst="relaxedInset"/>
            <a:bevelB prst="relaxedInset"/>
          </a:sp3d>
        </p:spPr>
        <p:style>
          <a:lnRef idx="2"/>
          <a:fillRef idx="0"/>
          <a:effectRef idx="0"/>
          <a:fontRef idx="minor"/>
        </p:style>
        <p:txBody>
          <a:bodyPr lIns="60840" rIns="60840" tIns="60840" bIns="60840" anchor="ctr" vert="vert270"/>
          <a:p>
            <a:pPr algn="ctr">
              <a:lnSpc>
                <a:spcPct val="90000"/>
              </a:lnSpc>
            </a:pPr>
            <a:r>
              <a:rPr b="1" lang="ru-RU" sz="1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Социальное предпринимательство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6" name="CustomShape 6"/>
          <p:cNvSpPr/>
          <p:nvPr/>
        </p:nvSpPr>
        <p:spPr>
          <a:xfrm>
            <a:off x="3498840" y="2073600"/>
            <a:ext cx="1079640" cy="3805200"/>
          </a:xfrm>
          <a:prstGeom prst="rect">
            <a:avLst/>
          </a:prstGeom>
          <a:solidFill>
            <a:srgbClr val="0070c0"/>
          </a:solidFill>
          <a:ln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round/>
          </a:ln>
          <a:scene3d>
            <a:camera prst="orthographicFront"/>
            <a:lightRig dir="t" rig="threePt"/>
          </a:scene3d>
          <a:sp3d>
            <a:bevelT prst="relaxedInset"/>
            <a:bevelB prst="relaxedInset"/>
          </a:sp3d>
        </p:spPr>
        <p:style>
          <a:lnRef idx="2"/>
          <a:fillRef idx="0"/>
          <a:effectRef idx="0"/>
          <a:fontRef idx="minor"/>
        </p:style>
        <p:txBody>
          <a:bodyPr lIns="60840" rIns="60840" tIns="60840" bIns="60840" anchor="ctr" vert="vert270"/>
          <a:p>
            <a:pPr algn="ctr">
              <a:lnSpc>
                <a:spcPct val="90000"/>
              </a:lnSpc>
            </a:pPr>
            <a:r>
              <a:rPr b="1" lang="ru-RU" sz="1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Организация и/или развитие групп дневного времяпрепровождения детей дошкольного возраста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7" name="CustomShape 7"/>
          <p:cNvSpPr/>
          <p:nvPr/>
        </p:nvSpPr>
        <p:spPr>
          <a:xfrm>
            <a:off x="4579200" y="2073600"/>
            <a:ext cx="1079640" cy="3805200"/>
          </a:xfrm>
          <a:prstGeom prst="rect">
            <a:avLst/>
          </a:prstGeom>
          <a:solidFill>
            <a:srgbClr val="0070c0"/>
          </a:solidFill>
          <a:ln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round/>
          </a:ln>
          <a:scene3d>
            <a:camera prst="orthographicFront"/>
            <a:lightRig dir="t" rig="threePt"/>
          </a:scene3d>
          <a:sp3d>
            <a:bevelT prst="relaxedInset"/>
            <a:bevelB prst="relaxedInset"/>
          </a:sp3d>
        </p:spPr>
        <p:style>
          <a:lnRef idx="2"/>
          <a:fillRef idx="0"/>
          <a:effectRef idx="0"/>
          <a:fontRef idx="minor"/>
        </p:style>
        <p:txBody>
          <a:bodyPr lIns="60840" rIns="60840" tIns="60840" bIns="60840" anchor="ctr" vert="vert270"/>
          <a:p>
            <a:pPr algn="ctr">
              <a:lnSpc>
                <a:spcPct val="90000"/>
              </a:lnSpc>
            </a:pPr>
            <a:r>
              <a:rPr b="1" lang="ru-RU" sz="1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Сертификация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8" name="CustomShape 8"/>
          <p:cNvSpPr/>
          <p:nvPr/>
        </p:nvSpPr>
        <p:spPr>
          <a:xfrm>
            <a:off x="5659200" y="2073600"/>
            <a:ext cx="1079640" cy="3805200"/>
          </a:xfrm>
          <a:prstGeom prst="rect">
            <a:avLst/>
          </a:prstGeom>
          <a:solidFill>
            <a:srgbClr val="0070c0"/>
          </a:solidFill>
          <a:ln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round/>
          </a:ln>
          <a:scene3d>
            <a:camera prst="orthographicFront"/>
            <a:lightRig dir="t" rig="threePt"/>
          </a:scene3d>
          <a:sp3d>
            <a:bevelT prst="relaxedInset"/>
            <a:bevelB prst="relaxedInset"/>
          </a:sp3d>
        </p:spPr>
        <p:style>
          <a:lnRef idx="2"/>
          <a:fillRef idx="0"/>
          <a:effectRef idx="0"/>
          <a:fontRef idx="minor"/>
        </p:style>
        <p:txBody>
          <a:bodyPr lIns="60840" rIns="60840" tIns="60840" bIns="60840" anchor="ctr" vert="vert270"/>
          <a:p>
            <a:pPr algn="ctr">
              <a:lnSpc>
                <a:spcPct val="90000"/>
              </a:lnSpc>
            </a:pPr>
            <a:r>
              <a:rPr b="1" lang="ru-RU" sz="1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Субсидии предпринимателей для ремесленничества и народных художественных промыслов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9" name="CustomShape 9"/>
          <p:cNvSpPr/>
          <p:nvPr/>
        </p:nvSpPr>
        <p:spPr>
          <a:xfrm>
            <a:off x="6739200" y="2073600"/>
            <a:ext cx="1079640" cy="3805200"/>
          </a:xfrm>
          <a:prstGeom prst="rect">
            <a:avLst/>
          </a:prstGeom>
          <a:solidFill>
            <a:srgbClr val="0070c0"/>
          </a:solidFill>
          <a:ln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round/>
          </a:ln>
          <a:scene3d>
            <a:camera prst="orthographicFront"/>
            <a:lightRig dir="t" rig="threePt"/>
          </a:scene3d>
          <a:sp3d>
            <a:bevelT prst="relaxedInset"/>
            <a:bevelB prst="relaxedInset"/>
          </a:sp3d>
        </p:spPr>
        <p:style>
          <a:lnRef idx="2"/>
          <a:fillRef idx="0"/>
          <a:effectRef idx="0"/>
          <a:fontRef idx="minor"/>
        </p:style>
        <p:txBody>
          <a:bodyPr lIns="60840" rIns="60840" tIns="60840" bIns="60840" anchor="ctr" vert="vert270"/>
          <a:p>
            <a:pPr algn="ctr">
              <a:lnSpc>
                <a:spcPct val="90000"/>
              </a:lnSpc>
            </a:pPr>
            <a:r>
              <a:rPr b="1" lang="ru-RU" sz="1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Выставочно-ярмарочная деятельность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0" name="CustomShape 10"/>
          <p:cNvSpPr/>
          <p:nvPr/>
        </p:nvSpPr>
        <p:spPr>
          <a:xfrm>
            <a:off x="7812360" y="2073600"/>
            <a:ext cx="1079640" cy="3805200"/>
          </a:xfrm>
          <a:prstGeom prst="rect">
            <a:avLst/>
          </a:prstGeom>
          <a:solidFill>
            <a:srgbClr val="0070c0"/>
          </a:solidFill>
          <a:ln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round/>
          </a:ln>
          <a:scene3d>
            <a:camera prst="orthographicFront"/>
            <a:lightRig dir="t" rig="threePt"/>
          </a:scene3d>
          <a:sp3d extrusionH="190500" prstMaterial="matte">
            <a:bevelT prst="relaxedInset" w="120650" h="38100"/>
            <a:bevelB prst="relaxedInset" w="120650" h="57150"/>
            <a:contourClr>
              <a:schemeClr val="bg1"/>
            </a:contourClr>
          </a:sp3d>
        </p:spPr>
        <p:style>
          <a:lnRef idx="2"/>
          <a:fillRef idx="0"/>
          <a:effectRef idx="0"/>
          <a:fontRef idx="minor"/>
        </p:style>
        <p:txBody>
          <a:bodyPr lIns="60840" rIns="60840" tIns="60840" bIns="60840" anchor="ctr" vert="vert270"/>
          <a:p>
            <a:pPr algn="ctr">
              <a:lnSpc>
                <a:spcPct val="90000"/>
              </a:lnSpc>
            </a:pPr>
            <a:r>
              <a:rPr b="1" lang="ru-RU" sz="1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Субсидирование части арендных платежей для предпринимателей производственной деятельность в области легкой промышленности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1" name="CustomShape 11"/>
          <p:cNvSpPr/>
          <p:nvPr/>
        </p:nvSpPr>
        <p:spPr>
          <a:xfrm>
            <a:off x="251640" y="5848200"/>
            <a:ext cx="8640720" cy="629280"/>
          </a:xfrm>
          <a:prstGeom prst="rect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dir="t" rig="threePt"/>
          </a:scene3d>
          <a:sp3d>
            <a:bevelT prst="relaxedInset"/>
            <a:bevelB prst="relaxedInset"/>
          </a:sp3d>
        </p:spPr>
        <p:style>
          <a:lnRef idx="0"/>
          <a:fillRef idx="0"/>
          <a:effectRef idx="0"/>
          <a:fontRef idx="minor"/>
        </p:style>
      </p:sp>
      <p:sp>
        <p:nvSpPr>
          <p:cNvPr id="182" name="CustomShape 12"/>
          <p:cNvSpPr/>
          <p:nvPr/>
        </p:nvSpPr>
        <p:spPr>
          <a:xfrm>
            <a:off x="323640" y="5866200"/>
            <a:ext cx="935640" cy="57564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53 - СМСП 101,7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млн. руб.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3" name="CustomShape 13"/>
          <p:cNvSpPr/>
          <p:nvPr/>
        </p:nvSpPr>
        <p:spPr>
          <a:xfrm>
            <a:off x="6784560" y="5866200"/>
            <a:ext cx="935640" cy="57564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21 - СМСП 5,0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млн. руб.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4" name="CustomShape 14"/>
          <p:cNvSpPr/>
          <p:nvPr/>
        </p:nvSpPr>
        <p:spPr>
          <a:xfrm>
            <a:off x="2477160" y="5866200"/>
            <a:ext cx="935640" cy="57564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5 - СМСП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2,0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млн. руб.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5" name="CustomShape 15"/>
          <p:cNvSpPr/>
          <p:nvPr/>
        </p:nvSpPr>
        <p:spPr>
          <a:xfrm>
            <a:off x="3553920" y="5866200"/>
            <a:ext cx="935640" cy="57564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14 - СМСП 8,0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млн. руб.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6" name="CustomShape 16"/>
          <p:cNvSpPr/>
          <p:nvPr/>
        </p:nvSpPr>
        <p:spPr>
          <a:xfrm>
            <a:off x="1400400" y="5866200"/>
            <a:ext cx="935640" cy="57564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52 - СМСП 33,05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млн. руб.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7" name="CustomShape 17"/>
          <p:cNvSpPr/>
          <p:nvPr/>
        </p:nvSpPr>
        <p:spPr>
          <a:xfrm>
            <a:off x="4631040" y="5866200"/>
            <a:ext cx="935640" cy="57564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19 - СМСП 2,5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млн. руб.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8" name="CustomShape 18"/>
          <p:cNvSpPr/>
          <p:nvPr/>
        </p:nvSpPr>
        <p:spPr>
          <a:xfrm>
            <a:off x="5707800" y="5866200"/>
            <a:ext cx="935640" cy="57564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11 - СМСП 2,8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млн. руб.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9" name="CustomShape 19"/>
          <p:cNvSpPr/>
          <p:nvPr/>
        </p:nvSpPr>
        <p:spPr>
          <a:xfrm>
            <a:off x="7861320" y="5866200"/>
            <a:ext cx="935640" cy="57564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28 - СМСП 9,58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млн. руб.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TextShape 1"/>
          <p:cNvSpPr txBox="1"/>
          <p:nvPr/>
        </p:nvSpPr>
        <p:spPr>
          <a:xfrm>
            <a:off x="914400" y="692640"/>
            <a:ext cx="8229240" cy="436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ru-RU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Impact"/>
              </a:rPr>
              <a:t>Специальные программы нефинансовой поддержки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191" name="Picture 3" descr=""/>
          <p:cNvPicPr/>
          <p:nvPr/>
        </p:nvPicPr>
        <p:blipFill>
          <a:blip r:embed="rId1"/>
          <a:stretch/>
        </p:blipFill>
        <p:spPr>
          <a:xfrm>
            <a:off x="467640" y="1412640"/>
            <a:ext cx="2528640" cy="1626480"/>
          </a:xfrm>
          <a:prstGeom prst="rect">
            <a:avLst/>
          </a:prstGeom>
          <a:ln>
            <a:noFill/>
          </a:ln>
        </p:spPr>
      </p:pic>
      <p:sp>
        <p:nvSpPr>
          <p:cNvPr id="192" name="CustomShape 2"/>
          <p:cNvSpPr/>
          <p:nvPr/>
        </p:nvSpPr>
        <p:spPr>
          <a:xfrm>
            <a:off x="467640" y="3213000"/>
            <a:ext cx="2592000" cy="3024000"/>
          </a:xfrm>
          <a:prstGeom prst="roundRect">
            <a:avLst>
              <a:gd name="adj" fmla="val 16667"/>
            </a:avLst>
          </a:prstGeom>
          <a:solidFill>
            <a:srgbClr val="00b0f0">
              <a:alpha val="7000"/>
            </a:srgbClr>
          </a:solidFill>
          <a:ln>
            <a:solidFill>
              <a:srgbClr val="7030a0"/>
            </a:solidFill>
            <a:round/>
          </a:ln>
          <a:effectLst>
            <a:outerShdw algn="ctr" blurRad="50800" dir="5400000" dist="50800" rotWithShape="0">
              <a:schemeClr val="bg1"/>
            </a:outerShdw>
          </a:effectLst>
          <a:scene3d>
            <a:camera prst="orthographicFront"/>
            <a:lightRig dir="t" rig="threePt"/>
          </a:scene3d>
          <a:sp3d>
            <a:bevelT prst="relaxedInset"/>
            <a:bevelB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14000"/>
              </a:lnSpc>
            </a:pPr>
            <a:r>
              <a:rPr b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Обучение и повышение квалификации </a:t>
            </a:r>
            <a:r>
              <a:rPr b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r>
              <a:rPr b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по специальности «Проектный менеджмент» в соответствии с ISO 21 500. Удостоверение о повышении квалификации государственного образца. Общее количество принявших участие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14000"/>
              </a:lnSpc>
            </a:pPr>
            <a:r>
              <a:rPr b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СМСП 60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93" name="Picture 2" descr=""/>
          <p:cNvPicPr/>
          <p:nvPr/>
        </p:nvPicPr>
        <p:blipFill>
          <a:blip r:embed="rId2"/>
          <a:stretch/>
        </p:blipFill>
        <p:spPr>
          <a:xfrm>
            <a:off x="3348000" y="1412640"/>
            <a:ext cx="2880000" cy="1907280"/>
          </a:xfrm>
          <a:prstGeom prst="rect">
            <a:avLst/>
          </a:prstGeom>
          <a:ln>
            <a:noFill/>
          </a:ln>
        </p:spPr>
      </p:pic>
      <p:pic>
        <p:nvPicPr>
          <p:cNvPr id="194" name="Picture 3" descr=""/>
          <p:cNvPicPr/>
          <p:nvPr/>
        </p:nvPicPr>
        <p:blipFill>
          <a:blip r:embed="rId3"/>
          <a:stretch/>
        </p:blipFill>
        <p:spPr>
          <a:xfrm>
            <a:off x="6372360" y="2853000"/>
            <a:ext cx="2689920" cy="1781280"/>
          </a:xfrm>
          <a:prstGeom prst="rect">
            <a:avLst/>
          </a:prstGeom>
          <a:ln>
            <a:noFill/>
          </a:ln>
        </p:spPr>
      </p:pic>
      <p:pic>
        <p:nvPicPr>
          <p:cNvPr id="195" name="Picture 4" descr=""/>
          <p:cNvPicPr/>
          <p:nvPr/>
        </p:nvPicPr>
        <p:blipFill>
          <a:blip r:embed="rId4"/>
          <a:stretch/>
        </p:blipFill>
        <p:spPr>
          <a:xfrm>
            <a:off x="3348000" y="4499280"/>
            <a:ext cx="2880000" cy="1908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Picture 2" descr=""/>
          <p:cNvPicPr/>
          <p:nvPr/>
        </p:nvPicPr>
        <p:blipFill>
          <a:blip r:embed="rId1"/>
          <a:stretch/>
        </p:blipFill>
        <p:spPr>
          <a:xfrm>
            <a:off x="467640" y="1340640"/>
            <a:ext cx="1728000" cy="1097280"/>
          </a:xfrm>
          <a:prstGeom prst="rect">
            <a:avLst/>
          </a:prstGeom>
          <a:ln>
            <a:noFill/>
          </a:ln>
        </p:spPr>
      </p:pic>
      <p:pic>
        <p:nvPicPr>
          <p:cNvPr id="197" name="Picture 4" descr=""/>
          <p:cNvPicPr/>
          <p:nvPr/>
        </p:nvPicPr>
        <p:blipFill>
          <a:blip r:embed="rId2"/>
          <a:stretch/>
        </p:blipFill>
        <p:spPr>
          <a:xfrm>
            <a:off x="6651360" y="1208880"/>
            <a:ext cx="2177640" cy="1601640"/>
          </a:xfrm>
          <a:prstGeom prst="rect">
            <a:avLst/>
          </a:prstGeom>
          <a:ln>
            <a:noFill/>
          </a:ln>
        </p:spPr>
      </p:pic>
      <p:sp>
        <p:nvSpPr>
          <p:cNvPr id="198" name="CustomShape 1"/>
          <p:cNvSpPr/>
          <p:nvPr/>
        </p:nvSpPr>
        <p:spPr>
          <a:xfrm>
            <a:off x="395640" y="2637000"/>
            <a:ext cx="1872000" cy="3632040"/>
          </a:xfrm>
          <a:prstGeom prst="roundRect">
            <a:avLst>
              <a:gd name="adj" fmla="val 16667"/>
            </a:avLst>
          </a:prstGeom>
          <a:solidFill>
            <a:srgbClr val="00b0f0">
              <a:alpha val="7000"/>
            </a:srgbClr>
          </a:solidFill>
          <a:ln>
            <a:solidFill>
              <a:srgbClr val="7030a0"/>
            </a:solidFill>
            <a:round/>
          </a:ln>
          <a:effectLst>
            <a:outerShdw algn="ctr" blurRad="50800" dir="5400000" dist="50800" rotWithShape="0">
              <a:schemeClr val="bg1"/>
            </a:outerShdw>
          </a:effectLst>
          <a:scene3d>
            <a:camera prst="orthographicFront"/>
            <a:lightRig dir="t" rig="threePt"/>
          </a:scene3d>
          <a:sp3d>
            <a:bevelT prst="relaxedInset"/>
            <a:bevelB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Образовательный курс «От идеи до бизнес проекта». Мастер-классы от успешных предпринимателей  </a:t>
            </a:r>
            <a:r>
              <a:rPr b="1" lang="ru-RU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r>
              <a:rPr b="1" lang="ru-RU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для молодых предпринимателей.  Выставка субъектов молодежного предпринимательства. Общее количество участников программы 2500 человек, из них 300 субъектов молодежного предпринимательства.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Открыто 40 новых субъектов предпринимательства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9" name="CustomShape 2"/>
          <p:cNvSpPr/>
          <p:nvPr/>
        </p:nvSpPr>
        <p:spPr>
          <a:xfrm>
            <a:off x="6732360" y="2637000"/>
            <a:ext cx="2016000" cy="3600000"/>
          </a:xfrm>
          <a:prstGeom prst="roundRect">
            <a:avLst>
              <a:gd name="adj" fmla="val 16667"/>
            </a:avLst>
          </a:prstGeom>
          <a:solidFill>
            <a:srgbClr val="00b0f0">
              <a:alpha val="7000"/>
            </a:srgbClr>
          </a:solidFill>
          <a:ln>
            <a:solidFill>
              <a:srgbClr val="7030a0"/>
            </a:solidFill>
            <a:round/>
          </a:ln>
          <a:effectLst>
            <a:outerShdw algn="ctr" blurRad="50800" dir="5400000" dist="50800" rotWithShape="0">
              <a:schemeClr val="bg1"/>
            </a:outerShdw>
          </a:effectLst>
          <a:scene3d>
            <a:camera prst="orthographicFront"/>
            <a:lightRig dir="t" rig="threePt"/>
          </a:scene3d>
          <a:sp3d>
            <a:bevelT prst="relaxedInset"/>
            <a:bevelB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12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Региональный этап всероссийского конкурса «Молодой предприниматель России 2015 – Молодой предприниматель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2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Санкт-Петербурга»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2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 победителей регионального этапа.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2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 Победитель Всероссийского конкурса «Молодой предприниматель России 2015» </a:t>
            </a:r>
            <a:r>
              <a:rPr b="1" lang="ru-RU" sz="12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r>
              <a:rPr b="1" lang="ru-RU" sz="12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 номинации Успешный старт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0" name="TextShape 3"/>
          <p:cNvSpPr txBox="1"/>
          <p:nvPr/>
        </p:nvSpPr>
        <p:spPr>
          <a:xfrm>
            <a:off x="914400" y="692640"/>
            <a:ext cx="8229240" cy="436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ru-RU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Impact"/>
              </a:rPr>
              <a:t>Специальные программы нефинансовой поддержки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201" name="Picture 2" descr=""/>
          <p:cNvPicPr/>
          <p:nvPr/>
        </p:nvPicPr>
        <p:blipFill>
          <a:blip r:embed="rId3"/>
          <a:stretch/>
        </p:blipFill>
        <p:spPr>
          <a:xfrm>
            <a:off x="2627640" y="1700640"/>
            <a:ext cx="1728360" cy="1151640"/>
          </a:xfrm>
          <a:prstGeom prst="rect">
            <a:avLst/>
          </a:prstGeom>
          <a:ln>
            <a:noFill/>
          </a:ln>
        </p:spPr>
      </p:pic>
      <p:pic>
        <p:nvPicPr>
          <p:cNvPr id="202" name="Picture 4" descr=""/>
          <p:cNvPicPr/>
          <p:nvPr/>
        </p:nvPicPr>
        <p:blipFill>
          <a:blip r:embed="rId4"/>
          <a:stretch/>
        </p:blipFill>
        <p:spPr>
          <a:xfrm>
            <a:off x="2627640" y="3187800"/>
            <a:ext cx="1728360" cy="1157040"/>
          </a:xfrm>
          <a:prstGeom prst="rect">
            <a:avLst/>
          </a:prstGeom>
          <a:ln>
            <a:noFill/>
          </a:ln>
        </p:spPr>
      </p:pic>
      <p:pic>
        <p:nvPicPr>
          <p:cNvPr id="203" name="Picture 5" descr=""/>
          <p:cNvPicPr/>
          <p:nvPr/>
        </p:nvPicPr>
        <p:blipFill>
          <a:blip r:embed="rId5"/>
          <a:stretch/>
        </p:blipFill>
        <p:spPr>
          <a:xfrm>
            <a:off x="4644000" y="1700640"/>
            <a:ext cx="1722240" cy="1151640"/>
          </a:xfrm>
          <a:prstGeom prst="rect">
            <a:avLst/>
          </a:prstGeom>
          <a:ln>
            <a:noFill/>
          </a:ln>
        </p:spPr>
      </p:pic>
      <p:pic>
        <p:nvPicPr>
          <p:cNvPr id="204" name="Picture 6" descr=""/>
          <p:cNvPicPr/>
          <p:nvPr/>
        </p:nvPicPr>
        <p:blipFill>
          <a:blip r:embed="rId6"/>
          <a:stretch/>
        </p:blipFill>
        <p:spPr>
          <a:xfrm>
            <a:off x="4646520" y="3187800"/>
            <a:ext cx="1736280" cy="1157040"/>
          </a:xfrm>
          <a:prstGeom prst="rect">
            <a:avLst/>
          </a:prstGeom>
          <a:ln>
            <a:noFill/>
          </a:ln>
        </p:spPr>
      </p:pic>
      <p:pic>
        <p:nvPicPr>
          <p:cNvPr id="205" name="Picture 7" descr=""/>
          <p:cNvPicPr/>
          <p:nvPr/>
        </p:nvPicPr>
        <p:blipFill>
          <a:blip r:embed="rId7"/>
          <a:stretch/>
        </p:blipFill>
        <p:spPr>
          <a:xfrm>
            <a:off x="2627640" y="4680000"/>
            <a:ext cx="1728360" cy="1157040"/>
          </a:xfrm>
          <a:prstGeom prst="rect">
            <a:avLst/>
          </a:prstGeom>
          <a:ln>
            <a:noFill/>
          </a:ln>
        </p:spPr>
      </p:pic>
      <p:pic>
        <p:nvPicPr>
          <p:cNvPr id="206" name="Picture 8" descr=""/>
          <p:cNvPicPr/>
          <p:nvPr/>
        </p:nvPicPr>
        <p:blipFill>
          <a:blip r:embed="rId8"/>
          <a:stretch/>
        </p:blipFill>
        <p:spPr>
          <a:xfrm>
            <a:off x="4654440" y="4680000"/>
            <a:ext cx="1728360" cy="11570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Picture 2" descr=""/>
          <p:cNvPicPr/>
          <p:nvPr/>
        </p:nvPicPr>
        <p:blipFill>
          <a:blip r:embed="rId1"/>
          <a:stretch/>
        </p:blipFill>
        <p:spPr>
          <a:xfrm>
            <a:off x="0" y="1113480"/>
            <a:ext cx="9143640" cy="5843520"/>
          </a:xfrm>
          <a:prstGeom prst="rect">
            <a:avLst/>
          </a:prstGeom>
          <a:ln>
            <a:noFill/>
          </a:ln>
        </p:spPr>
      </p:pic>
      <p:sp>
        <p:nvSpPr>
          <p:cNvPr id="208" name="TextShape 1"/>
          <p:cNvSpPr txBox="1"/>
          <p:nvPr/>
        </p:nvSpPr>
        <p:spPr>
          <a:xfrm>
            <a:off x="734760" y="548640"/>
            <a:ext cx="8229240" cy="575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ru-RU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Impact"/>
              </a:rPr>
              <a:t>Налогообложение малого и среднего предпринимательства </a:t>
            </a:r>
            <a:r>
              <a:rPr b="0" lang="ru-RU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Impact"/>
              </a:rPr>
              <a:t>
</a:t>
            </a:r>
            <a:r>
              <a:rPr b="0" lang="ru-RU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Impact"/>
              </a:rPr>
              <a:t>в Санкт-Петербурге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09" name="TextShape 2"/>
          <p:cNvSpPr txBox="1"/>
          <p:nvPr/>
        </p:nvSpPr>
        <p:spPr>
          <a:xfrm>
            <a:off x="251640" y="1340640"/>
            <a:ext cx="4255920" cy="79164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algn="ctr">
              <a:lnSpc>
                <a:spcPct val="100000"/>
              </a:lnSpc>
            </a:pPr>
            <a:r>
              <a:rPr b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Поступления в доходы консолидированного бюджета Санкт-Петербурга по специальным налоговым режимам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algn="r">
              <a:lnSpc>
                <a:spcPct val="100000"/>
              </a:lnSpc>
            </a:pPr>
            <a:r>
              <a:rPr b="1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МЛН.РУБ.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10" name="TextShape 3"/>
          <p:cNvSpPr txBox="1"/>
          <p:nvPr/>
        </p:nvSpPr>
        <p:spPr>
          <a:xfrm>
            <a:off x="4788000" y="2205000"/>
            <a:ext cx="4248000" cy="420624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00b05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ПАТЕНТНАЯ СИСТЕМА НАЛОГООБЛОЖЕНИЯ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algn="ctr"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Принят Закон Санкт-Петербурга от 25.11.2015 № 764-137, предусматривающий: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algn="ctr"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- расширение перечня видов деятельности с 50 до 65;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algn="ctr">
              <a:lnSpc>
                <a:spcPct val="100000"/>
              </a:lnSpc>
              <a:buClr>
                <a:srgbClr val="000000"/>
              </a:buClr>
              <a:buFont typeface="Arial"/>
              <a:buChar char="-"/>
            </a:pPr>
            <a:r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2-х летние налоговые каникулы для впервые зарегистрированных индивидуальных предпринимателей 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algn="ctr"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и осуществляющих деятельность в производственной, социальной, научной и бытовой сферах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algn="ctr">
              <a:lnSpc>
                <a:spcPct val="100000"/>
              </a:lnSpc>
            </a:pP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УПРОЩЕННАЯ СИСТЕМА НАЛОГООБЛОЖЕНИЯ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algn="ctr"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Принят Закон Санкт-Петербурга от 03.06.2015 № 329-62, предусматривающий 2-х летние налоговые каникулы 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algn="ctr"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для впервые зарегистрированных индивидуальных предпринимателей с численностью работников до 15 человек, 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algn="ctr"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и осуществляющих деятельность в производственной, социальной, научной и бытовой сферах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algn="ctr">
              <a:lnSpc>
                <a:spcPct val="100000"/>
              </a:lnSpc>
            </a:pP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e46c0a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ТОРГОВЫЙ СБОР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algn="ctr"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По результатам мониторинга финансово-хозяйственной деятельности 7 категорий организаций торговли различными видами товаров народного потребления, проведенного КРППР, Губернатором Санкт-Петербурга продлен мораторий 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algn="ctr"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на введение на территории Санкт-Петербурга торгового сбора 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algn="ctr"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в 2016 году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algn="ctr">
              <a:lnSpc>
                <a:spcPct val="100000"/>
              </a:lnSpc>
            </a:pP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algn="ctr">
              <a:lnSpc>
                <a:spcPct val="100000"/>
              </a:lnSpc>
            </a:pP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algn="ctr">
              <a:lnSpc>
                <a:spcPct val="100000"/>
              </a:lnSpc>
            </a:pP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11" name="TextShape 4"/>
          <p:cNvSpPr txBox="1"/>
          <p:nvPr/>
        </p:nvSpPr>
        <p:spPr>
          <a:xfrm>
            <a:off x="4645080" y="1340640"/>
            <a:ext cx="4319280" cy="71964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algn="ctr">
              <a:lnSpc>
                <a:spcPct val="100000"/>
              </a:lnSpc>
            </a:pPr>
            <a:r>
              <a:rPr b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Новое в налоговом законодательстве 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algn="ctr">
              <a:lnSpc>
                <a:spcPct val="100000"/>
              </a:lnSpc>
            </a:pPr>
            <a:r>
              <a:rPr b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Санкт-Петербурга в 2016 году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algn="ctr">
              <a:lnSpc>
                <a:spcPct val="100000"/>
              </a:lnSpc>
            </a:pPr>
            <a:r>
              <a:rPr b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(изменения подготовленные КРППР)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graphicFrame>
        <p:nvGraphicFramePr>
          <p:cNvPr id="212" name="Объект 10"/>
          <p:cNvGraphicFramePr/>
          <p:nvPr/>
        </p:nvGraphicFramePr>
        <p:xfrm>
          <a:off x="107640" y="2133000"/>
          <a:ext cx="4608000" cy="435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TextShape 1"/>
          <p:cNvSpPr txBox="1"/>
          <p:nvPr/>
        </p:nvSpPr>
        <p:spPr>
          <a:xfrm>
            <a:off x="457200" y="332640"/>
            <a:ext cx="8229240" cy="8067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r>
              <a:rPr b="0" lang="ru-RU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Impact"/>
              </a:rPr>
              <a:t>Основные задачи Корпорации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14" name="CustomShape 2"/>
          <p:cNvSpPr/>
          <p:nvPr/>
        </p:nvSpPr>
        <p:spPr>
          <a:xfrm>
            <a:off x="1979640" y="376560"/>
            <a:ext cx="1449000" cy="6645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АО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«КОРПОРАЦИЯ «МСП»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15" name="Рисунок 7" descr=""/>
          <p:cNvPicPr/>
          <p:nvPr/>
        </p:nvPicPr>
        <p:blipFill>
          <a:blip r:embed="rId1"/>
          <a:stretch/>
        </p:blipFill>
        <p:spPr>
          <a:xfrm>
            <a:off x="20880" y="1772640"/>
            <a:ext cx="9143640" cy="4824000"/>
          </a:xfrm>
          <a:prstGeom prst="rect">
            <a:avLst/>
          </a:prstGeom>
          <a:ln>
            <a:noFill/>
          </a:ln>
        </p:spPr>
      </p:pic>
      <p:sp>
        <p:nvSpPr>
          <p:cNvPr id="216" name="CustomShape 3"/>
          <p:cNvSpPr/>
          <p:nvPr/>
        </p:nvSpPr>
        <p:spPr>
          <a:xfrm rot="10800000">
            <a:off x="4606920" y="3834360"/>
            <a:ext cx="2614680" cy="619920"/>
          </a:xfrm>
          <a:prstGeom prst="homePlate">
            <a:avLst>
              <a:gd name="adj" fmla="val 50000"/>
            </a:avLst>
          </a:prstGeom>
          <a:noFill/>
          <a:ln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/>
          <a:fillRef idx="0"/>
          <a:effectRef idx="0"/>
          <a:fontRef idx="minor"/>
        </p:style>
        <p:txBody>
          <a:bodyPr lIns="71280" rIns="273600" tIns="38160" bIns="38160" anchor="ctr"/>
          <a:p>
            <a:pPr algn="ctr">
              <a:lnSpc>
                <a:spcPct val="90000"/>
              </a:lnSpc>
            </a:pPr>
            <a:r>
              <a:rPr b="1" lang="ru-RU" sz="1000" spc="-1" strike="noStrike">
                <a:solidFill>
                  <a:srgbClr val="10243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Финансирование</a:t>
            </a:r>
            <a:r>
              <a:rPr b="0" lang="ru-RU" sz="1000" spc="-1" strike="noStrike">
                <a:solidFill>
                  <a:srgbClr val="10243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0" lang="ru-RU" sz="1000" spc="-1" strike="noStrike">
                <a:solidFill>
                  <a:srgbClr val="10243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b="0" lang="ru-RU" sz="1000" spc="-1" strike="noStrike">
                <a:solidFill>
                  <a:srgbClr val="10243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привлечение денежных средств российских, иностранных и международных организаций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7" name="CustomShape 4"/>
          <p:cNvSpPr/>
          <p:nvPr/>
        </p:nvSpPr>
        <p:spPr>
          <a:xfrm>
            <a:off x="1902240" y="3214080"/>
            <a:ext cx="619920" cy="619920"/>
          </a:xfrm>
          <a:prstGeom prst="ellipse">
            <a:avLst/>
          </a:prstGeom>
          <a:blipFill>
            <a:blip r:embed="rId2"/>
            <a:stretch>
              <a:fillRect l="-26967" t="0" r="-26967" b="0"/>
            </a:stretch>
          </a:blipFill>
          <a:ln w="9360">
            <a:solidFill>
              <a:schemeClr val="tx2">
                <a:lumMod val="50000"/>
              </a:schemeClr>
            </a:solidFill>
            <a:round/>
          </a:ln>
        </p:spPr>
        <p:style>
          <a:lnRef idx="2"/>
          <a:fillRef idx="0"/>
          <a:effectRef idx="0"/>
          <a:fontRef idx="minor"/>
        </p:style>
      </p:sp>
      <p:sp>
        <p:nvSpPr>
          <p:cNvPr id="218" name="CustomShape 5"/>
          <p:cNvSpPr/>
          <p:nvPr/>
        </p:nvSpPr>
        <p:spPr>
          <a:xfrm rot="10800000">
            <a:off x="4577400" y="4640040"/>
            <a:ext cx="2495880" cy="619920"/>
          </a:xfrm>
          <a:prstGeom prst="homePlate">
            <a:avLst>
              <a:gd name="adj" fmla="val 50000"/>
            </a:avLst>
          </a:prstGeom>
          <a:noFill/>
          <a:ln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/>
          <a:fillRef idx="0"/>
          <a:effectRef idx="0"/>
          <a:fontRef idx="minor"/>
        </p:style>
        <p:txBody>
          <a:bodyPr lIns="71280" rIns="273600" tIns="38160" bIns="38160" anchor="ctr"/>
          <a:p>
            <a:pPr algn="ctr">
              <a:lnSpc>
                <a:spcPct val="90000"/>
              </a:lnSpc>
            </a:pPr>
            <a:r>
              <a:rPr b="1" lang="ru-RU" sz="1000" spc="-1" strike="noStrike">
                <a:solidFill>
                  <a:srgbClr val="10243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Гарантийная поддержка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9" name="CustomShape 6"/>
          <p:cNvSpPr/>
          <p:nvPr/>
        </p:nvSpPr>
        <p:spPr>
          <a:xfrm>
            <a:off x="1931760" y="4019760"/>
            <a:ext cx="619920" cy="619920"/>
          </a:xfrm>
          <a:prstGeom prst="ellipse">
            <a:avLst/>
          </a:prstGeom>
          <a:blipFill>
            <a:blip r:embed="rId3"/>
            <a:stretch>
              <a:fillRect l="0" t="-968" r="0" b="-968"/>
            </a:stretch>
          </a:blipFill>
          <a:ln w="6480">
            <a:solidFill>
              <a:schemeClr val="tx2">
                <a:lumMod val="50000"/>
              </a:schemeClr>
            </a:solidFill>
            <a:round/>
          </a:ln>
        </p:spPr>
        <p:style>
          <a:lnRef idx="2"/>
          <a:fillRef idx="0"/>
          <a:effectRef idx="0"/>
          <a:fontRef idx="minor"/>
        </p:style>
      </p:sp>
      <p:sp>
        <p:nvSpPr>
          <p:cNvPr id="220" name="CustomShape 7"/>
          <p:cNvSpPr/>
          <p:nvPr/>
        </p:nvSpPr>
        <p:spPr>
          <a:xfrm rot="10800000">
            <a:off x="4577400" y="5445720"/>
            <a:ext cx="2495880" cy="619920"/>
          </a:xfrm>
          <a:prstGeom prst="homePlate">
            <a:avLst>
              <a:gd name="adj" fmla="val 50000"/>
            </a:avLst>
          </a:prstGeom>
          <a:noFill/>
          <a:ln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/>
          <a:fillRef idx="0"/>
          <a:effectRef idx="0"/>
          <a:fontRef idx="minor"/>
        </p:style>
        <p:txBody>
          <a:bodyPr lIns="71280" rIns="273600" tIns="38160" bIns="38160" anchor="ctr"/>
          <a:p>
            <a:pPr algn="ctr">
              <a:lnSpc>
                <a:spcPct val="90000"/>
              </a:lnSpc>
            </a:pPr>
            <a:r>
              <a:rPr b="1" lang="ru-RU" sz="1000" spc="-1" strike="noStrike">
                <a:solidFill>
                  <a:srgbClr val="10243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Сопровождение инвестиционных проектов МСП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1" name="CustomShape 8"/>
          <p:cNvSpPr/>
          <p:nvPr/>
        </p:nvSpPr>
        <p:spPr>
          <a:xfrm>
            <a:off x="1931760" y="4825440"/>
            <a:ext cx="619920" cy="619920"/>
          </a:xfrm>
          <a:prstGeom prst="ellipse">
            <a:avLst/>
          </a:prstGeom>
          <a:blipFill>
            <a:blip r:embed="rId4"/>
            <a:stretch>
              <a:fillRect l="-28964" t="0" r="-28964" b="0"/>
            </a:stretch>
          </a:blipFill>
          <a:ln w="6480">
            <a:solidFill>
              <a:schemeClr val="tx2">
                <a:lumMod val="50000"/>
              </a:schemeClr>
            </a:solidFill>
            <a:round/>
          </a:ln>
        </p:spPr>
        <p:style>
          <a:lnRef idx="2"/>
          <a:fillRef idx="0"/>
          <a:effectRef idx="0"/>
          <a:fontRef idx="minor"/>
        </p:style>
      </p:sp>
      <p:sp>
        <p:nvSpPr>
          <p:cNvPr id="222" name="CustomShape 9"/>
          <p:cNvSpPr/>
          <p:nvPr/>
        </p:nvSpPr>
        <p:spPr>
          <a:xfrm rot="10800000">
            <a:off x="7343280" y="3834360"/>
            <a:ext cx="2614680" cy="619920"/>
          </a:xfrm>
          <a:prstGeom prst="homePlate">
            <a:avLst>
              <a:gd name="adj" fmla="val 50000"/>
            </a:avLst>
          </a:prstGeom>
          <a:noFill/>
          <a:ln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/>
          <a:fillRef idx="0"/>
          <a:effectRef idx="0"/>
          <a:fontRef idx="minor"/>
        </p:style>
        <p:txBody>
          <a:bodyPr lIns="71280" rIns="273600" tIns="38160" bIns="38160" anchor="ctr"/>
          <a:p>
            <a:pPr algn="ctr">
              <a:lnSpc>
                <a:spcPct val="90000"/>
              </a:lnSpc>
            </a:pPr>
            <a:r>
              <a:rPr b="1" lang="ru-RU" sz="1000" spc="-1" strike="noStrike">
                <a:solidFill>
                  <a:srgbClr val="10243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Расширение доступа </a:t>
            </a:r>
            <a:r>
              <a:rPr b="1" lang="ru-RU" sz="1000" spc="-1" strike="noStrike">
                <a:solidFill>
                  <a:srgbClr val="10243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
</a:t>
            </a:r>
            <a:r>
              <a:rPr b="1" lang="ru-RU" sz="1000" spc="-1" strike="noStrike">
                <a:solidFill>
                  <a:srgbClr val="10243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к государственным закупкам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3" name="CustomShape 10"/>
          <p:cNvSpPr/>
          <p:nvPr/>
        </p:nvSpPr>
        <p:spPr>
          <a:xfrm>
            <a:off x="4638240" y="3214080"/>
            <a:ext cx="619920" cy="619920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 w="6480">
            <a:solidFill>
              <a:schemeClr val="tx2">
                <a:lumMod val="50000"/>
              </a:schemeClr>
            </a:solidFill>
            <a:round/>
          </a:ln>
        </p:spPr>
        <p:style>
          <a:lnRef idx="2"/>
          <a:fillRef idx="0"/>
          <a:effectRef idx="0"/>
          <a:fontRef idx="minor"/>
        </p:style>
      </p:sp>
      <p:sp>
        <p:nvSpPr>
          <p:cNvPr id="224" name="CustomShape 11"/>
          <p:cNvSpPr/>
          <p:nvPr/>
        </p:nvSpPr>
        <p:spPr>
          <a:xfrm rot="10800000">
            <a:off x="7313760" y="4640040"/>
            <a:ext cx="2495880" cy="619920"/>
          </a:xfrm>
          <a:prstGeom prst="homePlate">
            <a:avLst>
              <a:gd name="adj" fmla="val 50000"/>
            </a:avLst>
          </a:prstGeom>
          <a:noFill/>
          <a:ln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/>
          <a:fillRef idx="0"/>
          <a:effectRef idx="0"/>
          <a:fontRef idx="minor"/>
        </p:style>
        <p:txBody>
          <a:bodyPr lIns="71280" rIns="273600" tIns="38160" bIns="38160" anchor="ctr"/>
          <a:p>
            <a:pPr algn="ctr">
              <a:lnSpc>
                <a:spcPct val="90000"/>
              </a:lnSpc>
            </a:pPr>
            <a:r>
              <a:rPr b="1" lang="ru-RU" sz="1000" spc="-1" strike="noStrike">
                <a:solidFill>
                  <a:srgbClr val="10243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Помощь во взаимодействии </a:t>
            </a:r>
            <a:r>
              <a:rPr b="1" lang="ru-RU" sz="1000" spc="-1" strike="noStrike">
                <a:solidFill>
                  <a:srgbClr val="10243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
</a:t>
            </a:r>
            <a:r>
              <a:rPr b="1" lang="ru-RU" sz="1000" spc="-1" strike="noStrike">
                <a:solidFill>
                  <a:srgbClr val="10243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 органами власти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5" name="CustomShape 12"/>
          <p:cNvSpPr/>
          <p:nvPr/>
        </p:nvSpPr>
        <p:spPr>
          <a:xfrm>
            <a:off x="4668120" y="4019760"/>
            <a:ext cx="619920" cy="619920"/>
          </a:xfrm>
          <a:prstGeom prst="ellipse">
            <a:avLst/>
          </a:prstGeom>
          <a:blipFill>
            <a:blip r:embed="rId6"/>
            <a:stretch>
              <a:fillRect l="-24980" t="0" r="-24980" b="0"/>
            </a:stretch>
          </a:blipFill>
          <a:ln w="6480">
            <a:solidFill>
              <a:schemeClr val="tx2">
                <a:lumMod val="50000"/>
              </a:schemeClr>
            </a:solidFill>
            <a:round/>
          </a:ln>
        </p:spPr>
        <p:style>
          <a:lnRef idx="2"/>
          <a:fillRef idx="0"/>
          <a:effectRef idx="0"/>
          <a:fontRef idx="minor"/>
        </p:style>
      </p:sp>
      <p:sp>
        <p:nvSpPr>
          <p:cNvPr id="226" name="CustomShape 13"/>
          <p:cNvSpPr/>
          <p:nvPr/>
        </p:nvSpPr>
        <p:spPr>
          <a:xfrm rot="10800000">
            <a:off x="7313760" y="5445720"/>
            <a:ext cx="2495880" cy="619920"/>
          </a:xfrm>
          <a:prstGeom prst="homePlate">
            <a:avLst>
              <a:gd name="adj" fmla="val 50000"/>
            </a:avLst>
          </a:prstGeom>
          <a:noFill/>
          <a:ln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/>
          <a:fillRef idx="0"/>
          <a:effectRef idx="0"/>
          <a:fontRef idx="minor"/>
        </p:style>
        <p:txBody>
          <a:bodyPr lIns="71280" rIns="273600" tIns="38160" bIns="38160" anchor="ctr"/>
          <a:p>
            <a:pPr algn="ctr">
              <a:lnSpc>
                <a:spcPct val="90000"/>
              </a:lnSpc>
            </a:pPr>
            <a:r>
              <a:rPr b="1" lang="ru-RU" sz="1000" spc="-1" strike="noStrike">
                <a:solidFill>
                  <a:srgbClr val="10243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Развитие законодательства </a:t>
            </a:r>
            <a:r>
              <a:rPr b="1" lang="ru-RU" sz="1000" spc="-1" strike="noStrike">
                <a:solidFill>
                  <a:srgbClr val="10243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
</a:t>
            </a:r>
            <a:r>
              <a:rPr b="1" lang="ru-RU" sz="1000" spc="-1" strike="noStrike">
                <a:solidFill>
                  <a:srgbClr val="10243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 сфере МСП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7" name="CustomShape 14"/>
          <p:cNvSpPr/>
          <p:nvPr/>
        </p:nvSpPr>
        <p:spPr>
          <a:xfrm>
            <a:off x="4668120" y="4825440"/>
            <a:ext cx="619920" cy="619920"/>
          </a:xfrm>
          <a:prstGeom prst="ellipse">
            <a:avLst/>
          </a:prstGeom>
          <a:blipFill>
            <a:blip r:embed="rId7"/>
            <a:stretch>
              <a:fillRect l="-15963" t="0" r="-15963" b="0"/>
            </a:stretch>
          </a:blipFill>
          <a:ln w="6480">
            <a:solidFill>
              <a:schemeClr val="tx2">
                <a:lumMod val="50000"/>
              </a:schemeClr>
            </a:solidFill>
            <a:round/>
          </a:ln>
        </p:spPr>
        <p:style>
          <a:lnRef idx="2"/>
          <a:fillRef idx="0"/>
          <a:effectRef idx="0"/>
          <a:fontRef idx="minor"/>
        </p:style>
      </p:sp>
      <p:sp>
        <p:nvSpPr>
          <p:cNvPr id="228" name="TextShape 15"/>
          <p:cNvSpPr txBox="1"/>
          <p:nvPr/>
        </p:nvSpPr>
        <p:spPr>
          <a:xfrm>
            <a:off x="465120" y="1274760"/>
            <a:ext cx="8686440" cy="453600"/>
          </a:xfrm>
          <a:prstGeom prst="rect">
            <a:avLst/>
          </a:prstGeom>
          <a:solidFill>
            <a:srgbClr val="dce6f2"/>
          </a:solidFill>
          <a:ln w="25560"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ru-RU" sz="1400" spc="-1" strike="noStrike">
                <a:solidFill>
                  <a:srgbClr val="10243e"/>
                </a:solidFill>
                <a:uFill>
                  <a:solidFill>
                    <a:srgbClr val="ffffff"/>
                  </a:solidFill>
                </a:uFill>
                <a:latin typeface="Arial Narrow"/>
              </a:rPr>
              <a:t>«Единое окно» по оказанию поддержки субъектам МСП и организациям инфраструктуры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timing>
    <p:tnLst>
      <p:par>
        <p:cTn id="17" dur="indefinite" restart="never" nodeType="tmRoot">
          <p:childTnLst>
            <p:seq>
              <p:cTn id="1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Picture 3" descr=""/>
          <p:cNvPicPr/>
          <p:nvPr/>
        </p:nvPicPr>
        <p:blipFill>
          <a:blip r:embed="rId1"/>
          <a:stretch/>
        </p:blipFill>
        <p:spPr>
          <a:xfrm>
            <a:off x="13320" y="1196640"/>
            <a:ext cx="9166680" cy="2232000"/>
          </a:xfrm>
          <a:prstGeom prst="rect">
            <a:avLst/>
          </a:prstGeom>
          <a:ln>
            <a:noFill/>
          </a:ln>
        </p:spPr>
      </p:pic>
      <p:pic>
        <p:nvPicPr>
          <p:cNvPr id="230" name="Picture 2" descr=""/>
          <p:cNvPicPr/>
          <p:nvPr/>
        </p:nvPicPr>
        <p:blipFill>
          <a:blip r:embed="rId2"/>
          <a:stretch/>
        </p:blipFill>
        <p:spPr>
          <a:xfrm rot="11227200">
            <a:off x="248400" y="4398840"/>
            <a:ext cx="2972520" cy="1717920"/>
          </a:xfrm>
          <a:prstGeom prst="rect">
            <a:avLst/>
          </a:prstGeom>
          <a:ln>
            <a:noFill/>
          </a:ln>
        </p:spPr>
      </p:pic>
      <p:sp>
        <p:nvSpPr>
          <p:cNvPr id="231" name="TextShape 1"/>
          <p:cNvSpPr txBox="1"/>
          <p:nvPr/>
        </p:nvSpPr>
        <p:spPr>
          <a:xfrm>
            <a:off x="457200" y="620640"/>
            <a:ext cx="8686440" cy="508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ru-RU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Impact"/>
              </a:rPr>
              <a:t>Снижение административных барьеров</a:t>
            </a:r>
            <a:r>
              <a:rPr b="0" lang="ru-RU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Impact"/>
              </a:rPr>
              <a:t>
</a:t>
            </a:r>
            <a:r>
              <a:rPr b="0" lang="ru-RU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Impact"/>
              </a:rPr>
              <a:t>и развитие конкуренции. Создан Штаб (в составе трех групп)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32" name="CustomShape 2"/>
          <p:cNvSpPr/>
          <p:nvPr/>
        </p:nvSpPr>
        <p:spPr>
          <a:xfrm>
            <a:off x="193680" y="2719440"/>
            <a:ext cx="2654280" cy="740160"/>
          </a:xfrm>
          <a:prstGeom prst="rect">
            <a:avLst/>
          </a:prstGeom>
          <a:solidFill>
            <a:schemeClr val="accent2">
              <a:hueOff val="0"/>
              <a:satOff val="0"/>
              <a:lumOff val="0"/>
              <a:alphaOff val="0"/>
            </a:schemeClr>
          </a:solidFill>
          <a:ln>
            <a:solidFill>
              <a:schemeClr val="accent2">
                <a:hueOff val="0"/>
                <a:satOff val="0"/>
                <a:lumOff val="0"/>
                <a:alphaOff val="0"/>
              </a:schemeClr>
            </a:solidFill>
            <a:round/>
          </a:ln>
          <a:scene3d>
            <a:camera prst="orthographicFront"/>
            <a:lightRig dir="t" rig="chilly"/>
          </a:scene3d>
          <a:sp3d prstMaterial="translucentPowder">
            <a:bevelT prst="softRound" w="127000" h="25400"/>
          </a:sp3d>
        </p:spPr>
        <p:style>
          <a:lnRef idx="1"/>
          <a:fillRef idx="0"/>
          <a:effectRef idx="0"/>
          <a:fontRef idx="minor"/>
        </p:style>
        <p:txBody>
          <a:bodyPr lIns="85320" rIns="85320" tIns="48600" bIns="48600" anchor="ctr"/>
          <a:p>
            <a:pPr algn="ctr">
              <a:lnSpc>
                <a:spcPct val="90000"/>
              </a:lnSpc>
            </a:pPr>
            <a:r>
              <a:rPr b="1" lang="ru-RU" sz="1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Улучшение предпринимательского климата в сфере строительства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3" name="CustomShape 3"/>
          <p:cNvSpPr/>
          <p:nvPr/>
        </p:nvSpPr>
        <p:spPr>
          <a:xfrm>
            <a:off x="193680" y="3460320"/>
            <a:ext cx="2654280" cy="965880"/>
          </a:xfrm>
          <a:prstGeom prst="rect">
            <a:avLst/>
          </a:prstGeom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ln>
            <a:solidFill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solidFill>
            <a:round/>
          </a:ln>
          <a:scene3d>
            <a:camera prst="orthographicFront"/>
            <a:lightRig dir="t" rig="chilly"/>
          </a:scene3d>
          <a:sp3d extrusionH="1700" prstMaterial="dkEdge">
            <a:bevelT prst="softRound" w="25400" h="6350"/>
            <a:bevelB prst="convex" w="0" h="0"/>
          </a:sp3d>
        </p:spPr>
        <p:style>
          <a:lnRef idx="1"/>
          <a:fillRef idx="0"/>
          <a:effectRef idx="0"/>
          <a:fontRef idx="minor"/>
        </p:style>
        <p:txBody>
          <a:bodyPr lIns="64080" rIns="85320" tIns="64080" bIns="96120"/>
          <a:p>
            <a:pPr lvl="1" marL="114480" indent="-114120">
              <a:lnSpc>
                <a:spcPct val="90000"/>
              </a:lnSpc>
              <a:buClr>
                <a:srgbClr val="000000"/>
              </a:buClr>
              <a:buFont typeface="Symbol" charset="2"/>
              <a:buChar char=""/>
            </a:pPr>
            <a:r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Руководитель - Председатель Комитета по строительству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9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9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4" name="CustomShape 4"/>
          <p:cNvSpPr/>
          <p:nvPr/>
        </p:nvSpPr>
        <p:spPr>
          <a:xfrm>
            <a:off x="3220200" y="2719440"/>
            <a:ext cx="2654280" cy="740160"/>
          </a:xfrm>
          <a:prstGeom prst="rect">
            <a:avLst/>
          </a:prstGeom>
          <a:solidFill>
            <a:schemeClr val="accent2">
              <a:hueOff val="0"/>
              <a:satOff val="0"/>
              <a:lumOff val="0"/>
              <a:alphaOff val="0"/>
            </a:schemeClr>
          </a:solidFill>
          <a:ln>
            <a:solidFill>
              <a:schemeClr val="accent2">
                <a:hueOff val="0"/>
                <a:satOff val="0"/>
                <a:lumOff val="0"/>
                <a:alphaOff val="0"/>
              </a:schemeClr>
            </a:solidFill>
            <a:round/>
          </a:ln>
          <a:scene3d>
            <a:camera prst="orthographicFront"/>
            <a:lightRig dir="t" rig="chilly"/>
          </a:scene3d>
          <a:sp3d prstMaterial="translucentPowder">
            <a:bevelT prst="softRound" w="127000" h="25400"/>
          </a:sp3d>
        </p:spPr>
        <p:style>
          <a:lnRef idx="1"/>
          <a:fillRef idx="0"/>
          <a:effectRef idx="0"/>
          <a:fontRef idx="minor"/>
        </p:style>
        <p:txBody>
          <a:bodyPr lIns="85320" rIns="85320" tIns="48600" bIns="48600" anchor="ctr"/>
          <a:p>
            <a:pPr algn="ctr">
              <a:lnSpc>
                <a:spcPct val="90000"/>
              </a:lnSpc>
            </a:pPr>
            <a:r>
              <a:rPr b="1" lang="ru-RU" sz="1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Повышение доступности энергетической инфраструктуры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5" name="CustomShape 5"/>
          <p:cNvSpPr/>
          <p:nvPr/>
        </p:nvSpPr>
        <p:spPr>
          <a:xfrm>
            <a:off x="3220200" y="3460320"/>
            <a:ext cx="2654280" cy="965880"/>
          </a:xfrm>
          <a:prstGeom prst="rect">
            <a:avLst/>
          </a:prstGeom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ln>
            <a:solidFill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solidFill>
            <a:round/>
          </a:ln>
          <a:scene3d>
            <a:camera prst="orthographicFront"/>
            <a:lightRig dir="t" rig="chilly"/>
          </a:scene3d>
          <a:sp3d extrusionH="1700" prstMaterial="dkEdge">
            <a:bevelT prst="softRound" w="25400" h="6350"/>
            <a:bevelB prst="convex" w="0" h="0"/>
          </a:sp3d>
        </p:spPr>
        <p:style>
          <a:lnRef idx="1"/>
          <a:fillRef idx="0"/>
          <a:effectRef idx="0"/>
          <a:fontRef idx="minor"/>
        </p:style>
        <p:txBody>
          <a:bodyPr lIns="64080" rIns="85320" tIns="64080" bIns="96120"/>
          <a:p>
            <a:pPr lvl="1" marL="114480" indent="-114120">
              <a:lnSpc>
                <a:spcPct val="90000"/>
              </a:lnSpc>
              <a:buClr>
                <a:srgbClr val="000000"/>
              </a:buClr>
              <a:buFont typeface="Symbol" charset="2"/>
              <a:buChar char=""/>
            </a:pPr>
            <a:r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Руководитель – Председатель Комитета по энергетике </a:t>
            </a:r>
            <a:r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
</a:t>
            </a:r>
            <a:r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и инженерному обеспечению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6" name="CustomShape 6"/>
          <p:cNvSpPr/>
          <p:nvPr/>
        </p:nvSpPr>
        <p:spPr>
          <a:xfrm>
            <a:off x="6246720" y="2719440"/>
            <a:ext cx="2654280" cy="740160"/>
          </a:xfrm>
          <a:prstGeom prst="rect">
            <a:avLst/>
          </a:prstGeom>
          <a:solidFill>
            <a:schemeClr val="accent2">
              <a:hueOff val="0"/>
              <a:satOff val="0"/>
              <a:lumOff val="0"/>
              <a:alphaOff val="0"/>
            </a:schemeClr>
          </a:solidFill>
          <a:ln>
            <a:solidFill>
              <a:schemeClr val="accent2">
                <a:hueOff val="0"/>
                <a:satOff val="0"/>
                <a:lumOff val="0"/>
                <a:alphaOff val="0"/>
              </a:schemeClr>
            </a:solidFill>
            <a:round/>
          </a:ln>
          <a:scene3d>
            <a:camera prst="orthographicFront"/>
            <a:lightRig dir="t" rig="chilly"/>
          </a:scene3d>
          <a:sp3d prstMaterial="translucentPowder">
            <a:bevelT prst="softRound" w="127000" h="25400"/>
          </a:sp3d>
        </p:spPr>
        <p:style>
          <a:lnRef idx="1"/>
          <a:fillRef idx="0"/>
          <a:effectRef idx="0"/>
          <a:fontRef idx="minor"/>
        </p:style>
        <p:txBody>
          <a:bodyPr lIns="85320" rIns="85320" tIns="48600" bIns="48600" anchor="ctr"/>
          <a:p>
            <a:pPr algn="ctr">
              <a:lnSpc>
                <a:spcPct val="90000"/>
              </a:lnSpc>
            </a:pPr>
            <a:r>
              <a:rPr b="1" lang="ru-RU" sz="1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Совершенствование таможенного администрирования, поддержка экспорта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7" name="CustomShape 7"/>
          <p:cNvSpPr/>
          <p:nvPr/>
        </p:nvSpPr>
        <p:spPr>
          <a:xfrm>
            <a:off x="6246720" y="3460320"/>
            <a:ext cx="2654280" cy="965880"/>
          </a:xfrm>
          <a:prstGeom prst="rect">
            <a:avLst/>
          </a:prstGeom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ln>
            <a:solidFill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solidFill>
            <a:round/>
          </a:ln>
          <a:scene3d>
            <a:camera prst="orthographicFront"/>
            <a:lightRig dir="t" rig="chilly"/>
          </a:scene3d>
          <a:sp3d extrusionH="1700" prstMaterial="dkEdge">
            <a:bevelT prst="softRound" w="25400" h="6350"/>
            <a:bevelB prst="convex" w="0" h="0"/>
          </a:sp3d>
        </p:spPr>
        <p:style>
          <a:lnRef idx="1"/>
          <a:fillRef idx="0"/>
          <a:effectRef idx="0"/>
          <a:fontRef idx="minor"/>
        </p:style>
        <p:txBody>
          <a:bodyPr lIns="64080" rIns="85320" tIns="64080" bIns="96120"/>
          <a:p>
            <a:pPr lvl="1" marL="114480" indent="-114120">
              <a:lnSpc>
                <a:spcPct val="90000"/>
              </a:lnSpc>
              <a:buClr>
                <a:srgbClr val="000000"/>
              </a:buClr>
              <a:buFont typeface="Symbol" charset="2"/>
              <a:buChar char=""/>
            </a:pPr>
            <a:r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Руководитель – Председатель Комитета по развитию предпринимательства </a:t>
            </a:r>
            <a:r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
</a:t>
            </a:r>
            <a:r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и потребительского рынка              Санкт-Петербурга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8" name="CustomShape 8"/>
          <p:cNvSpPr/>
          <p:nvPr/>
        </p:nvSpPr>
        <p:spPr>
          <a:xfrm>
            <a:off x="3003480" y="4784400"/>
            <a:ext cx="6079680" cy="1369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Перед каждой рабочей группой поставлены конкретные задачи по: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уменьшению сроков прохождения согласований;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снижению количества необходимых согласований;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снижению затрат предпринимателей на получение всех разрешений и согласований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Picture 2" descr=""/>
          <p:cNvPicPr/>
          <p:nvPr/>
        </p:nvPicPr>
        <p:blipFill>
          <a:blip r:embed="rId1"/>
          <a:srcRect l="6592" t="2917" r="8039" b="6547"/>
          <a:stretch/>
        </p:blipFill>
        <p:spPr>
          <a:xfrm>
            <a:off x="2988000" y="2785320"/>
            <a:ext cx="3247200" cy="3761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0" name="TextShape 1"/>
          <p:cNvSpPr txBox="1"/>
          <p:nvPr/>
        </p:nvSpPr>
        <p:spPr>
          <a:xfrm>
            <a:off x="1043640" y="687960"/>
            <a:ext cx="7642800" cy="436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ru-RU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Impact"/>
              </a:rPr>
              <a:t>Основные административные барьеры, препятствующие развитию предпринимательства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41" name="CustomShape 2"/>
          <p:cNvSpPr/>
          <p:nvPr/>
        </p:nvSpPr>
        <p:spPr>
          <a:xfrm>
            <a:off x="705960" y="3429000"/>
            <a:ext cx="2026800" cy="1062720"/>
          </a:xfrm>
          <a:prstGeom prst="rect">
            <a:avLst/>
          </a:prstGeom>
          <a:blipFill>
            <a:blip r:embed="rId2"/>
            <a:tile/>
          </a:blipFill>
          <a:ln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round/>
          </a:ln>
          <a:scene3d>
            <a:camera prst="orthographicFront"/>
            <a:lightRig dir="t" rig="threePt"/>
          </a:scene3d>
          <a:sp3d>
            <a:bevelT prst="angle"/>
          </a:sp3d>
        </p:spPr>
        <p:style>
          <a:lnRef idx="2"/>
          <a:fillRef idx="0"/>
          <a:effectRef idx="0"/>
          <a:fontRef idx="minor"/>
        </p:style>
        <p:txBody>
          <a:bodyPr lIns="53280" rIns="53280" tIns="53280" bIns="53280" anchor="ctr"/>
          <a:p>
            <a:pPr algn="ctr">
              <a:lnSpc>
                <a:spcPct val="90000"/>
              </a:lnSpc>
            </a:pPr>
            <a:r>
              <a:rPr b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Высокие арендные ставки </a:t>
            </a:r>
            <a:r>
              <a:rPr b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
</a:t>
            </a:r>
            <a:r>
              <a:rPr b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на недвижимое имущество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2" name="CustomShape 3"/>
          <p:cNvSpPr/>
          <p:nvPr/>
        </p:nvSpPr>
        <p:spPr>
          <a:xfrm>
            <a:off x="3606840" y="3429000"/>
            <a:ext cx="2008800" cy="1062720"/>
          </a:xfrm>
          <a:prstGeom prst="rect">
            <a:avLst/>
          </a:prstGeom>
          <a:blipFill>
            <a:blip r:embed="rId3"/>
            <a:tile/>
          </a:blipFill>
          <a:ln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round/>
          </a:ln>
          <a:scene3d>
            <a:camera prst="orthographicFront"/>
            <a:lightRig dir="t" rig="threePt"/>
          </a:scene3d>
          <a:sp3d>
            <a:bevelT prst="angle"/>
          </a:sp3d>
        </p:spPr>
        <p:style>
          <a:lnRef idx="2"/>
          <a:fillRef idx="0"/>
          <a:effectRef idx="0"/>
          <a:fontRef idx="minor"/>
        </p:style>
        <p:txBody>
          <a:bodyPr lIns="53280" rIns="53280" tIns="53280" bIns="53280" anchor="ctr"/>
          <a:p>
            <a:pPr algn="ctr">
              <a:lnSpc>
                <a:spcPct val="90000"/>
              </a:lnSpc>
            </a:pPr>
            <a:r>
              <a:rPr b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Ограничение доступа к аренде государственной собственности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3" name="CustomShape 4"/>
          <p:cNvSpPr/>
          <p:nvPr/>
        </p:nvSpPr>
        <p:spPr>
          <a:xfrm>
            <a:off x="6084000" y="3429000"/>
            <a:ext cx="2373840" cy="1062720"/>
          </a:xfrm>
          <a:prstGeom prst="rect">
            <a:avLst/>
          </a:prstGeom>
          <a:blipFill>
            <a:blip r:embed="rId4"/>
            <a:tile/>
          </a:blipFill>
          <a:ln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round/>
          </a:ln>
          <a:scene3d>
            <a:camera prst="orthographicFront"/>
            <a:lightRig dir="t" rig="threePt"/>
          </a:scene3d>
          <a:sp3d>
            <a:bevelT prst="angle"/>
          </a:sp3d>
        </p:spPr>
        <p:style>
          <a:lnRef idx="2"/>
          <a:fillRef idx="0"/>
          <a:effectRef idx="0"/>
          <a:fontRef idx="minor"/>
        </p:style>
        <p:txBody>
          <a:bodyPr lIns="53280" rIns="53280" tIns="53280" bIns="53280" anchor="ctr"/>
          <a:p>
            <a:pPr algn="ctr">
              <a:lnSpc>
                <a:spcPct val="90000"/>
              </a:lnSpc>
            </a:pPr>
            <a:r>
              <a:rPr b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Несоблюдение сроков при оказании государственных услуг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4" name="CustomShape 5"/>
          <p:cNvSpPr/>
          <p:nvPr/>
        </p:nvSpPr>
        <p:spPr>
          <a:xfrm>
            <a:off x="1222920" y="4632840"/>
            <a:ext cx="3215520" cy="1062720"/>
          </a:xfrm>
          <a:prstGeom prst="rect">
            <a:avLst/>
          </a:prstGeom>
          <a:blipFill>
            <a:blip r:embed="rId5"/>
            <a:tile/>
          </a:blipFill>
          <a:ln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round/>
          </a:ln>
          <a:scene3d>
            <a:camera prst="orthographicFront"/>
            <a:lightRig dir="t" rig="threePt"/>
          </a:scene3d>
          <a:sp3d>
            <a:bevelT prst="angle"/>
          </a:sp3d>
        </p:spPr>
        <p:style>
          <a:lnRef idx="2"/>
          <a:fillRef idx="0"/>
          <a:effectRef idx="0"/>
          <a:fontRef idx="minor"/>
        </p:style>
        <p:txBody>
          <a:bodyPr lIns="53280" rIns="53280" tIns="53280" bIns="53280" anchor="ctr"/>
          <a:p>
            <a:pPr algn="ctr">
              <a:lnSpc>
                <a:spcPct val="90000"/>
              </a:lnSpc>
            </a:pPr>
            <a:r>
              <a:rPr b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Отсутствие доступа </a:t>
            </a:r>
            <a:r>
              <a:rPr b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
</a:t>
            </a:r>
            <a:r>
              <a:rPr b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к финансовым ресурсам, кредитованию на приемлемых условиях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5" name="CustomShape 6"/>
          <p:cNvSpPr/>
          <p:nvPr/>
        </p:nvSpPr>
        <p:spPr>
          <a:xfrm>
            <a:off x="5051160" y="4636440"/>
            <a:ext cx="2368080" cy="1062720"/>
          </a:xfrm>
          <a:prstGeom prst="rect">
            <a:avLst/>
          </a:prstGeom>
          <a:blipFill>
            <a:blip r:embed="rId6"/>
            <a:tile/>
          </a:blipFill>
          <a:ln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round/>
          </a:ln>
          <a:scene3d>
            <a:camera prst="orthographicFront"/>
            <a:lightRig dir="t" rig="threePt"/>
          </a:scene3d>
          <a:sp3d>
            <a:bevelT prst="angle"/>
          </a:sp3d>
        </p:spPr>
        <p:style>
          <a:lnRef idx="2"/>
          <a:fillRef idx="0"/>
          <a:effectRef idx="0"/>
          <a:fontRef idx="minor"/>
        </p:style>
        <p:txBody>
          <a:bodyPr lIns="53280" rIns="53280" tIns="53280" bIns="53280" anchor="ctr"/>
          <a:p>
            <a:pPr algn="ctr">
              <a:lnSpc>
                <a:spcPct val="90000"/>
              </a:lnSpc>
            </a:pPr>
            <a:r>
              <a:rPr b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Сложности при участии в государственном заказе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6" name="CustomShape 7"/>
          <p:cNvSpPr/>
          <p:nvPr/>
        </p:nvSpPr>
        <p:spPr>
          <a:xfrm>
            <a:off x="691920" y="1393920"/>
            <a:ext cx="8064360" cy="1459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dir="t" rig="threePt"/>
          </a:scene3d>
          <a:sp3d/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Рабочая группа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«Развитие предпринимательства, совершенствование таможенного администрирования, поддержка экспорта»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i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возглавляет Председатель Комитета по развитию предпринимательства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i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и потребительского рынка Санкт-Петербурга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i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Качаев Э.И.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TextShape 1"/>
          <p:cNvSpPr txBox="1"/>
          <p:nvPr/>
        </p:nvSpPr>
        <p:spPr>
          <a:xfrm>
            <a:off x="734760" y="687960"/>
            <a:ext cx="8229240" cy="436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ru-RU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Impact"/>
              </a:rPr>
              <a:t>Внедрение Стандарта развития конкуренции                                                   в Санкт-Петербурге в 2015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48" name="CustomShape 2"/>
          <p:cNvSpPr/>
          <p:nvPr/>
        </p:nvSpPr>
        <p:spPr>
          <a:xfrm>
            <a:off x="179640" y="1739880"/>
            <a:ext cx="8784720" cy="302040"/>
          </a:xfrm>
          <a:prstGeom prst="rect">
            <a:avLst/>
          </a:prstGeom>
          <a:solidFill>
            <a:schemeClr val="lt1">
              <a:alpha val="90000"/>
              <a:hueOff val="0"/>
              <a:satOff val="0"/>
              <a:lumOff val="0"/>
              <a:alphaOff val="0"/>
            </a:schemeClr>
          </a:solidFill>
          <a:ln>
            <a:solidFill>
              <a:schemeClr val="accent1">
                <a:alpha val="90000"/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1"/>
          <a:fillRef idx="0"/>
          <a:effectRef idx="0"/>
          <a:fontRef idx="minor"/>
        </p:style>
      </p:sp>
      <p:sp>
        <p:nvSpPr>
          <p:cNvPr id="249" name="CustomShape 3"/>
          <p:cNvSpPr/>
          <p:nvPr/>
        </p:nvSpPr>
        <p:spPr>
          <a:xfrm>
            <a:off x="578520" y="1303200"/>
            <a:ext cx="8379000" cy="61344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alpha val="90000"/>
                  <a:hueOff val="0"/>
                  <a:satOff val="0"/>
                  <a:lumOff val="0"/>
                  <a:alphaOff val="0"/>
                  <a:shade val="51000"/>
                  <a:satMod val="130000"/>
                </a:schemeClr>
              </a:gs>
              <a:gs pos="80000">
                <a:schemeClr val="accent1">
                  <a:alpha val="90000"/>
                  <a:hueOff val="0"/>
                  <a:satOff val="0"/>
                  <a:lumOff val="0"/>
                  <a:alphaOff val="0"/>
                  <a:shade val="93000"/>
                  <a:satMod val="130000"/>
                </a:schemeClr>
              </a:gs>
              <a:gs pos="100000">
                <a:schemeClr val="accent1">
                  <a:alpha val="90000"/>
                  <a:hueOff val="0"/>
                  <a:satOff val="0"/>
                  <a:lumOff val="0"/>
                  <a:alphaOff val="0"/>
                  <a:shade val="94000"/>
                  <a:satMod val="135000"/>
                </a:schemeClr>
              </a:gs>
            </a:gsLst>
            <a:lin ang="16200000"/>
          </a:gradFill>
          <a:ln>
            <a:noFill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2"/>
          <a:fontRef idx="minor"/>
        </p:style>
        <p:txBody>
          <a:bodyPr lIns="232560" rIns="232560" tIns="0" bIns="0" anchor="ctr"/>
          <a:p>
            <a:pPr>
              <a:lnSpc>
                <a:spcPct val="90000"/>
              </a:lnSpc>
            </a:pPr>
            <a:r>
              <a:rPr b="1" lang="ru-RU" sz="15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Определен уполномоченный орган по содействию развитию конкуренции – </a:t>
            </a:r>
            <a:r>
              <a:rPr b="1" i="1" lang="ru-RU" sz="15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Комитет по развитию предпринимательства и потребительского рынка                 Санкт-Петербурга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0" name="CustomShape 4"/>
          <p:cNvSpPr/>
          <p:nvPr/>
        </p:nvSpPr>
        <p:spPr>
          <a:xfrm>
            <a:off x="179640" y="2529360"/>
            <a:ext cx="8784720" cy="302040"/>
          </a:xfrm>
          <a:prstGeom prst="rect">
            <a:avLst/>
          </a:prstGeom>
          <a:solidFill>
            <a:schemeClr val="lt1">
              <a:alpha val="90000"/>
              <a:hueOff val="0"/>
              <a:satOff val="0"/>
              <a:lumOff val="0"/>
              <a:alphaOff val="0"/>
            </a:schemeClr>
          </a:solidFill>
          <a:ln>
            <a:solidFill>
              <a:schemeClr val="accent1">
                <a:alpha val="90000"/>
                <a:hueOff val="0"/>
                <a:satOff val="0"/>
                <a:lumOff val="0"/>
                <a:alphaOff val="-6667"/>
              </a:schemeClr>
            </a:solidFill>
            <a:round/>
          </a:ln>
        </p:spPr>
        <p:style>
          <a:lnRef idx="1"/>
          <a:fillRef idx="0"/>
          <a:effectRef idx="0"/>
          <a:fontRef idx="minor"/>
        </p:style>
      </p:sp>
      <p:sp>
        <p:nvSpPr>
          <p:cNvPr id="251" name="CustomShape 5"/>
          <p:cNvSpPr/>
          <p:nvPr/>
        </p:nvSpPr>
        <p:spPr>
          <a:xfrm>
            <a:off x="578520" y="2107080"/>
            <a:ext cx="8379000" cy="59904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alpha val="90000"/>
                  <a:hueOff val="0"/>
                  <a:satOff val="0"/>
                  <a:lumOff val="0"/>
                  <a:alphaOff val="-6667"/>
                  <a:shade val="51000"/>
                  <a:satMod val="130000"/>
                </a:schemeClr>
              </a:gs>
              <a:gs pos="80000">
                <a:schemeClr val="accent1">
                  <a:alpha val="90000"/>
                  <a:hueOff val="0"/>
                  <a:satOff val="0"/>
                  <a:lumOff val="0"/>
                  <a:alphaOff val="-6667"/>
                  <a:shade val="93000"/>
                  <a:satMod val="130000"/>
                </a:schemeClr>
              </a:gs>
              <a:gs pos="100000">
                <a:schemeClr val="accent1">
                  <a:alpha val="90000"/>
                  <a:hueOff val="0"/>
                  <a:satOff val="0"/>
                  <a:lumOff val="0"/>
                  <a:alphaOff val="-6667"/>
                  <a:shade val="94000"/>
                  <a:satMod val="135000"/>
                </a:schemeClr>
              </a:gs>
            </a:gsLst>
            <a:lin ang="16200000"/>
          </a:gradFill>
          <a:ln>
            <a:noFill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2"/>
          <a:fontRef idx="minor"/>
        </p:style>
        <p:txBody>
          <a:bodyPr lIns="232560" rIns="232560" tIns="0" bIns="0" anchor="ctr"/>
          <a:p>
            <a:pPr>
              <a:lnSpc>
                <a:spcPct val="90000"/>
              </a:lnSpc>
            </a:pPr>
            <a:r>
              <a:rPr b="1" lang="ru-RU" sz="15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Определен коллегиальный орган при высшем должностном лице региона – </a:t>
            </a:r>
            <a:r>
              <a:rPr b="1" i="1" lang="ru-RU" sz="15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действующий Общественный совет по развитию малого предпринимательства при Губернаторе Санкт-Петербурга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2" name="CustomShape 6"/>
          <p:cNvSpPr/>
          <p:nvPr/>
        </p:nvSpPr>
        <p:spPr>
          <a:xfrm>
            <a:off x="179640" y="3252240"/>
            <a:ext cx="8784720" cy="302040"/>
          </a:xfrm>
          <a:prstGeom prst="rect">
            <a:avLst/>
          </a:prstGeom>
          <a:solidFill>
            <a:schemeClr val="lt1">
              <a:alpha val="90000"/>
              <a:hueOff val="0"/>
              <a:satOff val="0"/>
              <a:lumOff val="0"/>
              <a:alphaOff val="0"/>
            </a:schemeClr>
          </a:solidFill>
          <a:ln>
            <a:solidFill>
              <a:schemeClr val="accent1">
                <a:alpha val="90000"/>
                <a:hueOff val="0"/>
                <a:satOff val="0"/>
                <a:lumOff val="0"/>
                <a:alphaOff val="-13333"/>
              </a:schemeClr>
            </a:solidFill>
            <a:round/>
          </a:ln>
        </p:spPr>
        <p:style>
          <a:lnRef idx="1"/>
          <a:fillRef idx="0"/>
          <a:effectRef idx="0"/>
          <a:fontRef idx="minor"/>
        </p:style>
      </p:sp>
      <p:sp>
        <p:nvSpPr>
          <p:cNvPr id="253" name="CustomShape 7"/>
          <p:cNvSpPr/>
          <p:nvPr/>
        </p:nvSpPr>
        <p:spPr>
          <a:xfrm>
            <a:off x="579240" y="2896560"/>
            <a:ext cx="8381880" cy="53244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alpha val="90000"/>
                  <a:hueOff val="0"/>
                  <a:satOff val="0"/>
                  <a:lumOff val="0"/>
                  <a:alphaOff val="-13333"/>
                  <a:shade val="51000"/>
                  <a:satMod val="130000"/>
                </a:schemeClr>
              </a:gs>
              <a:gs pos="80000">
                <a:schemeClr val="accent1">
                  <a:alpha val="90000"/>
                  <a:hueOff val="0"/>
                  <a:satOff val="0"/>
                  <a:lumOff val="0"/>
                  <a:alphaOff val="-13333"/>
                  <a:shade val="93000"/>
                  <a:satMod val="130000"/>
                </a:schemeClr>
              </a:gs>
              <a:gs pos="100000">
                <a:schemeClr val="accent1">
                  <a:alpha val="90000"/>
                  <a:hueOff val="0"/>
                  <a:satOff val="0"/>
                  <a:lumOff val="0"/>
                  <a:alphaOff val="-13333"/>
                  <a:shade val="94000"/>
                  <a:satMod val="135000"/>
                </a:schemeClr>
              </a:gs>
            </a:gsLst>
            <a:lin ang="16200000"/>
          </a:gradFill>
          <a:ln>
            <a:noFill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2"/>
          <a:fontRef idx="minor"/>
        </p:style>
        <p:txBody>
          <a:bodyPr lIns="232560" rIns="232560" tIns="0" bIns="0" anchor="ctr"/>
          <a:p>
            <a:pPr>
              <a:lnSpc>
                <a:spcPct val="90000"/>
              </a:lnSpc>
            </a:pPr>
            <a:r>
              <a:rPr b="1" lang="ru-RU" sz="1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Действует Межотраслевой совет потребителей по вопросам деятельности субъектов естественных монополий при Губернаторе Санкт-Петербурга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4" name="CustomShape 8"/>
          <p:cNvSpPr/>
          <p:nvPr/>
        </p:nvSpPr>
        <p:spPr>
          <a:xfrm>
            <a:off x="179640" y="3975480"/>
            <a:ext cx="8784720" cy="302040"/>
          </a:xfrm>
          <a:prstGeom prst="rect">
            <a:avLst/>
          </a:prstGeom>
          <a:solidFill>
            <a:schemeClr val="lt1">
              <a:alpha val="90000"/>
              <a:hueOff val="0"/>
              <a:satOff val="0"/>
              <a:lumOff val="0"/>
              <a:alphaOff val="0"/>
            </a:schemeClr>
          </a:solidFill>
          <a:ln>
            <a:solidFill>
              <a:schemeClr val="accent1">
                <a:alpha val="90000"/>
                <a:hueOff val="0"/>
                <a:satOff val="0"/>
                <a:lumOff val="0"/>
                <a:alphaOff val="-20000"/>
              </a:schemeClr>
            </a:solidFill>
            <a:round/>
          </a:ln>
        </p:spPr>
        <p:style>
          <a:lnRef idx="1"/>
          <a:fillRef idx="0"/>
          <a:effectRef idx="0"/>
          <a:fontRef idx="minor"/>
        </p:style>
      </p:sp>
      <p:sp>
        <p:nvSpPr>
          <p:cNvPr id="255" name="CustomShape 9"/>
          <p:cNvSpPr/>
          <p:nvPr/>
        </p:nvSpPr>
        <p:spPr>
          <a:xfrm>
            <a:off x="579240" y="3619440"/>
            <a:ext cx="8381880" cy="53244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alpha val="90000"/>
                  <a:hueOff val="0"/>
                  <a:satOff val="0"/>
                  <a:lumOff val="0"/>
                  <a:alphaOff val="-20000"/>
                  <a:shade val="51000"/>
                  <a:satMod val="130000"/>
                </a:schemeClr>
              </a:gs>
              <a:gs pos="80000">
                <a:schemeClr val="accent1">
                  <a:alpha val="90000"/>
                  <a:hueOff val="0"/>
                  <a:satOff val="0"/>
                  <a:lumOff val="0"/>
                  <a:alphaOff val="-20000"/>
                  <a:shade val="93000"/>
                  <a:satMod val="130000"/>
                </a:schemeClr>
              </a:gs>
              <a:gs pos="100000">
                <a:schemeClr val="accent1">
                  <a:alpha val="90000"/>
                  <a:hueOff val="0"/>
                  <a:satOff val="0"/>
                  <a:lumOff val="0"/>
                  <a:alphaOff val="-20000"/>
                  <a:shade val="94000"/>
                  <a:satMod val="135000"/>
                </a:schemeClr>
              </a:gs>
            </a:gsLst>
            <a:lin ang="16200000"/>
          </a:gradFill>
          <a:ln>
            <a:noFill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2"/>
          <a:fontRef idx="minor"/>
        </p:style>
        <p:txBody>
          <a:bodyPr lIns="232560" rIns="232560" tIns="0" bIns="0" anchor="ctr"/>
          <a:p>
            <a:pPr>
              <a:lnSpc>
                <a:spcPct val="90000"/>
              </a:lnSpc>
            </a:pPr>
            <a:r>
              <a:rPr b="1" lang="ru-RU" sz="1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Утвержден перечень социально-значимых и приоритетных рынков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6" name="CustomShape 10"/>
          <p:cNvSpPr/>
          <p:nvPr/>
        </p:nvSpPr>
        <p:spPr>
          <a:xfrm>
            <a:off x="179640" y="4722840"/>
            <a:ext cx="8784720" cy="302040"/>
          </a:xfrm>
          <a:prstGeom prst="rect">
            <a:avLst/>
          </a:prstGeom>
          <a:solidFill>
            <a:schemeClr val="lt1">
              <a:alpha val="90000"/>
              <a:hueOff val="0"/>
              <a:satOff val="0"/>
              <a:lumOff val="0"/>
              <a:alphaOff val="0"/>
            </a:schemeClr>
          </a:solidFill>
          <a:ln>
            <a:solidFill>
              <a:schemeClr val="accent1">
                <a:alpha val="90000"/>
                <a:hueOff val="0"/>
                <a:satOff val="0"/>
                <a:lumOff val="0"/>
                <a:alphaOff val="-26667"/>
              </a:schemeClr>
            </a:solidFill>
            <a:round/>
          </a:ln>
        </p:spPr>
        <p:style>
          <a:lnRef idx="1"/>
          <a:fillRef idx="0"/>
          <a:effectRef idx="0"/>
          <a:fontRef idx="minor"/>
        </p:style>
      </p:sp>
      <p:sp>
        <p:nvSpPr>
          <p:cNvPr id="257" name="CustomShape 11"/>
          <p:cNvSpPr/>
          <p:nvPr/>
        </p:nvSpPr>
        <p:spPr>
          <a:xfrm>
            <a:off x="579240" y="4342680"/>
            <a:ext cx="8381880" cy="55728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alpha val="90000"/>
                  <a:hueOff val="0"/>
                  <a:satOff val="0"/>
                  <a:lumOff val="0"/>
                  <a:alphaOff val="-26667"/>
                  <a:shade val="51000"/>
                  <a:satMod val="130000"/>
                </a:schemeClr>
              </a:gs>
              <a:gs pos="80000">
                <a:schemeClr val="accent1">
                  <a:alpha val="90000"/>
                  <a:hueOff val="0"/>
                  <a:satOff val="0"/>
                  <a:lumOff val="0"/>
                  <a:alphaOff val="-26667"/>
                  <a:shade val="93000"/>
                  <a:satMod val="130000"/>
                </a:schemeClr>
              </a:gs>
              <a:gs pos="100000">
                <a:schemeClr val="accent1">
                  <a:alpha val="90000"/>
                  <a:hueOff val="0"/>
                  <a:satOff val="0"/>
                  <a:lumOff val="0"/>
                  <a:alphaOff val="-26667"/>
                  <a:shade val="94000"/>
                  <a:satMod val="135000"/>
                </a:schemeClr>
              </a:gs>
            </a:gsLst>
            <a:lin ang="16200000"/>
          </a:gradFill>
          <a:ln>
            <a:noFill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2"/>
          <a:fontRef idx="minor"/>
        </p:style>
        <p:txBody>
          <a:bodyPr lIns="232560" rIns="232560" tIns="0" bIns="0" anchor="ctr"/>
          <a:p>
            <a:pPr>
              <a:lnSpc>
                <a:spcPct val="90000"/>
              </a:lnSpc>
            </a:pPr>
            <a:r>
              <a:rPr b="1" lang="ru-RU" sz="1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Проведен  мониторинг состояния и развития конкурентной среды на рынках товаров и услуг региона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8" name="CustomShape 12"/>
          <p:cNvSpPr/>
          <p:nvPr/>
        </p:nvSpPr>
        <p:spPr>
          <a:xfrm>
            <a:off x="179640" y="5403600"/>
            <a:ext cx="8784720" cy="302040"/>
          </a:xfrm>
          <a:prstGeom prst="rect">
            <a:avLst/>
          </a:prstGeom>
          <a:solidFill>
            <a:schemeClr val="lt1">
              <a:alpha val="90000"/>
              <a:hueOff val="0"/>
              <a:satOff val="0"/>
              <a:lumOff val="0"/>
              <a:alphaOff val="0"/>
            </a:schemeClr>
          </a:solidFill>
          <a:ln>
            <a:solidFill>
              <a:schemeClr val="accent1">
                <a:alpha val="90000"/>
                <a:hueOff val="0"/>
                <a:satOff val="0"/>
                <a:lumOff val="0"/>
                <a:alphaOff val="-33333"/>
              </a:schemeClr>
            </a:solidFill>
            <a:round/>
          </a:ln>
        </p:spPr>
        <p:style>
          <a:lnRef idx="1"/>
          <a:fillRef idx="0"/>
          <a:effectRef idx="0"/>
          <a:fontRef idx="minor"/>
        </p:style>
      </p:sp>
      <p:sp>
        <p:nvSpPr>
          <p:cNvPr id="259" name="CustomShape 13"/>
          <p:cNvSpPr/>
          <p:nvPr/>
        </p:nvSpPr>
        <p:spPr>
          <a:xfrm>
            <a:off x="579240" y="5090040"/>
            <a:ext cx="8381880" cy="49032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alpha val="90000"/>
                  <a:hueOff val="0"/>
                  <a:satOff val="0"/>
                  <a:lumOff val="0"/>
                  <a:alphaOff val="-33333"/>
                  <a:shade val="51000"/>
                  <a:satMod val="130000"/>
                </a:schemeClr>
              </a:gs>
              <a:gs pos="80000">
                <a:schemeClr val="accent1">
                  <a:alpha val="90000"/>
                  <a:hueOff val="0"/>
                  <a:satOff val="0"/>
                  <a:lumOff val="0"/>
                  <a:alphaOff val="-33333"/>
                  <a:shade val="93000"/>
                  <a:satMod val="130000"/>
                </a:schemeClr>
              </a:gs>
              <a:gs pos="100000">
                <a:schemeClr val="accent1">
                  <a:alpha val="90000"/>
                  <a:hueOff val="0"/>
                  <a:satOff val="0"/>
                  <a:lumOff val="0"/>
                  <a:alphaOff val="-33333"/>
                  <a:shade val="94000"/>
                  <a:satMod val="135000"/>
                </a:schemeClr>
              </a:gs>
            </a:gsLst>
            <a:lin ang="16200000"/>
          </a:gradFill>
          <a:ln>
            <a:noFill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2"/>
          <a:fontRef idx="minor"/>
        </p:style>
        <p:txBody>
          <a:bodyPr lIns="232560" rIns="232560" tIns="0" bIns="0" anchor="ctr"/>
          <a:p>
            <a:pPr>
              <a:lnSpc>
                <a:spcPct val="90000"/>
              </a:lnSpc>
            </a:pPr>
            <a:r>
              <a:rPr b="1" lang="ru-RU" sz="1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Информирование населения о ходе выполнения стандарта развития конкуренции в Санкт-Петербурге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0" name="CustomShape 14"/>
          <p:cNvSpPr/>
          <p:nvPr/>
        </p:nvSpPr>
        <p:spPr>
          <a:xfrm>
            <a:off x="179640" y="6188760"/>
            <a:ext cx="8784720" cy="302040"/>
          </a:xfrm>
          <a:prstGeom prst="rect">
            <a:avLst/>
          </a:prstGeom>
          <a:solidFill>
            <a:schemeClr val="lt1">
              <a:alpha val="90000"/>
              <a:hueOff val="0"/>
              <a:satOff val="0"/>
              <a:lumOff val="0"/>
              <a:alphaOff val="0"/>
            </a:schemeClr>
          </a:solidFill>
          <a:ln>
            <a:solidFill>
              <a:schemeClr val="accent1">
                <a:alpha val="90000"/>
                <a:hueOff val="0"/>
                <a:satOff val="0"/>
                <a:lumOff val="0"/>
                <a:alphaOff val="-40000"/>
              </a:schemeClr>
            </a:solidFill>
            <a:round/>
          </a:ln>
        </p:spPr>
        <p:style>
          <a:lnRef idx="1"/>
          <a:fillRef idx="0"/>
          <a:effectRef idx="0"/>
          <a:fontRef idx="minor"/>
        </p:style>
      </p:sp>
      <p:sp>
        <p:nvSpPr>
          <p:cNvPr id="261" name="CustomShape 15"/>
          <p:cNvSpPr/>
          <p:nvPr/>
        </p:nvSpPr>
        <p:spPr>
          <a:xfrm>
            <a:off x="585720" y="5770800"/>
            <a:ext cx="8376840" cy="59472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alpha val="90000"/>
                  <a:hueOff val="0"/>
                  <a:satOff val="0"/>
                  <a:lumOff val="0"/>
                  <a:alphaOff val="-40000"/>
                  <a:shade val="51000"/>
                  <a:satMod val="130000"/>
                </a:schemeClr>
              </a:gs>
              <a:gs pos="80000">
                <a:schemeClr val="accent1">
                  <a:alpha val="90000"/>
                  <a:hueOff val="0"/>
                  <a:satOff val="0"/>
                  <a:lumOff val="0"/>
                  <a:alphaOff val="-40000"/>
                  <a:shade val="93000"/>
                  <a:satMod val="130000"/>
                </a:schemeClr>
              </a:gs>
              <a:gs pos="100000">
                <a:schemeClr val="accent1">
                  <a:alpha val="90000"/>
                  <a:hueOff val="0"/>
                  <a:satOff val="0"/>
                  <a:lumOff val="0"/>
                  <a:alphaOff val="-40000"/>
                  <a:shade val="94000"/>
                  <a:satMod val="135000"/>
                </a:schemeClr>
              </a:gs>
            </a:gsLst>
            <a:lin ang="16200000"/>
          </a:gradFill>
          <a:ln>
            <a:noFill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2"/>
          <a:fontRef idx="minor"/>
        </p:style>
        <p:txBody>
          <a:bodyPr lIns="232560" rIns="232560" tIns="0" bIns="0" anchor="ctr"/>
          <a:p>
            <a:pPr>
              <a:lnSpc>
                <a:spcPct val="90000"/>
              </a:lnSpc>
            </a:pPr>
            <a:r>
              <a:rPr b="1" lang="ru-RU" sz="1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Утверждена </a:t>
            </a:r>
            <a:r>
              <a:rPr b="1" i="1" lang="ru-RU" sz="1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«Дорожная карта» </a:t>
            </a:r>
            <a:r>
              <a:rPr b="1" lang="ru-RU" sz="1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по содействию развития конкуренции </a:t>
            </a:r>
            <a:r>
              <a:rPr b="1" lang="ru-RU" sz="1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
</a:t>
            </a:r>
            <a:r>
              <a:rPr b="1" lang="ru-RU" sz="1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 Санкт-Петербурге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TextShape 1"/>
          <p:cNvSpPr txBox="1"/>
          <p:nvPr/>
        </p:nvSpPr>
        <p:spPr>
          <a:xfrm>
            <a:off x="950760" y="687960"/>
            <a:ext cx="8229240" cy="436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ru-RU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Impact"/>
              </a:rPr>
              <a:t>Внедрение Стандарта развития конкуренции в Санкт-Петербурге в 2015. Выполнение семи требований Стандарта позволят: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63" name="CustomShape 2"/>
          <p:cNvSpPr/>
          <p:nvPr/>
        </p:nvSpPr>
        <p:spPr>
          <a:xfrm>
            <a:off x="539640" y="1664640"/>
            <a:ext cx="8280720" cy="546840"/>
          </a:xfrm>
          <a:prstGeom prst="rect">
            <a:avLst/>
          </a:prstGeom>
          <a:gradFill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lin ang="0"/>
          </a:gra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dir="t" rig="threePt"/>
          </a:scene3d>
          <a:sp3d>
            <a:bevelT prst="angle"/>
          </a:sp3d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Определить направления развития конкуренции и совершенствование реализации антимонопольной политики в Санкт-Петербурге на ближайшую перспективу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4" name="CustomShape 3"/>
          <p:cNvSpPr/>
          <p:nvPr/>
        </p:nvSpPr>
        <p:spPr>
          <a:xfrm>
            <a:off x="539640" y="2377080"/>
            <a:ext cx="8280720" cy="1003320"/>
          </a:xfrm>
          <a:prstGeom prst="rect">
            <a:avLst/>
          </a:prstGeom>
          <a:gradFill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lin ang="0"/>
          </a:gra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dir="t" rig="threePt"/>
          </a:scene3d>
          <a:sp3d>
            <a:bevelT prst="angle"/>
          </a:sp3d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Установить требования к осуществлению деятельности органов исполнительной власти Санкт-Петербурга, направленной на создание условий для развития конкуренции в отраслях экономической деятельности хозяйствующих субъектов на территории Санкт-Петербурга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5" name="CustomShape 4"/>
          <p:cNvSpPr/>
          <p:nvPr/>
        </p:nvSpPr>
        <p:spPr>
          <a:xfrm>
            <a:off x="539640" y="3529080"/>
            <a:ext cx="8280720" cy="1003320"/>
          </a:xfrm>
          <a:prstGeom prst="rect">
            <a:avLst/>
          </a:prstGeom>
          <a:gradFill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lin ang="0"/>
          </a:gra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dir="t" rig="threePt"/>
          </a:scene3d>
          <a:sp3d>
            <a:bevelT prst="angle"/>
          </a:sp3d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Сформировать прозрачную систему работы органов государственной власти Санкт-Петербурга в части реализации мер по развитию конкуренции и интересах конечного потребителя товаров и услуг, субъектов предпринимательской деятельности и общества в целом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6" name="CustomShape 5"/>
          <p:cNvSpPr/>
          <p:nvPr/>
        </p:nvSpPr>
        <p:spPr>
          <a:xfrm>
            <a:off x="539640" y="4638960"/>
            <a:ext cx="8280720" cy="546840"/>
          </a:xfrm>
          <a:prstGeom prst="rect">
            <a:avLst/>
          </a:prstGeom>
          <a:gradFill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lin ang="0"/>
          </a:gra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dir="t" rig="threePt"/>
          </a:scene3d>
          <a:sp3d>
            <a:bevelT prst="angle"/>
          </a:sp3d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Создать стимулы и условия для развития и защиты субъектов малого и среднего предпринимательства, устранения административных барьеров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7" name="CustomShape 6"/>
          <p:cNvSpPr/>
          <p:nvPr/>
        </p:nvSpPr>
        <p:spPr>
          <a:xfrm>
            <a:off x="539640" y="5323320"/>
            <a:ext cx="8280720" cy="546840"/>
          </a:xfrm>
          <a:prstGeom prst="rect">
            <a:avLst/>
          </a:prstGeom>
          <a:gradFill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lin ang="0"/>
          </a:gra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dir="t" rig="threePt"/>
          </a:scene3d>
          <a:sp3d>
            <a:bevelT prst="angle"/>
          </a:sp3d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Обеспечить достижение ключевых целевых показателей, характеризующих развитие конкуренции на рынках Санкт-Петербурга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8" name="Line 7"/>
          <p:cNvSpPr/>
          <p:nvPr/>
        </p:nvSpPr>
        <p:spPr>
          <a:xfrm>
            <a:off x="251280" y="1916640"/>
            <a:ext cx="360" cy="367236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rou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/>
        </p:style>
      </p:sp>
      <p:sp>
        <p:nvSpPr>
          <p:cNvPr id="269" name="CustomShape 8"/>
          <p:cNvSpPr/>
          <p:nvPr/>
        </p:nvSpPr>
        <p:spPr>
          <a:xfrm>
            <a:off x="251640" y="1917000"/>
            <a:ext cx="287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2">
                <a:lumMod val="60000"/>
                <a:lumOff val="40000"/>
              </a:schemeClr>
            </a:solidFill>
            <a:round/>
            <a:tailEnd len="med" type="arrow" w="med"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/>
            <a:lightRig dir="t" rig="threePt"/>
          </a:scene3d>
          <a:sp3d>
            <a:bevelT prst="cross" w="139700"/>
          </a:sp3d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/>
        </p:style>
      </p:sp>
      <p:sp>
        <p:nvSpPr>
          <p:cNvPr id="270" name="CustomShape 9"/>
          <p:cNvSpPr/>
          <p:nvPr/>
        </p:nvSpPr>
        <p:spPr>
          <a:xfrm>
            <a:off x="259920" y="2885040"/>
            <a:ext cx="287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2">
                <a:lumMod val="60000"/>
                <a:lumOff val="40000"/>
              </a:schemeClr>
            </a:solidFill>
            <a:round/>
            <a:tailEnd len="med" type="arrow" w="med"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/>
            <a:lightRig dir="t" rig="threePt"/>
          </a:scene3d>
          <a:sp3d>
            <a:bevelT prst="cross" w="139700"/>
          </a:sp3d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/>
        </p:style>
      </p:sp>
      <p:sp>
        <p:nvSpPr>
          <p:cNvPr id="271" name="CustomShape 10"/>
          <p:cNvSpPr/>
          <p:nvPr/>
        </p:nvSpPr>
        <p:spPr>
          <a:xfrm>
            <a:off x="259920" y="4019040"/>
            <a:ext cx="287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2">
                <a:lumMod val="60000"/>
                <a:lumOff val="40000"/>
              </a:schemeClr>
            </a:solidFill>
            <a:round/>
            <a:tailEnd len="med" type="arrow" w="med"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/>
            <a:lightRig dir="t" rig="threePt"/>
          </a:scene3d>
          <a:sp3d>
            <a:bevelT prst="cross" w="139700"/>
          </a:sp3d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/>
        </p:style>
      </p:sp>
      <p:sp>
        <p:nvSpPr>
          <p:cNvPr id="272" name="CustomShape 11"/>
          <p:cNvSpPr/>
          <p:nvPr/>
        </p:nvSpPr>
        <p:spPr>
          <a:xfrm>
            <a:off x="251640" y="4915800"/>
            <a:ext cx="287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2">
                <a:lumMod val="60000"/>
                <a:lumOff val="40000"/>
              </a:schemeClr>
            </a:solidFill>
            <a:round/>
            <a:tailEnd len="med" type="arrow" w="med"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/>
            <a:lightRig dir="t" rig="threePt"/>
          </a:scene3d>
          <a:sp3d>
            <a:bevelT prst="cross" w="139700"/>
          </a:sp3d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/>
        </p:style>
      </p:sp>
      <p:sp>
        <p:nvSpPr>
          <p:cNvPr id="273" name="CustomShape 12"/>
          <p:cNvSpPr/>
          <p:nvPr/>
        </p:nvSpPr>
        <p:spPr>
          <a:xfrm>
            <a:off x="259920" y="5589360"/>
            <a:ext cx="287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2">
                <a:lumMod val="60000"/>
                <a:lumOff val="40000"/>
              </a:schemeClr>
            </a:solidFill>
            <a:round/>
            <a:tailEnd len="med" type="arrow" w="med"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/>
            <a:lightRig dir="t" rig="threePt"/>
          </a:scene3d>
          <a:sp3d>
            <a:bevelT prst="cross" w="139700"/>
          </a:sp3d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/>
        </p:style>
      </p:sp>
    </p:spTree>
  </p:cSld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Picture 2" descr=""/>
          <p:cNvPicPr/>
          <p:nvPr/>
        </p:nvPicPr>
        <p:blipFill>
          <a:blip r:embed="rId1"/>
          <a:stretch/>
        </p:blipFill>
        <p:spPr>
          <a:xfrm>
            <a:off x="0" y="980640"/>
            <a:ext cx="9143640" cy="5862960"/>
          </a:xfrm>
          <a:prstGeom prst="rect">
            <a:avLst/>
          </a:prstGeom>
          <a:ln>
            <a:noFill/>
          </a:ln>
        </p:spPr>
      </p:pic>
      <p:sp>
        <p:nvSpPr>
          <p:cNvPr id="275" name="TextShape 1"/>
          <p:cNvSpPr txBox="1"/>
          <p:nvPr/>
        </p:nvSpPr>
        <p:spPr>
          <a:xfrm>
            <a:off x="107640" y="2925000"/>
            <a:ext cx="8928720" cy="32400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marL="343080" indent="-342720" algn="ctr">
              <a:lnSpc>
                <a:spcPct val="100000"/>
              </a:lnSpc>
            </a:pPr>
            <a:r>
              <a:rPr b="0" i="1" lang="ru-RU" sz="5900" spc="-1" strike="noStrike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Impact"/>
              </a:rPr>
              <a:t>Благодарю за внимание!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 algn="ctr">
              <a:lnSpc>
                <a:spcPct val="100000"/>
              </a:lnSpc>
            </a:pP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 algn="ctr">
              <a:lnSpc>
                <a:spcPct val="100000"/>
              </a:lnSpc>
            </a:pP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 algn="r">
              <a:lnSpc>
                <a:spcPct val="100000"/>
              </a:lnSpc>
            </a:pPr>
            <a:r>
              <a:rPr b="1" i="1" lang="ru-RU" sz="3900" spc="-1" strike="noStrike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Impact"/>
              </a:rPr>
              <a:t>Александр  Герман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 algn="r">
              <a:lnSpc>
                <a:spcPct val="100000"/>
              </a:lnSpc>
            </a:pP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 algn="r">
              <a:lnSpc>
                <a:spcPct val="100000"/>
              </a:lnSpc>
            </a:pPr>
            <a:r>
              <a:rPr b="1" i="1" lang="ru-RU" sz="3200" spc="-1" strike="noStrike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e-mail: </a:t>
            </a:r>
            <a:r>
              <a:rPr b="1" i="1" lang="ru-RU" sz="3200" spc="-1" strike="noStrike" u="sng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2"/>
              </a:rPr>
              <a:t>a.german@cedipt.spb.ru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 algn="r">
              <a:lnSpc>
                <a:spcPct val="100000"/>
              </a:lnSpc>
            </a:pPr>
            <a:r>
              <a:rPr b="1" i="1" lang="ru-RU" sz="3200" spc="-1" strike="noStrike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тел.: 8(812)576-00-06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1545</TotalTime>
  <Application>LibreOffice/5.1.0.3$Windows_x86 LibreOffice_project/5e3e00a007d9b3b6efb6797a8b8e57b51ab1f737</Application>
  <Words>839</Words>
  <Paragraphs>161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2015-11-27T07:19:38Z</dcterms:created>
  <dc:creator>Е. В. Федорова</dc:creator>
  <dc:description/>
  <dc:language>ru-RU</dc:language>
  <cp:lastModifiedBy/>
  <cp:lastPrinted>2016-03-30T14:42:25Z</cp:lastPrinted>
  <dcterms:modified xsi:type="dcterms:W3CDTF">2016-04-05T23:38:04Z</dcterms:modified>
  <cp:revision>167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Экран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14</vt:i4>
  </property>
</Properties>
</file>